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8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70"/>
  </p:normalViewPr>
  <p:slideViewPr>
    <p:cSldViewPr>
      <p:cViewPr varScale="1">
        <p:scale>
          <a:sx n="75" d="100"/>
          <a:sy n="75" d="100"/>
        </p:scale>
        <p:origin x="1594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54775"/>
            <a:ext cx="9144000" cy="40163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316912" y="6424612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425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316912" y="6092825"/>
            <a:ext cx="0" cy="360680"/>
          </a:xfrm>
          <a:custGeom>
            <a:avLst/>
            <a:gdLst/>
            <a:ahLst/>
            <a:cxnLst/>
            <a:rect l="l" t="t" r="r" b="b"/>
            <a:pathLst>
              <a:path h="360679">
                <a:moveTo>
                  <a:pt x="0" y="0"/>
                </a:moveTo>
                <a:lnTo>
                  <a:pt x="0" y="360362"/>
                </a:lnTo>
              </a:path>
            </a:pathLst>
          </a:custGeom>
          <a:ln w="38100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963913" y="60883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7907">
            <a:solidFill>
              <a:srgbClr val="3232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39293"/>
            <a:ext cx="1237403" cy="1629194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-3175" y="0"/>
            <a:ext cx="190500" cy="1871980"/>
          </a:xfrm>
          <a:custGeom>
            <a:avLst/>
            <a:gdLst/>
            <a:ahLst/>
            <a:cxnLst/>
            <a:rect l="l" t="t" r="r" b="b"/>
            <a:pathLst>
              <a:path w="190500" h="1871980">
                <a:moveTo>
                  <a:pt x="0" y="0"/>
                </a:moveTo>
                <a:lnTo>
                  <a:pt x="190500" y="0"/>
                </a:lnTo>
                <a:lnTo>
                  <a:pt x="190500" y="1871662"/>
                </a:lnTo>
                <a:lnTo>
                  <a:pt x="0" y="1871662"/>
                </a:lnTo>
                <a:lnTo>
                  <a:pt x="0" y="0"/>
                </a:lnTo>
                <a:close/>
              </a:path>
            </a:pathLst>
          </a:custGeom>
          <a:solidFill>
            <a:srgbClr val="C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1870075"/>
            <a:ext cx="8305800" cy="0"/>
          </a:xfrm>
          <a:custGeom>
            <a:avLst/>
            <a:gdLst/>
            <a:ahLst/>
            <a:cxnLst/>
            <a:rect l="l" t="t" r="r" b="b"/>
            <a:pathLst>
              <a:path w="8305800">
                <a:moveTo>
                  <a:pt x="0" y="0"/>
                </a:moveTo>
                <a:lnTo>
                  <a:pt x="8305800" y="0"/>
                </a:lnTo>
              </a:path>
            </a:pathLst>
          </a:custGeom>
          <a:ln w="38100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10568" y="2235708"/>
            <a:ext cx="5122862" cy="2348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54775"/>
            <a:ext cx="9144000" cy="40163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316912" y="6424612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425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316912" y="6092825"/>
            <a:ext cx="0" cy="360680"/>
          </a:xfrm>
          <a:custGeom>
            <a:avLst/>
            <a:gdLst/>
            <a:ahLst/>
            <a:cxnLst/>
            <a:rect l="l" t="t" r="r" b="b"/>
            <a:pathLst>
              <a:path h="360679">
                <a:moveTo>
                  <a:pt x="0" y="0"/>
                </a:moveTo>
                <a:lnTo>
                  <a:pt x="0" y="360362"/>
                </a:lnTo>
              </a:path>
            </a:pathLst>
          </a:custGeom>
          <a:ln w="38100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39293"/>
            <a:ext cx="1237403" cy="162919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-3175" y="0"/>
            <a:ext cx="190500" cy="1871980"/>
          </a:xfrm>
          <a:custGeom>
            <a:avLst/>
            <a:gdLst/>
            <a:ahLst/>
            <a:cxnLst/>
            <a:rect l="l" t="t" r="r" b="b"/>
            <a:pathLst>
              <a:path w="190500" h="1871980">
                <a:moveTo>
                  <a:pt x="0" y="0"/>
                </a:moveTo>
                <a:lnTo>
                  <a:pt x="190500" y="0"/>
                </a:lnTo>
                <a:lnTo>
                  <a:pt x="190500" y="1871662"/>
                </a:lnTo>
                <a:lnTo>
                  <a:pt x="0" y="1871662"/>
                </a:lnTo>
                <a:lnTo>
                  <a:pt x="0" y="0"/>
                </a:lnTo>
                <a:close/>
              </a:path>
            </a:pathLst>
          </a:custGeom>
          <a:solidFill>
            <a:srgbClr val="C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1870075"/>
            <a:ext cx="8305800" cy="0"/>
          </a:xfrm>
          <a:custGeom>
            <a:avLst/>
            <a:gdLst/>
            <a:ahLst/>
            <a:cxnLst/>
            <a:rect l="l" t="t" r="r" b="b"/>
            <a:pathLst>
              <a:path w="8305800">
                <a:moveTo>
                  <a:pt x="0" y="0"/>
                </a:moveTo>
                <a:lnTo>
                  <a:pt x="8305800" y="0"/>
                </a:lnTo>
              </a:path>
            </a:pathLst>
          </a:custGeom>
          <a:ln w="38100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454775"/>
            <a:ext cx="9144000" cy="40163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316912" y="6424612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425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316912" y="6092824"/>
            <a:ext cx="0" cy="360680"/>
          </a:xfrm>
          <a:custGeom>
            <a:avLst/>
            <a:gdLst/>
            <a:ahLst/>
            <a:cxnLst/>
            <a:rect l="l" t="t" r="r" b="b"/>
            <a:pathLst>
              <a:path h="360679">
                <a:moveTo>
                  <a:pt x="0" y="0"/>
                </a:moveTo>
                <a:lnTo>
                  <a:pt x="0" y="360362"/>
                </a:lnTo>
              </a:path>
            </a:pathLst>
          </a:custGeom>
          <a:ln w="38100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3661" y="275844"/>
            <a:ext cx="7036676" cy="1491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0" y="1288605"/>
            <a:ext cx="8315325" cy="4128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brary.aero/index.php/TCAS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838200" y="2235708"/>
            <a:ext cx="7543799" cy="233294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175" marR="5080" indent="1905" algn="ctr">
              <a:lnSpc>
                <a:spcPct val="99300"/>
              </a:lnSpc>
              <a:spcBef>
                <a:spcPts val="135"/>
              </a:spcBef>
            </a:pPr>
            <a:r>
              <a:rPr lang="ru-RU" spc="-5" dirty="0" err="1"/>
              <a:t>Отговорност</a:t>
            </a:r>
            <a:r>
              <a:rPr lang="ru-RU" spc="-5" dirty="0"/>
              <a:t> и автоматизация в </a:t>
            </a:r>
            <a:r>
              <a:rPr lang="ru-RU" spc="-5" dirty="0" err="1"/>
              <a:t>социотехническите</a:t>
            </a:r>
            <a:r>
              <a:rPr lang="ru-RU" spc="-5" dirty="0"/>
              <a:t> </a:t>
            </a:r>
            <a:r>
              <a:rPr lang="ru-RU" spc="-5" dirty="0" err="1"/>
              <a:t>системи</a:t>
            </a:r>
            <a:br>
              <a:rPr lang="en-US" spc="-5" dirty="0"/>
            </a:br>
            <a:r>
              <a:rPr lang="ru-RU" sz="2000" i="1" spc="-5" dirty="0">
                <a:latin typeface="Arial"/>
                <a:cs typeface="Arial"/>
              </a:rPr>
              <a:t>в </a:t>
            </a:r>
            <a:r>
              <a:rPr lang="ru-RU" sz="2000" i="1" spc="-5" dirty="0" err="1">
                <a:latin typeface="Arial"/>
                <a:cs typeface="Arial"/>
              </a:rPr>
              <a:t>уравлението</a:t>
            </a:r>
            <a:r>
              <a:rPr lang="ru-RU" sz="2000" i="1" spc="-5" dirty="0">
                <a:latin typeface="Arial"/>
                <a:cs typeface="Arial"/>
              </a:rPr>
              <a:t> на </a:t>
            </a:r>
            <a:r>
              <a:rPr lang="ru-RU" sz="2000" i="1" spc="-5" dirty="0" err="1">
                <a:latin typeface="Arial"/>
                <a:cs typeface="Arial"/>
              </a:rPr>
              <a:t>въздушното</a:t>
            </a:r>
            <a:r>
              <a:rPr lang="ru-RU" sz="2000" i="1" spc="-5" dirty="0">
                <a:latin typeface="Arial"/>
                <a:cs typeface="Arial"/>
              </a:rPr>
              <a:t> движение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4078" y="4931155"/>
            <a:ext cx="2291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Giuseppe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Contissa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7517" y="5660545"/>
            <a:ext cx="6690836" cy="3471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6643" y="222291"/>
            <a:ext cx="4673600" cy="508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66657" y="815069"/>
            <a:ext cx="1041400" cy="939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39002"/>
            <a:ext cx="9144000" cy="2517410"/>
            <a:chOff x="0" y="4339002"/>
            <a:chExt cx="9144000" cy="25174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54775"/>
              <a:ext cx="9144000" cy="4016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16912" y="6424612"/>
              <a:ext cx="0" cy="352425"/>
            </a:xfrm>
            <a:custGeom>
              <a:avLst/>
              <a:gdLst/>
              <a:ahLst/>
              <a:cxnLst/>
              <a:rect l="l" t="t" r="r" b="b"/>
              <a:pathLst>
                <a:path h="352425">
                  <a:moveTo>
                    <a:pt x="0" y="0"/>
                  </a:moveTo>
                  <a:lnTo>
                    <a:pt x="0" y="352425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16912" y="6092825"/>
              <a:ext cx="0" cy="360680"/>
            </a:xfrm>
            <a:custGeom>
              <a:avLst/>
              <a:gdLst/>
              <a:ahLst/>
              <a:cxnLst/>
              <a:rect l="l" t="t" r="r" b="b"/>
              <a:pathLst>
                <a:path h="360679">
                  <a:moveTo>
                    <a:pt x="0" y="0"/>
                  </a:moveTo>
                  <a:lnTo>
                    <a:pt x="0" y="360362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19" y="4339002"/>
              <a:ext cx="7210386" cy="209318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75555" y="312419"/>
            <a:ext cx="727630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4400" spc="-10" dirty="0"/>
              <a:t>Последици от автоматизацията</a:t>
            </a:r>
            <a:endParaRPr sz="4400" dirty="0"/>
          </a:p>
        </p:txBody>
      </p:sp>
      <p:sp>
        <p:nvSpPr>
          <p:cNvPr id="12" name="object 12"/>
          <p:cNvSpPr txBox="1"/>
          <p:nvPr/>
        </p:nvSpPr>
        <p:spPr>
          <a:xfrm>
            <a:off x="250190" y="1799844"/>
            <a:ext cx="8817609" cy="2539157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latin typeface="Arial MT"/>
                <a:cs typeface="Arial MT"/>
              </a:rPr>
              <a:t>Делегиране</a:t>
            </a:r>
            <a:r>
              <a:rPr lang="ru-RU" sz="2000" spc="-5" dirty="0">
                <a:latin typeface="Arial MT"/>
                <a:cs typeface="Arial MT"/>
              </a:rPr>
              <a:t> на задачи от </a:t>
            </a:r>
            <a:r>
              <a:rPr lang="ru-RU" sz="2000" spc="-5" dirty="0" err="1">
                <a:latin typeface="Arial MT"/>
                <a:cs typeface="Arial MT"/>
              </a:rPr>
              <a:t>операторите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към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технологиите</a:t>
            </a:r>
            <a:endParaRPr lang="ru-RU" sz="2000" spc="-5" dirty="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latin typeface="Arial MT"/>
                <a:cs typeface="Arial MT"/>
              </a:rPr>
              <a:t>Хората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като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контрольори</a:t>
            </a:r>
            <a:r>
              <a:rPr lang="ru-RU" sz="2000" spc="-5" dirty="0">
                <a:latin typeface="Arial MT"/>
                <a:cs typeface="Arial MT"/>
              </a:rPr>
              <a:t> и </a:t>
            </a:r>
            <a:r>
              <a:rPr lang="ru-RU" sz="2000" spc="-5" dirty="0" err="1">
                <a:latin typeface="Arial MT"/>
                <a:cs typeface="Arial MT"/>
              </a:rPr>
              <a:t>надзорници</a:t>
            </a:r>
            <a:endParaRPr lang="ru-RU" sz="2000" spc="-5" dirty="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latin typeface="Arial MT"/>
                <a:cs typeface="Arial MT"/>
              </a:rPr>
              <a:t>Хибридна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агенции</a:t>
            </a:r>
            <a:r>
              <a:rPr lang="ru-RU" sz="2000" spc="-5" dirty="0">
                <a:latin typeface="Arial MT"/>
                <a:cs typeface="Arial MT"/>
              </a:rPr>
              <a:t> (симбиоза/</a:t>
            </a:r>
            <a:r>
              <a:rPr lang="ru-RU" sz="2000" spc="-5" dirty="0" err="1">
                <a:latin typeface="Arial MT"/>
                <a:cs typeface="Arial MT"/>
              </a:rPr>
              <a:t>коагенции</a:t>
            </a:r>
            <a:r>
              <a:rPr lang="ru-RU" sz="2000" spc="-5" dirty="0">
                <a:latin typeface="Arial MT"/>
                <a:cs typeface="Arial MT"/>
              </a:rPr>
              <a:t>/</a:t>
            </a:r>
            <a:r>
              <a:rPr lang="ru-RU" sz="2000" spc="-5" dirty="0" err="1">
                <a:latin typeface="Arial MT"/>
                <a:cs typeface="Arial MT"/>
              </a:rPr>
              <a:t>съвместни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когнитивни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системи</a:t>
            </a:r>
            <a:r>
              <a:rPr lang="ru-RU" sz="2000" spc="-5" dirty="0">
                <a:latin typeface="Arial MT"/>
                <a:cs typeface="Arial MT"/>
              </a:rPr>
              <a:t>)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latin typeface="Arial MT"/>
                <a:cs typeface="Arial MT"/>
              </a:rPr>
              <a:t>Машинен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интелект</a:t>
            </a:r>
            <a:r>
              <a:rPr lang="ru-RU" sz="2000" spc="-5" dirty="0">
                <a:latin typeface="Arial MT"/>
                <a:cs typeface="Arial MT"/>
              </a:rPr>
              <a:t> и автономия (= </a:t>
            </a:r>
            <a:r>
              <a:rPr lang="ru-RU" sz="2000" spc="-5" dirty="0" err="1">
                <a:latin typeface="Arial MT"/>
                <a:cs typeface="Arial MT"/>
              </a:rPr>
              <a:t>независимост</a:t>
            </a:r>
            <a:r>
              <a:rPr lang="ru-RU" sz="2000" spc="-5" dirty="0">
                <a:latin typeface="Arial MT"/>
                <a:cs typeface="Arial MT"/>
              </a:rPr>
              <a:t> + </a:t>
            </a:r>
            <a:r>
              <a:rPr lang="ru-RU" sz="2000" spc="-5" dirty="0" err="1">
                <a:latin typeface="Arial MT"/>
                <a:cs typeface="Arial MT"/>
              </a:rPr>
              <a:t>когнитивни</a:t>
            </a:r>
            <a:r>
              <a:rPr lang="ru-RU" sz="2000" spc="-5" dirty="0">
                <a:latin typeface="Arial MT"/>
                <a:cs typeface="Arial MT"/>
              </a:rPr>
              <a:t> умения)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latin typeface="Arial MT"/>
                <a:cs typeface="Arial MT"/>
              </a:rPr>
              <a:t>Предизвикателството</a:t>
            </a:r>
            <a:r>
              <a:rPr lang="ru-RU" sz="2000" spc="-5" dirty="0">
                <a:latin typeface="Arial MT"/>
                <a:cs typeface="Arial MT"/>
              </a:rPr>
              <a:t> на </a:t>
            </a:r>
            <a:r>
              <a:rPr lang="ru-RU" sz="2000" spc="-5" dirty="0" err="1">
                <a:latin typeface="Arial MT"/>
                <a:cs typeface="Arial MT"/>
              </a:rPr>
              <a:t>сложността</a:t>
            </a:r>
            <a:r>
              <a:rPr lang="ru-RU" sz="2000" spc="-5" dirty="0">
                <a:latin typeface="Arial MT"/>
                <a:cs typeface="Arial MT"/>
              </a:rPr>
              <a:t> (технологична </a:t>
            </a:r>
            <a:r>
              <a:rPr lang="ru-RU" sz="2000" spc="-5" dirty="0" err="1">
                <a:latin typeface="Arial MT"/>
                <a:cs typeface="Arial MT"/>
              </a:rPr>
              <a:t>сложност</a:t>
            </a:r>
            <a:r>
              <a:rPr lang="ru-RU" sz="2000" spc="-5" dirty="0">
                <a:latin typeface="Arial MT"/>
                <a:cs typeface="Arial MT"/>
              </a:rPr>
              <a:t>, проблем с </a:t>
            </a:r>
            <a:r>
              <a:rPr lang="ru-RU" sz="2000" spc="-5" dirty="0" err="1">
                <a:latin typeface="Arial MT"/>
                <a:cs typeface="Arial MT"/>
              </a:rPr>
              <a:t>общата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отговорност</a:t>
            </a:r>
            <a:r>
              <a:rPr lang="ru-RU" sz="2000" spc="-5" dirty="0">
                <a:latin typeface="Arial MT"/>
                <a:cs typeface="Arial MT"/>
              </a:rPr>
              <a:t> и </a:t>
            </a:r>
            <a:r>
              <a:rPr lang="ru-RU" sz="2000" spc="-5" dirty="0" err="1">
                <a:latin typeface="Arial MT"/>
                <a:cs typeface="Arial MT"/>
              </a:rPr>
              <a:t>общата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липса</a:t>
            </a:r>
            <a:r>
              <a:rPr lang="ru-RU" sz="2000" spc="-5" dirty="0">
                <a:latin typeface="Arial MT"/>
                <a:cs typeface="Arial MT"/>
              </a:rPr>
              <a:t> на </a:t>
            </a:r>
            <a:r>
              <a:rPr lang="ru-RU" sz="2000" spc="-5" dirty="0" err="1">
                <a:latin typeface="Arial MT"/>
                <a:cs typeface="Arial MT"/>
              </a:rPr>
              <a:t>отговорност</a:t>
            </a:r>
            <a:r>
              <a:rPr lang="ru-RU" sz="2000" spc="-5" dirty="0">
                <a:latin typeface="Arial MT"/>
                <a:cs typeface="Arial MT"/>
              </a:rPr>
              <a:t>)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47555" y="6511035"/>
            <a:ext cx="166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-10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1</a:t>
            </a:r>
            <a:r>
              <a:rPr sz="10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3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051" y="1988375"/>
            <a:ext cx="6134489" cy="115397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5"/>
              </a:spcBef>
              <a:buClr>
                <a:srgbClr val="3298CB"/>
              </a:buClr>
              <a:buFont typeface="Microsoft Sans Serif"/>
              <a:buChar char="▪"/>
              <a:tabLst>
                <a:tab pos="354965" algn="l"/>
                <a:tab pos="355600" algn="l"/>
              </a:tabLst>
            </a:pPr>
            <a:r>
              <a:rPr lang="ru-RU" sz="2100" u="sng" spc="-5" dirty="0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Не просто </a:t>
            </a:r>
            <a:r>
              <a:rPr lang="ru-RU" sz="2100" b="1" u="sng" spc="-5" dirty="0" err="1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заместване</a:t>
            </a:r>
            <a:r>
              <a:rPr lang="ru-RU" sz="2100" b="1" u="sng" spc="-5" dirty="0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 на </a:t>
            </a:r>
            <a:r>
              <a:rPr lang="ru-RU" sz="2100" b="1" u="sng" spc="-5" dirty="0" err="1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човешки</a:t>
            </a:r>
            <a:r>
              <a:rPr lang="ru-RU" sz="2100" b="1" u="sng" spc="-5" dirty="0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 оператор</a:t>
            </a:r>
            <a:endParaRPr lang="en-GB" sz="2100" dirty="0">
              <a:latin typeface="Leelawadee UI"/>
              <a:cs typeface="Leelawadee UI"/>
            </a:endParaRPr>
          </a:p>
          <a:p>
            <a:pPr marL="12700" marR="1576705">
              <a:lnSpc>
                <a:spcPct val="121000"/>
              </a:lnSpc>
              <a:buClr>
                <a:srgbClr val="3298CB"/>
              </a:buClr>
              <a:buFont typeface="Microsoft Sans Serif"/>
              <a:buChar char="▪"/>
              <a:tabLst>
                <a:tab pos="354965" algn="l"/>
                <a:tab pos="355600" algn="l"/>
              </a:tabLst>
            </a:pPr>
            <a:r>
              <a:rPr lang="ru-RU" sz="2100" u="sng" spc="-5" dirty="0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 </a:t>
            </a:r>
            <a:r>
              <a:rPr lang="ru-RU" sz="2100" u="sng" spc="-5" dirty="0" err="1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Подкрепа</a:t>
            </a:r>
            <a:r>
              <a:rPr lang="ru-RU" sz="2100" u="sng" spc="-5" dirty="0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 на </a:t>
            </a:r>
            <a:r>
              <a:rPr lang="ru-RU" sz="2100" u="sng" spc="-5" dirty="0" err="1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човешките</a:t>
            </a:r>
            <a:r>
              <a:rPr lang="ru-RU" sz="2100" u="sng" spc="-5" dirty="0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 способности при </a:t>
            </a:r>
            <a:r>
              <a:rPr lang="ru-RU" sz="2100" u="sng" spc="-5" dirty="0" err="1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изпълнение</a:t>
            </a:r>
            <a:r>
              <a:rPr lang="ru-RU" sz="2100" u="sng" spc="-5" dirty="0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 на задачи</a:t>
            </a:r>
            <a:endParaRPr lang="en-GB" sz="2100" dirty="0">
              <a:latin typeface="Leelawadee UI"/>
              <a:cs typeface="Leelawadee U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" y="2446439"/>
            <a:ext cx="8474710" cy="4260850"/>
            <a:chOff x="457200" y="2446439"/>
            <a:chExt cx="8474710" cy="42608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3834521"/>
              <a:ext cx="4146156" cy="28726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0588" y="2446439"/>
              <a:ext cx="4211121" cy="265047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682100" y="5519420"/>
            <a:ext cx="4215765" cy="6497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indent="-342900">
              <a:lnSpc>
                <a:spcPct val="100800"/>
              </a:lnSpc>
              <a:spcBef>
                <a:spcPts val="75"/>
              </a:spcBef>
              <a:buClr>
                <a:srgbClr val="3298CB"/>
              </a:buClr>
              <a:buFont typeface="Trebuchet MS"/>
              <a:buChar char="▪"/>
              <a:tabLst>
                <a:tab pos="354965" algn="l"/>
                <a:tab pos="355600" algn="l"/>
              </a:tabLst>
            </a:pPr>
            <a:r>
              <a:rPr lang="ru-RU" sz="2100" u="sng" spc="-5" dirty="0" err="1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Обикновено</a:t>
            </a:r>
            <a:r>
              <a:rPr lang="ru-RU" sz="2100" u="sng" spc="-5" dirty="0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 се </a:t>
            </a:r>
            <a:r>
              <a:rPr lang="ru-RU" sz="2100" u="sng" spc="-5" dirty="0" err="1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изисква</a:t>
            </a:r>
            <a:r>
              <a:rPr lang="ru-RU" sz="2100" u="sng" spc="-5" dirty="0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 известна степен на </a:t>
            </a:r>
            <a:r>
              <a:rPr lang="ru-RU" sz="2100" u="sng" spc="-5" dirty="0" err="1">
                <a:uFill>
                  <a:solidFill>
                    <a:srgbClr val="000000"/>
                  </a:solidFill>
                </a:uFill>
                <a:latin typeface="Leelawadee UI"/>
                <a:cs typeface="Leelawadee UI"/>
              </a:rPr>
              <a:t>сътрудничество</a:t>
            </a:r>
            <a:endParaRPr sz="2100" dirty="0">
              <a:latin typeface="Leelawadee UI"/>
              <a:cs typeface="Leelawadee UI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F10F772A-B146-1D99-E75F-06B6982B742C}"/>
              </a:ext>
            </a:extLst>
          </p:cNvPr>
          <p:cNvSpPr txBox="1">
            <a:spLocks/>
          </p:cNvSpPr>
          <p:nvPr/>
        </p:nvSpPr>
        <p:spPr>
          <a:xfrm>
            <a:off x="1275555" y="312419"/>
            <a:ext cx="7276305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bg-BG" sz="4400" kern="0" spc="-10" dirty="0"/>
              <a:t>Автоматизация:</a:t>
            </a:r>
          </a:p>
          <a:p>
            <a:pPr marL="12700">
              <a:spcBef>
                <a:spcPts val="100"/>
              </a:spcBef>
            </a:pPr>
            <a:r>
              <a:rPr lang="bg-BG" sz="4400" kern="0" spc="-10" dirty="0"/>
              <a:t>Непълна или никаква</a:t>
            </a:r>
            <a:endParaRPr lang="bg-BG" sz="4400" kern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47555" y="6511035"/>
            <a:ext cx="166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-10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1</a:t>
            </a:r>
            <a:r>
              <a:rPr sz="10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4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 rotWithShape="1">
          <a:blip r:embed="rId3" cstate="print"/>
          <a:srcRect t="17703"/>
          <a:stretch/>
        </p:blipFill>
        <p:spPr>
          <a:xfrm>
            <a:off x="142875" y="1981201"/>
            <a:ext cx="8858250" cy="4405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C4EB75-ACB1-C039-FA20-4002B81BC4C4}"/>
              </a:ext>
            </a:extLst>
          </p:cNvPr>
          <p:cNvSpPr txBox="1"/>
          <p:nvPr/>
        </p:nvSpPr>
        <p:spPr>
          <a:xfrm>
            <a:off x="4267200" y="342900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dirty="0"/>
              <a:t>Р</a:t>
            </a:r>
            <a:r>
              <a:rPr lang="en-GB" dirty="0" err="1"/>
              <a:t>азличните</a:t>
            </a:r>
            <a:r>
              <a:rPr lang="en-GB" dirty="0"/>
              <a:t> </a:t>
            </a:r>
            <a:r>
              <a:rPr lang="en-GB" dirty="0" err="1"/>
              <a:t>задачи</a:t>
            </a:r>
            <a:r>
              <a:rPr lang="en-GB" dirty="0"/>
              <a:t> </a:t>
            </a:r>
            <a:r>
              <a:rPr lang="en-GB" dirty="0" err="1"/>
              <a:t>включват</a:t>
            </a:r>
            <a:r>
              <a:rPr lang="en-GB" dirty="0"/>
              <a:t> </a:t>
            </a:r>
            <a:r>
              <a:rPr lang="en-GB" dirty="0" err="1"/>
              <a:t>различни</a:t>
            </a:r>
            <a:r>
              <a:rPr lang="en-GB" dirty="0"/>
              <a:t> </a:t>
            </a:r>
            <a:r>
              <a:rPr lang="en-GB" dirty="0" err="1"/>
              <a:t>психомоторни</a:t>
            </a:r>
            <a:r>
              <a:rPr lang="en-GB" dirty="0"/>
              <a:t> и </a:t>
            </a:r>
            <a:r>
              <a:rPr lang="en-GB" dirty="0" err="1"/>
              <a:t>когнитивни</a:t>
            </a:r>
            <a:r>
              <a:rPr lang="en-GB" dirty="0"/>
              <a:t> </a:t>
            </a:r>
            <a:r>
              <a:rPr lang="en-GB" dirty="0" err="1"/>
              <a:t>функции</a:t>
            </a:r>
            <a:r>
              <a:rPr lang="en-GB" dirty="0"/>
              <a:t>, </a:t>
            </a:r>
            <a:r>
              <a:rPr lang="en-GB" dirty="0" err="1"/>
              <a:t>което</a:t>
            </a:r>
            <a:r>
              <a:rPr lang="en-GB" dirty="0"/>
              <a:t> </a:t>
            </a:r>
            <a:r>
              <a:rPr lang="en-GB" dirty="0" err="1"/>
              <a:t>от</a:t>
            </a:r>
            <a:r>
              <a:rPr lang="en-GB" dirty="0"/>
              <a:t> </a:t>
            </a:r>
            <a:r>
              <a:rPr lang="en-GB" dirty="0" err="1"/>
              <a:t>своя</a:t>
            </a:r>
            <a:r>
              <a:rPr lang="en-GB" dirty="0"/>
              <a:t> </a:t>
            </a:r>
            <a:r>
              <a:rPr lang="en-GB" dirty="0" err="1"/>
              <a:t>страна</a:t>
            </a:r>
            <a:r>
              <a:rPr lang="en-GB" dirty="0"/>
              <a:t> </a:t>
            </a:r>
            <a:r>
              <a:rPr lang="en-GB" dirty="0" err="1"/>
              <a:t>налага</a:t>
            </a:r>
            <a:r>
              <a:rPr lang="en-GB" dirty="0"/>
              <a:t> </a:t>
            </a:r>
            <a:r>
              <a:rPr lang="en-GB" dirty="0" err="1"/>
              <a:t>приемането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</a:t>
            </a:r>
            <a:r>
              <a:rPr lang="en-GB" dirty="0" err="1"/>
              <a:t>различни</a:t>
            </a:r>
            <a:r>
              <a:rPr lang="bg-BG" dirty="0"/>
              <a:t> автоматични</a:t>
            </a:r>
            <a:r>
              <a:rPr lang="en-GB" dirty="0"/>
              <a:t> </a:t>
            </a:r>
            <a:r>
              <a:rPr lang="en-GB" dirty="0" err="1"/>
              <a:t>решения</a:t>
            </a:r>
            <a:r>
              <a:rPr lang="bg-BG" dirty="0"/>
              <a:t>.</a:t>
            </a:r>
            <a:endParaRPr lang="en-GB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65472D68-7C28-704D-2A43-07E81B75F40B}"/>
              </a:ext>
            </a:extLst>
          </p:cNvPr>
          <p:cNvSpPr txBox="1">
            <a:spLocks/>
          </p:cNvSpPr>
          <p:nvPr/>
        </p:nvSpPr>
        <p:spPr>
          <a:xfrm>
            <a:off x="1275555" y="312419"/>
            <a:ext cx="7276305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bg-BG" sz="4400" kern="0" spc="-10" dirty="0"/>
              <a:t>Автоматизация:</a:t>
            </a:r>
          </a:p>
          <a:p>
            <a:pPr marL="12700">
              <a:spcBef>
                <a:spcPts val="100"/>
              </a:spcBef>
            </a:pPr>
            <a:r>
              <a:rPr lang="bg-BG" sz="4400" kern="0" spc="-10" dirty="0"/>
              <a:t>Не всички са еднакви</a:t>
            </a:r>
            <a:endParaRPr lang="bg-BG" sz="4400" kern="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47555" y="6511035"/>
            <a:ext cx="166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-10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1</a:t>
            </a:r>
            <a:r>
              <a:rPr sz="10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5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0635" y="1679460"/>
            <a:ext cx="6466927" cy="4810646"/>
          </a:xfrm>
          <a:prstGeom prst="rect">
            <a:avLst/>
          </a:prstGeom>
        </p:spPr>
      </p:pic>
      <p:sp>
        <p:nvSpPr>
          <p:cNvPr id="9" name="object 11">
            <a:extLst>
              <a:ext uri="{FF2B5EF4-FFF2-40B4-BE49-F238E27FC236}">
                <a16:creationId xmlns:a16="http://schemas.microsoft.com/office/drawing/2014/main" id="{3CEEE300-87BB-70D1-A84E-AED115CACE68}"/>
              </a:ext>
            </a:extLst>
          </p:cNvPr>
          <p:cNvSpPr txBox="1">
            <a:spLocks/>
          </p:cNvSpPr>
          <p:nvPr/>
        </p:nvSpPr>
        <p:spPr>
          <a:xfrm>
            <a:off x="1275555" y="312419"/>
            <a:ext cx="727630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4400" kern="0" spc="-10" dirty="0" err="1"/>
              <a:t>Нивото</a:t>
            </a:r>
            <a:r>
              <a:rPr lang="ru-RU" sz="4400" kern="0" spc="-10" dirty="0"/>
              <a:t> на таксономия на автоматизация (SESAR 1)</a:t>
            </a:r>
            <a:endParaRPr lang="bg-BG" sz="4400" kern="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C2818A2B-C0C8-3124-24F3-8BE5393B3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50" t="19401" r="8623" b="17006"/>
          <a:stretch/>
        </p:blipFill>
        <p:spPr>
          <a:xfrm>
            <a:off x="4419600" y="1981200"/>
            <a:ext cx="4648200" cy="449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ED37D2-C22B-D541-91CB-A74957AA6DCC}"/>
              </a:ext>
            </a:extLst>
          </p:cNvPr>
          <p:cNvSpPr txBox="1"/>
          <p:nvPr/>
        </p:nvSpPr>
        <p:spPr>
          <a:xfrm>
            <a:off x="198120" y="2223554"/>
            <a:ext cx="4145280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A0</a:t>
            </a:r>
            <a:r>
              <a:rPr lang="bg-BG" sz="1400" dirty="0"/>
              <a:t> </a:t>
            </a:r>
            <a:r>
              <a:rPr lang="en-GB" sz="1400" dirty="0" err="1"/>
              <a:t>Ръчно</a:t>
            </a:r>
            <a:r>
              <a:rPr lang="en-GB" sz="1400" dirty="0"/>
              <a:t> </a:t>
            </a:r>
            <a:r>
              <a:rPr lang="en-GB" sz="1400" dirty="0" err="1"/>
              <a:t>събиране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bg-BG" sz="1400" dirty="0"/>
              <a:t> </a:t>
            </a:r>
            <a:r>
              <a:rPr lang="en-GB" sz="1400" dirty="0" err="1"/>
              <a:t>информация</a:t>
            </a:r>
            <a:endParaRPr lang="en-GB" sz="1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A1</a:t>
            </a:r>
            <a:r>
              <a:rPr lang="bg-BG" sz="1400" dirty="0"/>
              <a:t> </a:t>
            </a:r>
            <a:r>
              <a:rPr lang="en-GB" sz="1400" dirty="0" err="1"/>
              <a:t>Придобиване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bg-BG" sz="1400" dirty="0"/>
              <a:t> </a:t>
            </a:r>
            <a:r>
              <a:rPr lang="en-GB" sz="1400" dirty="0" err="1"/>
              <a:t>информация</a:t>
            </a:r>
            <a:r>
              <a:rPr lang="en-GB" sz="1400" dirty="0"/>
              <a:t>, </a:t>
            </a:r>
            <a:r>
              <a:rPr lang="en-GB" sz="1400" dirty="0" err="1"/>
              <a:t>поддържано</a:t>
            </a:r>
            <a:r>
              <a:rPr lang="en-GB" sz="1400" dirty="0"/>
              <a:t> </a:t>
            </a:r>
            <a:r>
              <a:rPr lang="en-GB" sz="1400" dirty="0" err="1"/>
              <a:t>от</a:t>
            </a:r>
            <a:r>
              <a:rPr lang="en-GB" sz="1400" dirty="0"/>
              <a:t> </a:t>
            </a:r>
            <a:r>
              <a:rPr lang="bg-BG" sz="1400" dirty="0"/>
              <a:t>механично устройство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highlight>
                  <a:srgbClr val="00FFFF"/>
                </a:highlight>
              </a:rPr>
              <a:t>A2 </a:t>
            </a:r>
            <a:r>
              <a:rPr lang="en-GB" sz="1400" dirty="0" err="1">
                <a:highlight>
                  <a:srgbClr val="00FFFF"/>
                </a:highlight>
              </a:rPr>
              <a:t>Ниско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ниво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на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автоматизация</a:t>
            </a:r>
            <a:r>
              <a:rPr lang="bg-BG" sz="1400" dirty="0">
                <a:highlight>
                  <a:srgbClr val="00FFFF"/>
                </a:highlight>
              </a:rPr>
              <a:t> на събирането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на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информация</a:t>
            </a:r>
            <a:endParaRPr lang="en-GB" sz="1400" dirty="0">
              <a:highlight>
                <a:srgbClr val="00FFFF"/>
              </a:highlight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A3</a:t>
            </a:r>
            <a:r>
              <a:rPr lang="bg-BG" sz="1400" dirty="0"/>
              <a:t> Средно н</a:t>
            </a:r>
            <a:r>
              <a:rPr lang="en-GB" sz="1400" dirty="0" err="1"/>
              <a:t>иво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автоматизирана</a:t>
            </a:r>
            <a:r>
              <a:rPr lang="bg-BG" sz="1400" dirty="0"/>
              <a:t> на събирането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информация</a:t>
            </a:r>
            <a:endParaRPr lang="en-GB" sz="1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A4 </a:t>
            </a:r>
            <a:r>
              <a:rPr lang="en-GB" sz="1400" dirty="0" err="1"/>
              <a:t>Високо</a:t>
            </a:r>
            <a:r>
              <a:rPr lang="en-GB" sz="1400" dirty="0"/>
              <a:t> </a:t>
            </a:r>
            <a:r>
              <a:rPr lang="en-GB" sz="1400" dirty="0" err="1"/>
              <a:t>ниво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автоматизирана</a:t>
            </a:r>
            <a:r>
              <a:rPr lang="bg-BG" sz="1400" dirty="0"/>
              <a:t> на събирането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информация</a:t>
            </a:r>
            <a:endParaRPr lang="en-GB" sz="1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A5</a:t>
            </a:r>
            <a:r>
              <a:rPr lang="bg-BG" sz="1400" dirty="0"/>
              <a:t> </a:t>
            </a:r>
            <a:r>
              <a:rPr lang="bg-BG" sz="1400" dirty="0" err="1"/>
              <a:t>Нап</a:t>
            </a:r>
            <a:r>
              <a:rPr lang="en-GB" sz="1400" dirty="0" err="1"/>
              <a:t>ълн</a:t>
            </a:r>
            <a:r>
              <a:rPr lang="bg-BG" sz="1400" dirty="0"/>
              <a:t>о</a:t>
            </a:r>
            <a:r>
              <a:rPr lang="en-GB" sz="1400" dirty="0"/>
              <a:t> </a:t>
            </a:r>
            <a:r>
              <a:rPr lang="en-GB" sz="1400" dirty="0" err="1"/>
              <a:t>автоматизиран</a:t>
            </a:r>
            <a:r>
              <a:rPr lang="bg-BG" sz="1400" dirty="0"/>
              <a:t>о събиране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информация</a:t>
            </a:r>
            <a:endParaRPr lang="en-GB" sz="1400" dirty="0"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E1D31BF3-9433-8A1E-20CD-F7DB22FF691F}"/>
              </a:ext>
            </a:extLst>
          </p:cNvPr>
          <p:cNvSpPr txBox="1">
            <a:spLocks/>
          </p:cNvSpPr>
          <p:nvPr/>
        </p:nvSpPr>
        <p:spPr>
          <a:xfrm>
            <a:off x="1275555" y="312419"/>
            <a:ext cx="756364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4400" kern="0" spc="-10" dirty="0" err="1"/>
              <a:t>Използване</a:t>
            </a:r>
            <a:r>
              <a:rPr lang="ru-RU" sz="4400" kern="0" spc="-10" dirty="0"/>
              <a:t> на </a:t>
            </a:r>
            <a:r>
              <a:rPr lang="ru-RU" sz="4400" kern="0" spc="-10" dirty="0" err="1"/>
              <a:t>видеокамери</a:t>
            </a:r>
            <a:r>
              <a:rPr lang="ru-RU" sz="4400" kern="0" spc="-10" dirty="0"/>
              <a:t> в </a:t>
            </a:r>
            <a:r>
              <a:rPr lang="ru-RU" sz="4400" kern="0" spc="-10" dirty="0" err="1"/>
              <a:t>контролната</a:t>
            </a:r>
            <a:r>
              <a:rPr lang="en-US" sz="4400" kern="0" spc="-10" dirty="0"/>
              <a:t> </a:t>
            </a:r>
            <a:r>
              <a:rPr lang="ru-RU" sz="4400" kern="0" spc="-10" dirty="0" err="1"/>
              <a:t>кула</a:t>
            </a:r>
            <a:endParaRPr lang="bg-BG" sz="4400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A038A-A69C-9344-A11D-3B2D21864348}"/>
              </a:ext>
            </a:extLst>
          </p:cNvPr>
          <p:cNvSpPr txBox="1"/>
          <p:nvPr/>
        </p:nvSpPr>
        <p:spPr>
          <a:xfrm>
            <a:off x="152400" y="1854222"/>
            <a:ext cx="630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dirty="0"/>
              <a:t>А СЪ</a:t>
            </a:r>
            <a:r>
              <a:rPr lang="en-GB" dirty="0"/>
              <a:t>БИРАНЕ НА ИНФОРМАЦИЯ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AAF28D-5B26-77C7-83A7-1257AB2B9A46}"/>
              </a:ext>
            </a:extLst>
          </p:cNvPr>
          <p:cNvSpPr txBox="1"/>
          <p:nvPr/>
        </p:nvSpPr>
        <p:spPr>
          <a:xfrm>
            <a:off x="198120" y="5118060"/>
            <a:ext cx="6629400" cy="12003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А2 - </a:t>
            </a:r>
            <a:r>
              <a:rPr lang="en-GB" dirty="0" err="1">
                <a:solidFill>
                  <a:schemeClr val="bg1"/>
                </a:solidFill>
              </a:rPr>
              <a:t>Системата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подпомага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човека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при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получаване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на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информация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за</a:t>
            </a:r>
            <a:r>
              <a:rPr lang="bg-BG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процеса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който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той</a:t>
            </a:r>
            <a:r>
              <a:rPr lang="en-GB" dirty="0">
                <a:solidFill>
                  <a:schemeClr val="bg1"/>
                </a:solidFill>
              </a:rPr>
              <a:t>/</a:t>
            </a:r>
            <a:r>
              <a:rPr lang="en-GB" dirty="0" err="1">
                <a:solidFill>
                  <a:schemeClr val="bg1"/>
                </a:solidFill>
              </a:rPr>
              <a:t>тя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следва</a:t>
            </a:r>
            <a:r>
              <a:rPr lang="en-GB" dirty="0">
                <a:solidFill>
                  <a:schemeClr val="bg1"/>
                </a:solidFill>
              </a:rPr>
              <a:t>. </a:t>
            </a:r>
            <a:r>
              <a:rPr lang="en-GB" dirty="0" err="1">
                <a:solidFill>
                  <a:schemeClr val="bg1"/>
                </a:solidFill>
              </a:rPr>
              <a:t>Филтрирането</a:t>
            </a:r>
            <a:r>
              <a:rPr lang="en-GB" dirty="0">
                <a:solidFill>
                  <a:schemeClr val="bg1"/>
                </a:solidFill>
              </a:rPr>
              <a:t> и/</a:t>
            </a:r>
            <a:r>
              <a:rPr lang="en-GB" dirty="0" err="1">
                <a:solidFill>
                  <a:schemeClr val="bg1"/>
                </a:solidFill>
              </a:rPr>
              <a:t>или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подчертаването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на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най</a:t>
            </a:r>
            <a:r>
              <a:rPr lang="en-GB" dirty="0">
                <a:solidFill>
                  <a:schemeClr val="bg1"/>
                </a:solidFill>
              </a:rPr>
              <a:t>-</a:t>
            </a:r>
            <a:r>
              <a:rPr lang="bg-BG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подходящата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информация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зависи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от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човека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582D1D2-8476-A2C8-3928-D81261DED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31" t="17778" r="5254" b="27777"/>
          <a:stretch/>
        </p:blipFill>
        <p:spPr>
          <a:xfrm>
            <a:off x="4358974" y="2039847"/>
            <a:ext cx="4713906" cy="3396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DAAD2-7C68-2B3B-DAC0-0854A0C144A5}"/>
              </a:ext>
            </a:extLst>
          </p:cNvPr>
          <p:cNvSpPr txBox="1"/>
          <p:nvPr/>
        </p:nvSpPr>
        <p:spPr>
          <a:xfrm>
            <a:off x="71120" y="1860080"/>
            <a:ext cx="343408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400" dirty="0"/>
          </a:p>
          <a:p>
            <a:endParaRPr lang="en-GB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B</a:t>
            </a:r>
            <a:r>
              <a:rPr lang="bg-BG" sz="1400" dirty="0"/>
              <a:t>0</a:t>
            </a:r>
            <a:r>
              <a:rPr lang="en-GB" sz="1400" dirty="0"/>
              <a:t> </a:t>
            </a:r>
            <a:r>
              <a:rPr lang="en-GB" sz="1400" dirty="0" err="1"/>
              <a:t>Информационен</a:t>
            </a:r>
            <a:r>
              <a:rPr lang="en-GB" sz="1400" dirty="0"/>
              <a:t> </a:t>
            </a:r>
            <a:r>
              <a:rPr lang="en-GB" sz="1400" dirty="0" err="1"/>
              <a:t>анализ</a:t>
            </a:r>
            <a:r>
              <a:rPr lang="en-GB" sz="1400" dirty="0"/>
              <a:t>,</a:t>
            </a:r>
            <a:r>
              <a:rPr lang="bg-BG" sz="1400" dirty="0"/>
              <a:t> </a:t>
            </a:r>
            <a:r>
              <a:rPr lang="en-GB" sz="1400" dirty="0" err="1"/>
              <a:t>базиран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работната</a:t>
            </a:r>
            <a:r>
              <a:rPr lang="en-GB" sz="1400" dirty="0"/>
              <a:t> </a:t>
            </a:r>
            <a:r>
              <a:rPr lang="en-GB" sz="1400" dirty="0" err="1"/>
              <a:t>памет</a:t>
            </a:r>
            <a:endParaRPr lang="en-GB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B1</a:t>
            </a:r>
            <a:r>
              <a:rPr lang="bg-BG" sz="1400" dirty="0"/>
              <a:t> </a:t>
            </a:r>
            <a:r>
              <a:rPr lang="en-GB" sz="1400" dirty="0" err="1"/>
              <a:t>Анализ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информация</a:t>
            </a:r>
            <a:r>
              <a:rPr lang="en-GB" sz="1400" dirty="0"/>
              <a:t>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err="1"/>
              <a:t>поддържан</a:t>
            </a:r>
            <a:r>
              <a:rPr lang="en-GB" sz="1400" dirty="0"/>
              <a:t> </a:t>
            </a:r>
            <a:r>
              <a:rPr lang="en-GB" sz="1400" dirty="0" err="1"/>
              <a:t>от</a:t>
            </a:r>
            <a:r>
              <a:rPr lang="en-GB" sz="1400" dirty="0"/>
              <a:t> </a:t>
            </a:r>
            <a:r>
              <a:rPr lang="bg-BG" sz="1400" dirty="0"/>
              <a:t>механично устройство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highlight>
                  <a:srgbClr val="00FFFF"/>
                </a:highlight>
              </a:rPr>
              <a:t>B2 </a:t>
            </a:r>
            <a:r>
              <a:rPr lang="bg-BG" sz="1400" dirty="0">
                <a:highlight>
                  <a:srgbClr val="00FFFF"/>
                </a:highlight>
              </a:rPr>
              <a:t>Н</a:t>
            </a:r>
            <a:r>
              <a:rPr lang="en-GB" sz="1400" dirty="0" err="1">
                <a:highlight>
                  <a:srgbClr val="00FFFF"/>
                </a:highlight>
              </a:rPr>
              <a:t>иско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ниво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на</a:t>
            </a:r>
            <a:r>
              <a:rPr lang="bg-BG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автоматизация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на</a:t>
            </a:r>
            <a:r>
              <a:rPr lang="bg-BG" sz="1400" dirty="0">
                <a:highlight>
                  <a:srgbClr val="00FFFF"/>
                </a:highlight>
              </a:rPr>
              <a:t> анализа на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информаци</a:t>
            </a:r>
            <a:r>
              <a:rPr lang="bg-BG" sz="1400" dirty="0">
                <a:highlight>
                  <a:srgbClr val="00FFFF"/>
                </a:highlight>
              </a:rPr>
              <a:t>ята</a:t>
            </a:r>
            <a:endParaRPr lang="en-GB" sz="1400" dirty="0">
              <a:highlight>
                <a:srgbClr val="00FFFF"/>
              </a:highlight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B3</a:t>
            </a:r>
            <a:r>
              <a:rPr lang="bg-BG" sz="1400" dirty="0"/>
              <a:t> Средно н</a:t>
            </a:r>
            <a:r>
              <a:rPr lang="en-GB" sz="1400" dirty="0" err="1"/>
              <a:t>иво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автоматиз</a:t>
            </a:r>
            <a:r>
              <a:rPr lang="bg-BG" sz="1400" dirty="0" err="1"/>
              <a:t>ация</a:t>
            </a:r>
            <a:r>
              <a:rPr lang="bg-BG" sz="1400" dirty="0"/>
              <a:t> на анализа на</a:t>
            </a:r>
            <a:r>
              <a:rPr lang="en-GB" sz="1400" dirty="0"/>
              <a:t> </a:t>
            </a:r>
            <a:r>
              <a:rPr lang="en-GB" sz="1400" dirty="0" err="1"/>
              <a:t>информаци</a:t>
            </a:r>
            <a:r>
              <a:rPr lang="bg-BG" sz="1400" dirty="0"/>
              <a:t>ята</a:t>
            </a:r>
            <a:endParaRPr lang="en-GB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B4 </a:t>
            </a:r>
            <a:r>
              <a:rPr lang="en-GB" sz="1400" dirty="0" err="1"/>
              <a:t>Високо</a:t>
            </a:r>
            <a:r>
              <a:rPr lang="en-GB" sz="1400" dirty="0"/>
              <a:t> </a:t>
            </a:r>
            <a:r>
              <a:rPr lang="en-GB" sz="1400" dirty="0" err="1"/>
              <a:t>ниво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bg-BG" sz="1400" dirty="0"/>
              <a:t> </a:t>
            </a:r>
            <a:r>
              <a:rPr lang="en-GB" sz="1400" dirty="0" err="1"/>
              <a:t>автоматиз</a:t>
            </a:r>
            <a:r>
              <a:rPr lang="bg-BG" sz="1400" dirty="0" err="1"/>
              <a:t>ация</a:t>
            </a:r>
            <a:r>
              <a:rPr lang="bg-BG" sz="1400" dirty="0"/>
              <a:t> на анализа на</a:t>
            </a:r>
            <a:r>
              <a:rPr lang="en-GB" sz="1400" dirty="0"/>
              <a:t> </a:t>
            </a:r>
            <a:r>
              <a:rPr lang="en-GB" sz="1400" dirty="0" err="1"/>
              <a:t>информаци</a:t>
            </a:r>
            <a:r>
              <a:rPr lang="bg-BG" sz="1400" dirty="0"/>
              <a:t>ята</a:t>
            </a:r>
            <a:endParaRPr lang="en-GB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B5</a:t>
            </a:r>
            <a:r>
              <a:rPr lang="bg-BG" sz="1400" dirty="0"/>
              <a:t> </a:t>
            </a:r>
            <a:r>
              <a:rPr lang="en-GB" sz="1400" dirty="0" err="1"/>
              <a:t>Пълна</a:t>
            </a:r>
            <a:r>
              <a:rPr lang="en-GB" sz="1400" dirty="0"/>
              <a:t> </a:t>
            </a:r>
            <a:r>
              <a:rPr lang="en-GB" sz="1400" dirty="0" err="1"/>
              <a:t>автоматиз</a:t>
            </a:r>
            <a:r>
              <a:rPr lang="bg-BG" sz="1400" dirty="0" err="1"/>
              <a:t>ация</a:t>
            </a:r>
            <a:r>
              <a:rPr lang="bg-BG" sz="1400" dirty="0"/>
              <a:t> на анализа на</a:t>
            </a:r>
            <a:r>
              <a:rPr lang="en-GB" sz="1400" dirty="0"/>
              <a:t> </a:t>
            </a:r>
            <a:r>
              <a:rPr lang="en-GB" sz="1400" dirty="0" err="1"/>
              <a:t>информаци</a:t>
            </a:r>
            <a:r>
              <a:rPr lang="bg-BG" sz="1400" dirty="0"/>
              <a:t>ята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999A1D-6EE7-9C6C-BC5C-C7CABD3FDF12}"/>
              </a:ext>
            </a:extLst>
          </p:cNvPr>
          <p:cNvSpPr txBox="1"/>
          <p:nvPr/>
        </p:nvSpPr>
        <p:spPr>
          <a:xfrm>
            <a:off x="76201" y="5436632"/>
            <a:ext cx="7670800" cy="92333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Въз</a:t>
            </a:r>
            <a:r>
              <a:rPr lang="en-GB" dirty="0"/>
              <a:t> </a:t>
            </a:r>
            <a:r>
              <a:rPr lang="en-GB" dirty="0" err="1"/>
              <a:t>основа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</a:t>
            </a:r>
            <a:r>
              <a:rPr lang="en-GB" dirty="0" err="1"/>
              <a:t>заявка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</a:t>
            </a:r>
            <a:r>
              <a:rPr lang="en-GB" dirty="0" err="1"/>
              <a:t>потребителя</a:t>
            </a:r>
            <a:r>
              <a:rPr lang="en-GB" dirty="0"/>
              <a:t>, </a:t>
            </a:r>
            <a:r>
              <a:rPr lang="en-GB" dirty="0" err="1"/>
              <a:t>системата</a:t>
            </a:r>
            <a:r>
              <a:rPr lang="en-GB" dirty="0"/>
              <a:t> </a:t>
            </a:r>
            <a:r>
              <a:rPr lang="en-GB" dirty="0" err="1"/>
              <a:t>помага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</a:t>
            </a:r>
            <a:r>
              <a:rPr lang="en-GB" dirty="0" err="1"/>
              <a:t>човека</a:t>
            </a:r>
            <a:endParaRPr lang="en-GB" dirty="0"/>
          </a:p>
          <a:p>
            <a:r>
              <a:rPr lang="en-GB" dirty="0" err="1"/>
              <a:t>при</a:t>
            </a:r>
            <a:r>
              <a:rPr lang="en-GB" dirty="0"/>
              <a:t> </a:t>
            </a:r>
            <a:r>
              <a:rPr lang="en-GB" dirty="0" err="1"/>
              <a:t>сравняване</a:t>
            </a:r>
            <a:r>
              <a:rPr lang="en-GB" dirty="0"/>
              <a:t>, </a:t>
            </a:r>
            <a:r>
              <a:rPr lang="en-GB" dirty="0" err="1"/>
              <a:t>комбиниране</a:t>
            </a:r>
            <a:r>
              <a:rPr lang="en-GB" dirty="0"/>
              <a:t> и </a:t>
            </a:r>
            <a:r>
              <a:rPr lang="en-GB" dirty="0" err="1"/>
              <a:t>анализиране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</a:t>
            </a:r>
            <a:r>
              <a:rPr lang="en-GB" dirty="0" err="1"/>
              <a:t>различни</a:t>
            </a:r>
            <a:r>
              <a:rPr lang="en-GB" dirty="0"/>
              <a:t> </a:t>
            </a:r>
            <a:r>
              <a:rPr lang="en-GB" dirty="0" err="1"/>
              <a:t>информационни</a:t>
            </a:r>
            <a:endParaRPr lang="en-GB" dirty="0"/>
          </a:p>
          <a:p>
            <a:r>
              <a:rPr lang="en-GB" dirty="0" err="1"/>
              <a:t>елементи</a:t>
            </a:r>
            <a:r>
              <a:rPr lang="en-GB" dirty="0"/>
              <a:t> </a:t>
            </a:r>
            <a:r>
              <a:rPr lang="en-GB" dirty="0" err="1"/>
              <a:t>относно</a:t>
            </a:r>
            <a:r>
              <a:rPr lang="en-GB" dirty="0"/>
              <a:t> </a:t>
            </a:r>
            <a:r>
              <a:rPr lang="en-GB" dirty="0" err="1"/>
              <a:t>състоянието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</a:t>
            </a:r>
            <a:r>
              <a:rPr lang="en-GB" dirty="0" err="1"/>
              <a:t>процеса</a:t>
            </a:r>
            <a:r>
              <a:rPr lang="en-GB" dirty="0"/>
              <a:t>, </a:t>
            </a:r>
            <a:r>
              <a:rPr lang="en-GB" dirty="0" err="1"/>
              <a:t>който</a:t>
            </a:r>
            <a:r>
              <a:rPr lang="en-GB" dirty="0"/>
              <a:t> </a:t>
            </a:r>
            <a:r>
              <a:rPr lang="en-GB" dirty="0" err="1"/>
              <a:t>се</a:t>
            </a:r>
            <a:r>
              <a:rPr lang="en-GB" dirty="0"/>
              <a:t> </a:t>
            </a:r>
            <a:r>
              <a:rPr lang="en-GB" dirty="0" err="1"/>
              <a:t>следва</a:t>
            </a:r>
            <a:r>
              <a:rPr lang="en-GB" dirty="0"/>
              <a:t>.</a:t>
            </a: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C7317ECB-4929-B9C9-AF5D-3EC883D46823}"/>
              </a:ext>
            </a:extLst>
          </p:cNvPr>
          <p:cNvSpPr txBox="1">
            <a:spLocks/>
          </p:cNvSpPr>
          <p:nvPr/>
        </p:nvSpPr>
        <p:spPr>
          <a:xfrm>
            <a:off x="1275555" y="312419"/>
            <a:ext cx="756364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4400" kern="0" spc="-10" dirty="0" err="1"/>
              <a:t>Активиране</a:t>
            </a:r>
            <a:r>
              <a:rPr lang="ru-RU" sz="4400" kern="0" spc="-10" dirty="0"/>
              <a:t> на </a:t>
            </a:r>
            <a:r>
              <a:rPr lang="ru-RU" sz="4400" kern="0" spc="-10" dirty="0" err="1"/>
              <a:t>вектори</a:t>
            </a:r>
            <a:r>
              <a:rPr lang="ru-RU" sz="4400" kern="0" spc="-10" dirty="0"/>
              <a:t> на </a:t>
            </a:r>
            <a:r>
              <a:rPr lang="ru-RU" sz="4400" kern="0" spc="-10" dirty="0" err="1"/>
              <a:t>скорост</a:t>
            </a:r>
            <a:r>
              <a:rPr lang="ru-RU" sz="4400" kern="0" spc="-10" dirty="0"/>
              <a:t> от </a:t>
            </a:r>
            <a:r>
              <a:rPr lang="ru-RU" sz="4400" kern="0" spc="-10" dirty="0" err="1"/>
              <a:t>контрольори</a:t>
            </a:r>
            <a:endParaRPr lang="bg-BG" sz="4400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1A8CD0-2A67-C228-CDA5-A05E5471C249}"/>
              </a:ext>
            </a:extLst>
          </p:cNvPr>
          <p:cNvSpPr txBox="1"/>
          <p:nvPr/>
        </p:nvSpPr>
        <p:spPr>
          <a:xfrm>
            <a:off x="76200" y="1860080"/>
            <a:ext cx="459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 ИНФОРМАЦИОНЕН АНАЛИЗ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A1395607-ACA9-22AD-A3F5-340779554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01" t="12274" r="324" b="17671"/>
          <a:stretch/>
        </p:blipFill>
        <p:spPr>
          <a:xfrm>
            <a:off x="4038600" y="1549739"/>
            <a:ext cx="4800600" cy="3921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D3AE95-2C4F-5195-A4C1-B277CD6CCD39}"/>
              </a:ext>
            </a:extLst>
          </p:cNvPr>
          <p:cNvSpPr txBox="1"/>
          <p:nvPr/>
        </p:nvSpPr>
        <p:spPr>
          <a:xfrm>
            <a:off x="76200" y="2126535"/>
            <a:ext cx="3337561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</a:t>
            </a:r>
            <a:r>
              <a:rPr lang="bg-BG" sz="1400" dirty="0"/>
              <a:t>0 </a:t>
            </a:r>
            <a:r>
              <a:rPr lang="en-GB" sz="1400" dirty="0" err="1"/>
              <a:t>Човешко</a:t>
            </a:r>
            <a:r>
              <a:rPr lang="bg-BG" sz="1400" dirty="0"/>
              <a:t> </a:t>
            </a:r>
            <a:r>
              <a:rPr lang="en-GB" sz="1400" dirty="0" err="1"/>
              <a:t>вземане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решения</a:t>
            </a:r>
            <a:endParaRPr lang="en-GB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400" dirty="0"/>
              <a:t>С1 </a:t>
            </a:r>
            <a:r>
              <a:rPr lang="en-GB" sz="1400" dirty="0" err="1"/>
              <a:t>Вземане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решения</a:t>
            </a:r>
            <a:r>
              <a:rPr lang="en-GB" sz="1400" dirty="0"/>
              <a:t>,</a:t>
            </a:r>
            <a:r>
              <a:rPr lang="bg-BG" sz="1400" dirty="0"/>
              <a:t> </a:t>
            </a:r>
            <a:r>
              <a:rPr lang="en-GB" sz="1400" dirty="0" err="1"/>
              <a:t>подкрепено</a:t>
            </a:r>
            <a:r>
              <a:rPr lang="en-GB" sz="1400" dirty="0"/>
              <a:t> </a:t>
            </a:r>
            <a:r>
              <a:rPr lang="en-GB" sz="1400" dirty="0" err="1"/>
              <a:t>от</a:t>
            </a:r>
            <a:r>
              <a:rPr lang="en-GB" sz="1400" dirty="0"/>
              <a:t> </a:t>
            </a:r>
            <a:r>
              <a:rPr lang="bg-BG" sz="1400" dirty="0"/>
              <a:t>механично </a:t>
            </a:r>
            <a:r>
              <a:rPr lang="bg-BG" sz="1400" dirty="0" err="1"/>
              <a:t>устройсто</a:t>
            </a:r>
            <a:endParaRPr lang="bg-BG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highlight>
                  <a:srgbClr val="00FFFF"/>
                </a:highlight>
              </a:rPr>
              <a:t>С2 </a:t>
            </a:r>
            <a:r>
              <a:rPr lang="en-GB" sz="1400" dirty="0" err="1">
                <a:highlight>
                  <a:srgbClr val="00FFFF"/>
                </a:highlight>
              </a:rPr>
              <a:t>Автоматизирана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под</a:t>
            </a:r>
            <a:r>
              <a:rPr lang="bg-BG" sz="1400" dirty="0">
                <a:highlight>
                  <a:srgbClr val="00FFFF"/>
                </a:highlight>
              </a:rPr>
              <a:t>крепа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bg-BG" sz="1400" dirty="0">
                <a:highlight>
                  <a:srgbClr val="00FFFF"/>
                </a:highlight>
              </a:rPr>
              <a:t>при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вземане</a:t>
            </a:r>
            <a:r>
              <a:rPr lang="bg-BG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на</a:t>
            </a:r>
            <a:r>
              <a:rPr lang="en-GB" sz="1400" dirty="0">
                <a:highlight>
                  <a:srgbClr val="00FFFF"/>
                </a:highlight>
              </a:rPr>
              <a:t> </a:t>
            </a:r>
            <a:r>
              <a:rPr lang="en-GB" sz="1400" dirty="0" err="1">
                <a:highlight>
                  <a:srgbClr val="00FFFF"/>
                </a:highlight>
              </a:rPr>
              <a:t>решения</a:t>
            </a:r>
            <a:endParaRPr lang="bg-BG" sz="1400" dirty="0">
              <a:highlight>
                <a:srgbClr val="00FFFF"/>
              </a:highlight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400" dirty="0"/>
              <a:t>С3 Бърза а</a:t>
            </a:r>
            <a:r>
              <a:rPr lang="en-GB" sz="1400" dirty="0" err="1"/>
              <a:t>втоматизирана</a:t>
            </a:r>
            <a:r>
              <a:rPr lang="en-GB" sz="1400" dirty="0"/>
              <a:t> </a:t>
            </a:r>
            <a:r>
              <a:rPr lang="en-GB" sz="1400" dirty="0" err="1"/>
              <a:t>под</a:t>
            </a:r>
            <a:r>
              <a:rPr lang="bg-BG" sz="1400" dirty="0"/>
              <a:t>крепа</a:t>
            </a:r>
            <a:r>
              <a:rPr lang="en-GB" sz="1400" dirty="0"/>
              <a:t> </a:t>
            </a:r>
            <a:r>
              <a:rPr lang="bg-BG" sz="1400" dirty="0"/>
              <a:t>при</a:t>
            </a:r>
            <a:r>
              <a:rPr lang="en-GB" sz="1400" dirty="0"/>
              <a:t> </a:t>
            </a:r>
            <a:r>
              <a:rPr lang="en-GB" sz="1400" dirty="0" err="1"/>
              <a:t>вземане</a:t>
            </a:r>
            <a:r>
              <a:rPr lang="bg-BG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решения</a:t>
            </a:r>
            <a:endParaRPr lang="bg-BG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400" dirty="0"/>
              <a:t>С4 Ниско ниво на автоматично вземане на решения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400" dirty="0"/>
              <a:t>С5 Високо ниво на автоматично вземане на решения</a:t>
            </a:r>
            <a:endParaRPr lang="en-GB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C6 </a:t>
            </a:r>
            <a:r>
              <a:rPr lang="en-GB" sz="1400" dirty="0" err="1"/>
              <a:t>Напълно</a:t>
            </a:r>
            <a:r>
              <a:rPr lang="en-GB" sz="1400" dirty="0"/>
              <a:t> </a:t>
            </a:r>
            <a:r>
              <a:rPr lang="en-GB" sz="1400" dirty="0" err="1"/>
              <a:t>автоматично</a:t>
            </a:r>
            <a:r>
              <a:rPr lang="en-GB" sz="1400" dirty="0"/>
              <a:t> </a:t>
            </a:r>
            <a:r>
              <a:rPr lang="en-GB" sz="1400" dirty="0" err="1"/>
              <a:t>вземане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bg-BG" sz="1400" dirty="0"/>
              <a:t> р</a:t>
            </a:r>
            <a:r>
              <a:rPr lang="en-GB" sz="1400" dirty="0" err="1"/>
              <a:t>ешения</a:t>
            </a:r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096C4-B230-DE23-AFDC-5BA322D0CA81}"/>
              </a:ext>
            </a:extLst>
          </p:cNvPr>
          <p:cNvSpPr txBox="1"/>
          <p:nvPr/>
        </p:nvSpPr>
        <p:spPr>
          <a:xfrm>
            <a:off x="15240" y="18428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 ИЗБОР НА РЕШЕНИЕ И</a:t>
            </a:r>
            <a:r>
              <a:rPr lang="bg-BG" dirty="0"/>
              <a:t> </a:t>
            </a:r>
            <a:r>
              <a:rPr lang="en-GB" dirty="0"/>
              <a:t>ДЕЙСТВИЕ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BF5DC1-F166-3FE9-32F0-0E2C1907F8FC}"/>
              </a:ext>
            </a:extLst>
          </p:cNvPr>
          <p:cNvSpPr txBox="1"/>
          <p:nvPr/>
        </p:nvSpPr>
        <p:spPr>
          <a:xfrm>
            <a:off x="40511" y="5481300"/>
            <a:ext cx="8458200" cy="92333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Системата</a:t>
            </a:r>
            <a:r>
              <a:rPr lang="en-GB" dirty="0"/>
              <a:t> </a:t>
            </a:r>
            <a:r>
              <a:rPr lang="en-GB" dirty="0" err="1"/>
              <a:t>предлага</a:t>
            </a:r>
            <a:r>
              <a:rPr lang="en-GB" dirty="0"/>
              <a:t> </a:t>
            </a:r>
            <a:r>
              <a:rPr lang="en-GB" dirty="0" err="1"/>
              <a:t>една</a:t>
            </a:r>
            <a:r>
              <a:rPr lang="en-GB" dirty="0"/>
              <a:t> </a:t>
            </a:r>
            <a:r>
              <a:rPr lang="en-GB" dirty="0" err="1"/>
              <a:t>или</a:t>
            </a:r>
            <a:r>
              <a:rPr lang="en-GB" dirty="0"/>
              <a:t> </a:t>
            </a:r>
            <a:r>
              <a:rPr lang="en-GB" dirty="0" err="1"/>
              <a:t>повече</a:t>
            </a:r>
            <a:r>
              <a:rPr lang="en-GB" dirty="0"/>
              <a:t> </a:t>
            </a:r>
            <a:r>
              <a:rPr lang="en-GB" dirty="0" err="1"/>
              <a:t>алтернативи</a:t>
            </a:r>
            <a:r>
              <a:rPr lang="en-GB" dirty="0"/>
              <a:t> </a:t>
            </a:r>
            <a:r>
              <a:rPr lang="en-GB" dirty="0" err="1"/>
              <a:t>за</a:t>
            </a:r>
            <a:r>
              <a:rPr lang="en-GB" dirty="0"/>
              <a:t> </a:t>
            </a:r>
            <a:r>
              <a:rPr lang="en-GB" dirty="0" err="1"/>
              <a:t>решение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</a:t>
            </a:r>
            <a:r>
              <a:rPr lang="en-GB" dirty="0" err="1"/>
              <a:t>човека</a:t>
            </a:r>
            <a:r>
              <a:rPr lang="en-GB" dirty="0"/>
              <a:t>,</a:t>
            </a:r>
            <a:r>
              <a:rPr lang="bg-BG" dirty="0"/>
              <a:t> </a:t>
            </a:r>
            <a:r>
              <a:rPr lang="en-GB" dirty="0" err="1"/>
              <a:t>оставяйки</a:t>
            </a:r>
            <a:r>
              <a:rPr lang="en-GB" dirty="0"/>
              <a:t> </a:t>
            </a:r>
            <a:r>
              <a:rPr lang="en-GB" dirty="0" err="1"/>
              <a:t>свободата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</a:t>
            </a:r>
            <a:r>
              <a:rPr lang="en-GB" dirty="0" err="1"/>
              <a:t>човека</a:t>
            </a:r>
            <a:r>
              <a:rPr lang="en-GB" dirty="0"/>
              <a:t> </a:t>
            </a:r>
            <a:r>
              <a:rPr lang="en-GB" dirty="0" err="1"/>
              <a:t>да</a:t>
            </a:r>
            <a:r>
              <a:rPr lang="en-GB" dirty="0"/>
              <a:t> </a:t>
            </a:r>
            <a:r>
              <a:rPr lang="en-GB" dirty="0" err="1"/>
              <a:t>генерира</a:t>
            </a:r>
            <a:r>
              <a:rPr lang="en-GB" dirty="0"/>
              <a:t> </a:t>
            </a:r>
            <a:r>
              <a:rPr lang="en-GB" dirty="0" err="1"/>
              <a:t>алтернативни</a:t>
            </a:r>
            <a:r>
              <a:rPr lang="en-GB" dirty="0"/>
              <a:t> </a:t>
            </a:r>
            <a:r>
              <a:rPr lang="en-GB" dirty="0" err="1"/>
              <a:t>варианти</a:t>
            </a:r>
            <a:r>
              <a:rPr lang="en-GB" dirty="0"/>
              <a:t>. </a:t>
            </a:r>
            <a:r>
              <a:rPr lang="en-GB" dirty="0" err="1"/>
              <a:t>Човекът</a:t>
            </a:r>
            <a:r>
              <a:rPr lang="en-GB" dirty="0"/>
              <a:t> </a:t>
            </a:r>
            <a:r>
              <a:rPr lang="en-GB" dirty="0" err="1"/>
              <a:t>може</a:t>
            </a:r>
            <a:r>
              <a:rPr lang="bg-BG" dirty="0"/>
              <a:t> да </a:t>
            </a:r>
            <a:r>
              <a:rPr lang="en-GB" dirty="0" err="1"/>
              <a:t>избере</a:t>
            </a:r>
            <a:r>
              <a:rPr lang="en-GB" dirty="0"/>
              <a:t> </a:t>
            </a:r>
            <a:r>
              <a:rPr lang="en-GB" dirty="0" err="1"/>
              <a:t>една</a:t>
            </a:r>
            <a:r>
              <a:rPr lang="en-GB" dirty="0"/>
              <a:t> </a:t>
            </a:r>
            <a:r>
              <a:rPr lang="en-GB" dirty="0" err="1"/>
              <a:t>от</a:t>
            </a:r>
            <a:r>
              <a:rPr lang="en-GB" dirty="0"/>
              <a:t> </a:t>
            </a:r>
            <a:r>
              <a:rPr lang="en-GB" dirty="0" err="1"/>
              <a:t>алтернативите</a:t>
            </a:r>
            <a:r>
              <a:rPr lang="en-GB" dirty="0"/>
              <a:t>, </a:t>
            </a:r>
            <a:r>
              <a:rPr lang="en-GB" dirty="0" err="1"/>
              <a:t>предложени</a:t>
            </a:r>
            <a:r>
              <a:rPr lang="en-GB" dirty="0"/>
              <a:t> </a:t>
            </a:r>
            <a:r>
              <a:rPr lang="en-GB" dirty="0" err="1"/>
              <a:t>от</a:t>
            </a:r>
            <a:r>
              <a:rPr lang="en-GB" dirty="0"/>
              <a:t> </a:t>
            </a:r>
            <a:r>
              <a:rPr lang="en-GB" dirty="0" err="1"/>
              <a:t>системата</a:t>
            </a:r>
            <a:r>
              <a:rPr lang="en-GB" dirty="0"/>
              <a:t>, </a:t>
            </a:r>
            <a:r>
              <a:rPr lang="en-GB" dirty="0" err="1"/>
              <a:t>или</a:t>
            </a:r>
            <a:r>
              <a:rPr lang="en-GB" dirty="0"/>
              <a:t> </a:t>
            </a:r>
            <a:r>
              <a:rPr lang="en-GB" dirty="0" err="1"/>
              <a:t>своя</a:t>
            </a:r>
            <a:r>
              <a:rPr lang="en-GB" dirty="0"/>
              <a:t> </a:t>
            </a:r>
            <a:r>
              <a:rPr lang="en-GB" dirty="0" err="1"/>
              <a:t>собствена</a:t>
            </a:r>
            <a:r>
              <a:rPr lang="en-GB" dirty="0"/>
              <a:t>.</a:t>
            </a:r>
            <a:endParaRPr lang="bg-BG" dirty="0"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52B33D63-AF45-E24B-BC2A-CA3408CE9116}"/>
              </a:ext>
            </a:extLst>
          </p:cNvPr>
          <p:cNvSpPr txBox="1">
            <a:spLocks/>
          </p:cNvSpPr>
          <p:nvPr/>
        </p:nvSpPr>
        <p:spPr>
          <a:xfrm>
            <a:off x="1275555" y="312419"/>
            <a:ext cx="756364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4400" kern="0" spc="-10" dirty="0"/>
              <a:t>AMAN </a:t>
            </a:r>
            <a:r>
              <a:rPr lang="ru-RU" sz="4400" kern="0" spc="-10" dirty="0" err="1"/>
              <a:t>последователност</a:t>
            </a:r>
            <a:r>
              <a:rPr lang="ru-RU" sz="4400" kern="0" spc="-10" dirty="0"/>
              <a:t> от </a:t>
            </a:r>
            <a:r>
              <a:rPr lang="ru-RU" sz="4400" kern="0" spc="-10" dirty="0" err="1"/>
              <a:t>кацащи</a:t>
            </a:r>
            <a:r>
              <a:rPr lang="ru-RU" sz="4400" kern="0" spc="-10" dirty="0"/>
              <a:t> </a:t>
            </a:r>
            <a:r>
              <a:rPr lang="ru-RU" sz="4400" kern="0" spc="-10" dirty="0" err="1"/>
              <a:t>самолети</a:t>
            </a:r>
            <a:endParaRPr lang="ru-RU" sz="4400" kern="0" spc="-1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157FF44B-3F51-BCE9-8C37-69B7FB341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56" t="12084" r="-250" b="29691"/>
          <a:stretch/>
        </p:blipFill>
        <p:spPr>
          <a:xfrm>
            <a:off x="4668039" y="2414624"/>
            <a:ext cx="4216881" cy="2865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E26ADD-E1C2-4060-461E-26FD930C1FBB}"/>
              </a:ext>
            </a:extLst>
          </p:cNvPr>
          <p:cNvSpPr txBox="1"/>
          <p:nvPr/>
        </p:nvSpPr>
        <p:spPr>
          <a:xfrm>
            <a:off x="0" y="2215769"/>
            <a:ext cx="43434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D0 </a:t>
            </a:r>
            <a:r>
              <a:rPr lang="en-GB" sz="1400" dirty="0" err="1"/>
              <a:t>Ръчно</a:t>
            </a:r>
            <a:r>
              <a:rPr lang="en-GB" sz="1400" dirty="0"/>
              <a:t> </a:t>
            </a:r>
            <a:r>
              <a:rPr lang="en-GB" sz="1400" dirty="0" err="1"/>
              <a:t>действие</a:t>
            </a:r>
            <a:r>
              <a:rPr lang="en-GB" sz="1400" dirty="0"/>
              <a:t> и </a:t>
            </a:r>
            <a:r>
              <a:rPr lang="en-GB" sz="1400" dirty="0" err="1"/>
              <a:t>контрол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D1 </a:t>
            </a:r>
            <a:r>
              <a:rPr lang="en-GB" sz="1400" dirty="0" err="1"/>
              <a:t>Внедряване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действие</a:t>
            </a:r>
            <a:r>
              <a:rPr lang="en-GB" sz="1400" dirty="0"/>
              <a:t>, </a:t>
            </a:r>
            <a:r>
              <a:rPr lang="en-GB" sz="1400" dirty="0" err="1"/>
              <a:t>поддържано</a:t>
            </a:r>
            <a:r>
              <a:rPr lang="en-GB" sz="1400" dirty="0"/>
              <a:t> </a:t>
            </a:r>
            <a:r>
              <a:rPr lang="en-GB" sz="1400" dirty="0" err="1"/>
              <a:t>от</a:t>
            </a:r>
            <a:r>
              <a:rPr lang="en-GB" sz="1400" dirty="0"/>
              <a:t> </a:t>
            </a:r>
            <a:r>
              <a:rPr lang="en-GB" sz="1400" dirty="0" err="1"/>
              <a:t>артефакт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D2 </a:t>
            </a:r>
            <a:r>
              <a:rPr lang="en-GB" sz="1400" dirty="0" err="1"/>
              <a:t>Поддръжка</a:t>
            </a:r>
            <a:r>
              <a:rPr lang="en-GB" sz="1400" dirty="0"/>
              <a:t> </a:t>
            </a:r>
            <a:r>
              <a:rPr lang="en-GB" sz="1400" dirty="0" err="1"/>
              <a:t>стъпка</a:t>
            </a:r>
            <a:r>
              <a:rPr lang="en-GB" sz="1400" dirty="0"/>
              <a:t> </a:t>
            </a:r>
            <a:r>
              <a:rPr lang="en-GB" sz="1400" dirty="0" err="1"/>
              <a:t>по</a:t>
            </a:r>
            <a:r>
              <a:rPr lang="en-GB" sz="1400" dirty="0"/>
              <a:t> </a:t>
            </a:r>
            <a:r>
              <a:rPr lang="en-GB" sz="1400" dirty="0" err="1"/>
              <a:t>стъпка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D3 </a:t>
            </a:r>
            <a:r>
              <a:rPr lang="en-GB" sz="1400" dirty="0" err="1"/>
              <a:t>Поддръжка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ниско</a:t>
            </a:r>
            <a:r>
              <a:rPr lang="en-GB" sz="1400" dirty="0"/>
              <a:t> </a:t>
            </a:r>
            <a:r>
              <a:rPr lang="en-GB" sz="1400" dirty="0" err="1"/>
              <a:t>ниво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изпълнение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последователност</a:t>
            </a:r>
            <a:r>
              <a:rPr lang="en-GB" sz="1400" dirty="0"/>
              <a:t> </a:t>
            </a:r>
            <a:r>
              <a:rPr lang="en-GB" sz="1400" dirty="0" err="1"/>
              <a:t>от</a:t>
            </a:r>
            <a:r>
              <a:rPr lang="en-GB" sz="1400" dirty="0"/>
              <a:t> </a:t>
            </a:r>
            <a:r>
              <a:rPr lang="en-GB" sz="1400" dirty="0" err="1"/>
              <a:t>действия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D4 </a:t>
            </a:r>
            <a:r>
              <a:rPr lang="en-GB" sz="1400" dirty="0" err="1"/>
              <a:t>Поддръжка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високо</a:t>
            </a:r>
            <a:r>
              <a:rPr lang="en-GB" sz="1400" dirty="0"/>
              <a:t> </a:t>
            </a:r>
            <a:r>
              <a:rPr lang="en-GB" sz="1400" dirty="0" err="1"/>
              <a:t>ниво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изпълнение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последователност</a:t>
            </a:r>
            <a:r>
              <a:rPr lang="en-GB" sz="1400" dirty="0"/>
              <a:t> </a:t>
            </a:r>
            <a:r>
              <a:rPr lang="en-GB" sz="1400" dirty="0" err="1"/>
              <a:t>от</a:t>
            </a:r>
            <a:r>
              <a:rPr lang="en-GB" sz="1400" dirty="0"/>
              <a:t> </a:t>
            </a:r>
            <a:r>
              <a:rPr lang="en-GB" sz="1400" dirty="0" err="1"/>
              <a:t>действия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D5 </a:t>
            </a:r>
            <a:r>
              <a:rPr lang="en-GB" sz="1400" dirty="0" err="1"/>
              <a:t>Ниско</a:t>
            </a:r>
            <a:r>
              <a:rPr lang="en-GB" sz="1400" dirty="0"/>
              <a:t> </a:t>
            </a:r>
            <a:r>
              <a:rPr lang="en-GB" sz="1400" dirty="0" err="1"/>
              <a:t>ниво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автоматизация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изпълнение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последователност</a:t>
            </a:r>
            <a:r>
              <a:rPr lang="en-GB" sz="1400" dirty="0"/>
              <a:t> </a:t>
            </a:r>
            <a:r>
              <a:rPr lang="en-GB" sz="1400" dirty="0" err="1"/>
              <a:t>от</a:t>
            </a:r>
            <a:r>
              <a:rPr lang="en-GB" sz="1400" dirty="0"/>
              <a:t> </a:t>
            </a:r>
            <a:r>
              <a:rPr lang="en-GB" sz="1400" dirty="0" err="1"/>
              <a:t>действия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D6 </a:t>
            </a:r>
            <a:r>
              <a:rPr lang="en-GB" sz="1400" dirty="0" err="1"/>
              <a:t>Автомат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средно</a:t>
            </a:r>
            <a:r>
              <a:rPr lang="en-GB" sz="1400" dirty="0"/>
              <a:t> </a:t>
            </a:r>
            <a:r>
              <a:rPr lang="en-GB" sz="1400" dirty="0" err="1"/>
              <a:t>ниво</a:t>
            </a:r>
            <a:r>
              <a:rPr lang="en-GB" sz="1400" dirty="0"/>
              <a:t>. </a:t>
            </a:r>
            <a:r>
              <a:rPr lang="bg-BG" sz="1400" dirty="0"/>
              <a:t>О</a:t>
            </a:r>
            <a:r>
              <a:rPr lang="en-GB" sz="1400" dirty="0"/>
              <a:t>т </a:t>
            </a:r>
            <a:r>
              <a:rPr lang="en-GB" sz="1400" dirty="0" err="1"/>
              <a:t>действие</a:t>
            </a:r>
            <a:r>
              <a:rPr lang="en-GB" sz="1400" dirty="0"/>
              <a:t> Seq. </a:t>
            </a:r>
            <a:r>
              <a:rPr lang="en-GB" sz="1400" dirty="0" err="1"/>
              <a:t>Изпълнение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D7 </a:t>
            </a:r>
            <a:r>
              <a:rPr lang="en-GB" sz="1400" dirty="0" err="1"/>
              <a:t>Високо</a:t>
            </a:r>
            <a:r>
              <a:rPr lang="en-GB" sz="1400" dirty="0"/>
              <a:t> </a:t>
            </a:r>
            <a:r>
              <a:rPr lang="en-GB" sz="1400" dirty="0" err="1"/>
              <a:t>ниво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автоматизация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</a:t>
            </a:r>
            <a:r>
              <a:rPr lang="en-GB" sz="1400" dirty="0" err="1"/>
              <a:t>действие</a:t>
            </a:r>
            <a:r>
              <a:rPr lang="en-GB" sz="1400" dirty="0"/>
              <a:t> Seq. </a:t>
            </a:r>
            <a:r>
              <a:rPr lang="en-GB" sz="1400" dirty="0" err="1"/>
              <a:t>Изпълнение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D8 </a:t>
            </a:r>
            <a:r>
              <a:rPr lang="en-GB" sz="1400" dirty="0" err="1"/>
              <a:t>Пълна</a:t>
            </a:r>
            <a:r>
              <a:rPr lang="en-GB" sz="1400" dirty="0"/>
              <a:t> </a:t>
            </a:r>
            <a:r>
              <a:rPr lang="en-GB" sz="1400" dirty="0" err="1"/>
              <a:t>автоматизация</a:t>
            </a:r>
            <a:r>
              <a:rPr lang="en-GB" sz="1400" dirty="0"/>
              <a:t> </a:t>
            </a:r>
            <a:r>
              <a:rPr lang="en-GB" sz="1400" dirty="0" err="1"/>
              <a:t>на</a:t>
            </a:r>
            <a:r>
              <a:rPr lang="en-GB" sz="1400" dirty="0"/>
              <a:t> Action Sequence Exec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09450-F90C-14A3-263D-7C7B17AED7CE}"/>
              </a:ext>
            </a:extLst>
          </p:cNvPr>
          <p:cNvSpPr txBox="1"/>
          <p:nvPr/>
        </p:nvSpPr>
        <p:spPr>
          <a:xfrm>
            <a:off x="0" y="5562600"/>
            <a:ext cx="899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Системата</a:t>
            </a:r>
            <a:r>
              <a:rPr lang="en-GB" dirty="0"/>
              <a:t> </a:t>
            </a:r>
            <a:r>
              <a:rPr lang="en-GB" dirty="0" err="1"/>
              <a:t>извършва</a:t>
            </a:r>
            <a:r>
              <a:rPr lang="en-GB" dirty="0"/>
              <a:t> </a:t>
            </a:r>
            <a:r>
              <a:rPr lang="en-GB" dirty="0" err="1"/>
              <a:t>автоматично</a:t>
            </a:r>
            <a:r>
              <a:rPr lang="en-GB" dirty="0"/>
              <a:t> </a:t>
            </a:r>
            <a:r>
              <a:rPr lang="en-GB" dirty="0" err="1"/>
              <a:t>поредица</a:t>
            </a:r>
            <a:r>
              <a:rPr lang="en-GB" dirty="0"/>
              <a:t> </a:t>
            </a:r>
            <a:r>
              <a:rPr lang="en-GB" dirty="0" err="1"/>
              <a:t>от</a:t>
            </a:r>
            <a:r>
              <a:rPr lang="en-GB" dirty="0"/>
              <a:t> </a:t>
            </a:r>
            <a:r>
              <a:rPr lang="en-GB" dirty="0" err="1"/>
              <a:t>действия</a:t>
            </a:r>
            <a:r>
              <a:rPr lang="en-GB" dirty="0"/>
              <a:t> </a:t>
            </a:r>
            <a:r>
              <a:rPr lang="en-GB" dirty="0" err="1"/>
              <a:t>след</a:t>
            </a:r>
            <a:r>
              <a:rPr lang="en-GB" dirty="0"/>
              <a:t> </a:t>
            </a:r>
            <a:r>
              <a:rPr lang="en-GB" dirty="0" err="1"/>
              <a:t>активиране</a:t>
            </a:r>
            <a:r>
              <a:rPr lang="en-GB" dirty="0"/>
              <a:t> </a:t>
            </a:r>
            <a:r>
              <a:rPr lang="en-GB" dirty="0" err="1"/>
              <a:t>от</a:t>
            </a:r>
            <a:r>
              <a:rPr lang="en-GB" dirty="0"/>
              <a:t> </a:t>
            </a:r>
            <a:r>
              <a:rPr lang="en-GB" dirty="0" err="1"/>
              <a:t>човека</a:t>
            </a:r>
            <a:r>
              <a:rPr lang="en-GB" dirty="0"/>
              <a:t>. </a:t>
            </a:r>
            <a:r>
              <a:rPr lang="en-GB" dirty="0" err="1"/>
              <a:t>Човекът</a:t>
            </a:r>
            <a:r>
              <a:rPr lang="en-GB" dirty="0"/>
              <a:t> </a:t>
            </a:r>
            <a:r>
              <a:rPr lang="en-GB" dirty="0" err="1"/>
              <a:t>може</a:t>
            </a:r>
            <a:r>
              <a:rPr lang="en-GB" dirty="0"/>
              <a:t> </a:t>
            </a:r>
            <a:r>
              <a:rPr lang="en-GB" dirty="0" err="1"/>
              <a:t>да</a:t>
            </a:r>
            <a:r>
              <a:rPr lang="en-GB" dirty="0"/>
              <a:t> </a:t>
            </a:r>
            <a:r>
              <a:rPr lang="en-GB" dirty="0" err="1"/>
              <a:t>наблюдава</a:t>
            </a:r>
            <a:r>
              <a:rPr lang="en-GB" dirty="0"/>
              <a:t> </a:t>
            </a:r>
            <a:r>
              <a:rPr lang="en-GB" dirty="0" err="1"/>
              <a:t>цялата</a:t>
            </a:r>
            <a:r>
              <a:rPr lang="en-GB" dirty="0"/>
              <a:t> </a:t>
            </a:r>
            <a:r>
              <a:rPr lang="en-GB" dirty="0" err="1"/>
              <a:t>последователност</a:t>
            </a:r>
            <a:r>
              <a:rPr lang="en-GB" dirty="0"/>
              <a:t> и </a:t>
            </a:r>
            <a:r>
              <a:rPr lang="en-GB" dirty="0" err="1"/>
              <a:t>да</a:t>
            </a:r>
            <a:r>
              <a:rPr lang="en-GB" dirty="0"/>
              <a:t> я </a:t>
            </a:r>
            <a:r>
              <a:rPr lang="en-GB" dirty="0" err="1"/>
              <a:t>прекъсва</a:t>
            </a:r>
            <a:r>
              <a:rPr lang="en-GB" dirty="0"/>
              <a:t> </a:t>
            </a:r>
            <a:r>
              <a:rPr lang="en-GB" dirty="0" err="1"/>
              <a:t>по</a:t>
            </a:r>
            <a:r>
              <a:rPr lang="en-GB" dirty="0"/>
              <a:t> </a:t>
            </a:r>
            <a:r>
              <a:rPr lang="en-GB" dirty="0" err="1"/>
              <a:t>време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</a:t>
            </a:r>
            <a:r>
              <a:rPr lang="en-GB" dirty="0" err="1"/>
              <a:t>нейното</a:t>
            </a:r>
            <a:r>
              <a:rPr lang="en-GB" dirty="0"/>
              <a:t> </a:t>
            </a:r>
            <a:r>
              <a:rPr lang="en-GB" dirty="0" err="1"/>
              <a:t>изпълнение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A024C8-0F23-7E30-789E-EEA1C954F276}"/>
              </a:ext>
            </a:extLst>
          </p:cNvPr>
          <p:cNvSpPr txBox="1"/>
          <p:nvPr/>
        </p:nvSpPr>
        <p:spPr>
          <a:xfrm>
            <a:off x="0" y="1846437"/>
            <a:ext cx="888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 ИЗПЪЛНЕНИЕ НА ДЕЙСТВ</a:t>
            </a:r>
            <a:r>
              <a:rPr lang="bg-BG" dirty="0"/>
              <a:t>ИЯ</a:t>
            </a:r>
            <a:r>
              <a:rPr lang="en-GB" dirty="0"/>
              <a:t>Т</a:t>
            </a:r>
            <a:r>
              <a:rPr lang="bg-BG" dirty="0"/>
              <a:t>А</a:t>
            </a:r>
            <a:endParaRPr lang="en-GB" dirty="0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3BC88050-B5D7-B8D9-A288-2686CD47E2A1}"/>
              </a:ext>
            </a:extLst>
          </p:cNvPr>
          <p:cNvSpPr txBox="1">
            <a:spLocks/>
          </p:cNvSpPr>
          <p:nvPr/>
        </p:nvSpPr>
        <p:spPr>
          <a:xfrm>
            <a:off x="1275555" y="312419"/>
            <a:ext cx="756364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4400" kern="0" spc="-10" dirty="0"/>
              <a:t>А</a:t>
            </a:r>
            <a:r>
              <a:rPr lang="bg-BG" sz="4400" kern="0" spc="-10" dirty="0"/>
              <a:t>ВТОПИЛОТ</a:t>
            </a:r>
            <a:endParaRPr lang="bg-BG" sz="4400" kern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800" y="726947"/>
            <a:ext cx="547814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bg-BG" sz="4400" spc="-10" dirty="0"/>
              <a:t>НЯКОИ ВЪПРОСИ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94677" y="2218764"/>
            <a:ext cx="7946390" cy="391228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4965" marR="548005" indent="-342900">
              <a:lnSpc>
                <a:spcPct val="100699"/>
              </a:lnSpc>
              <a:spcBef>
                <a:spcPts val="7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800" spc="-5" dirty="0">
                <a:latin typeface="Calibri"/>
                <a:cs typeface="Calibri"/>
              </a:rPr>
              <a:t>Как </a:t>
            </a:r>
            <a:r>
              <a:rPr lang="ru-RU" sz="2800" spc="-5" dirty="0" err="1">
                <a:latin typeface="Calibri"/>
                <a:cs typeface="Calibri"/>
              </a:rPr>
              <a:t>автоматизацията</a:t>
            </a:r>
            <a:r>
              <a:rPr lang="ru-RU" sz="2800" spc="-5" dirty="0">
                <a:latin typeface="Calibri"/>
                <a:cs typeface="Calibri"/>
              </a:rPr>
              <a:t> </a:t>
            </a:r>
            <a:r>
              <a:rPr lang="ru-RU" sz="2800" spc="-5" dirty="0" err="1">
                <a:latin typeface="Calibri"/>
                <a:cs typeface="Calibri"/>
              </a:rPr>
              <a:t>трансформира</a:t>
            </a:r>
            <a:r>
              <a:rPr lang="ru-RU" sz="2800" spc="-5" dirty="0">
                <a:latin typeface="Calibri"/>
                <a:cs typeface="Calibri"/>
              </a:rPr>
              <a:t> </a:t>
            </a:r>
            <a:r>
              <a:rPr lang="ru-RU" sz="2800" spc="-5" dirty="0" err="1">
                <a:latin typeface="Calibri"/>
                <a:cs typeface="Calibri"/>
              </a:rPr>
              <a:t>ролите</a:t>
            </a:r>
            <a:r>
              <a:rPr lang="ru-RU" sz="2800" spc="-5" dirty="0">
                <a:latin typeface="Calibri"/>
                <a:cs typeface="Calibri"/>
              </a:rPr>
              <a:t> и </a:t>
            </a:r>
            <a:r>
              <a:rPr lang="ru-RU" sz="2800" spc="-5" dirty="0" err="1">
                <a:latin typeface="Calibri"/>
                <a:cs typeface="Calibri"/>
              </a:rPr>
              <a:t>задачите</a:t>
            </a:r>
            <a:r>
              <a:rPr lang="ru-RU" sz="2800" spc="-5" dirty="0">
                <a:latin typeface="Calibri"/>
                <a:cs typeface="Calibri"/>
              </a:rPr>
              <a:t> на </a:t>
            </a:r>
            <a:r>
              <a:rPr lang="ru-RU" sz="2800" spc="-5" dirty="0" err="1">
                <a:latin typeface="Calibri"/>
                <a:cs typeface="Calibri"/>
              </a:rPr>
              <a:t>операторите</a:t>
            </a:r>
            <a:r>
              <a:rPr lang="ru-RU" sz="2800" spc="-5" dirty="0">
                <a:latin typeface="Calibri"/>
                <a:cs typeface="Calibri"/>
              </a:rPr>
              <a:t>? </a:t>
            </a:r>
            <a:r>
              <a:rPr lang="ru-RU" sz="2800" spc="-5" dirty="0" err="1">
                <a:latin typeface="Calibri"/>
                <a:cs typeface="Calibri"/>
              </a:rPr>
              <a:t>Какво</a:t>
            </a:r>
            <a:r>
              <a:rPr lang="ru-RU" sz="2800" spc="-5" dirty="0">
                <a:latin typeface="Calibri"/>
                <a:cs typeface="Calibri"/>
              </a:rPr>
              <a:t> влияние </a:t>
            </a:r>
            <a:r>
              <a:rPr lang="ru-RU" sz="2800" spc="-5" dirty="0" err="1">
                <a:latin typeface="Calibri"/>
                <a:cs typeface="Calibri"/>
              </a:rPr>
              <a:t>върху</a:t>
            </a:r>
            <a:r>
              <a:rPr lang="ru-RU" sz="2800" spc="-5" dirty="0">
                <a:latin typeface="Calibri"/>
                <a:cs typeface="Calibri"/>
              </a:rPr>
              <a:t> </a:t>
            </a:r>
            <a:r>
              <a:rPr lang="ru-RU" sz="2800" spc="-5" dirty="0" err="1">
                <a:latin typeface="Calibri"/>
                <a:cs typeface="Calibri"/>
              </a:rPr>
              <a:t>техните</a:t>
            </a:r>
            <a:r>
              <a:rPr lang="ru-RU" sz="2800" spc="-5" dirty="0">
                <a:latin typeface="Calibri"/>
                <a:cs typeface="Calibri"/>
              </a:rPr>
              <a:t> </a:t>
            </a:r>
            <a:r>
              <a:rPr lang="ru-RU" sz="2800" spc="-5" dirty="0" err="1">
                <a:latin typeface="Calibri"/>
                <a:cs typeface="Calibri"/>
              </a:rPr>
              <a:t>отговорности</a:t>
            </a:r>
            <a:r>
              <a:rPr lang="ru-RU" sz="2800" spc="-5" dirty="0">
                <a:latin typeface="Calibri"/>
                <a:cs typeface="Calibri"/>
              </a:rPr>
              <a:t>?</a:t>
            </a:r>
          </a:p>
          <a:p>
            <a:pPr marL="354965" marR="548005" indent="-342900">
              <a:lnSpc>
                <a:spcPct val="100699"/>
              </a:lnSpc>
              <a:spcBef>
                <a:spcPts val="7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800" spc="-5" dirty="0">
                <a:latin typeface="Calibri"/>
                <a:cs typeface="Calibri"/>
              </a:rPr>
              <a:t>Кой е отговорен за </a:t>
            </a:r>
            <a:r>
              <a:rPr lang="ru-RU" sz="2800" spc="-5" dirty="0" err="1">
                <a:latin typeface="Calibri"/>
                <a:cs typeface="Calibri"/>
              </a:rPr>
              <a:t>поведението</a:t>
            </a:r>
            <a:r>
              <a:rPr lang="ru-RU" sz="2800" spc="-5" dirty="0">
                <a:latin typeface="Calibri"/>
                <a:cs typeface="Calibri"/>
              </a:rPr>
              <a:t> на </a:t>
            </a:r>
            <a:r>
              <a:rPr lang="ru-RU" sz="2800" spc="-5" dirty="0" err="1">
                <a:latin typeface="Calibri"/>
                <a:cs typeface="Calibri"/>
              </a:rPr>
              <a:t>системи</a:t>
            </a:r>
            <a:r>
              <a:rPr lang="ru-RU" sz="2800" spc="-5" dirty="0">
                <a:latin typeface="Calibri"/>
                <a:cs typeface="Calibri"/>
              </a:rPr>
              <a:t>, </a:t>
            </a:r>
            <a:r>
              <a:rPr lang="ru-RU" sz="2800" spc="-5" dirty="0" err="1">
                <a:latin typeface="Calibri"/>
                <a:cs typeface="Calibri"/>
              </a:rPr>
              <a:t>които</a:t>
            </a:r>
            <a:r>
              <a:rPr lang="ru-RU" sz="2800" spc="-5" dirty="0">
                <a:latin typeface="Calibri"/>
                <a:cs typeface="Calibri"/>
              </a:rPr>
              <a:t> </a:t>
            </a:r>
            <a:r>
              <a:rPr lang="ru-RU" sz="2800" spc="-5" dirty="0" err="1">
                <a:latin typeface="Calibri"/>
                <a:cs typeface="Calibri"/>
              </a:rPr>
              <a:t>хората</a:t>
            </a:r>
            <a:r>
              <a:rPr lang="ru-RU" sz="2800" spc="-5" dirty="0">
                <a:latin typeface="Calibri"/>
                <a:cs typeface="Calibri"/>
              </a:rPr>
              <a:t> не </a:t>
            </a:r>
            <a:r>
              <a:rPr lang="ru-RU" sz="2800" spc="-5" dirty="0" err="1">
                <a:latin typeface="Calibri"/>
                <a:cs typeface="Calibri"/>
              </a:rPr>
              <a:t>могат</a:t>
            </a:r>
            <a:r>
              <a:rPr lang="ru-RU" sz="2800" spc="-5" dirty="0">
                <a:latin typeface="Calibri"/>
                <a:cs typeface="Calibri"/>
              </a:rPr>
              <a:t> </a:t>
            </a:r>
            <a:r>
              <a:rPr lang="ru-RU" sz="2800" spc="-5" dirty="0" err="1">
                <a:latin typeface="Calibri"/>
                <a:cs typeface="Calibri"/>
              </a:rPr>
              <a:t>напълно</a:t>
            </a:r>
            <a:r>
              <a:rPr lang="ru-RU" sz="2800" spc="-5" dirty="0">
                <a:latin typeface="Calibri"/>
                <a:cs typeface="Calibri"/>
              </a:rPr>
              <a:t> да </a:t>
            </a:r>
            <a:r>
              <a:rPr lang="ru-RU" sz="2800" spc="-5" dirty="0" err="1">
                <a:latin typeface="Calibri"/>
                <a:cs typeface="Calibri"/>
              </a:rPr>
              <a:t>наблюдават</a:t>
            </a:r>
            <a:r>
              <a:rPr lang="ru-RU" sz="2800" spc="-5" dirty="0">
                <a:latin typeface="Calibri"/>
                <a:cs typeface="Calibri"/>
              </a:rPr>
              <a:t> и </a:t>
            </a:r>
            <a:r>
              <a:rPr lang="ru-RU" sz="2800" spc="-5" dirty="0" err="1">
                <a:latin typeface="Calibri"/>
                <a:cs typeface="Calibri"/>
              </a:rPr>
              <a:t>контролират</a:t>
            </a:r>
            <a:r>
              <a:rPr lang="ru-RU" sz="2800" spc="-5" dirty="0">
                <a:latin typeface="Calibri"/>
                <a:cs typeface="Calibri"/>
              </a:rPr>
              <a:t>?</a:t>
            </a:r>
          </a:p>
          <a:p>
            <a:pPr marL="354965" marR="548005" indent="-342900">
              <a:lnSpc>
                <a:spcPct val="100699"/>
              </a:lnSpc>
              <a:spcBef>
                <a:spcPts val="7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800" spc="-5" dirty="0">
                <a:latin typeface="Calibri"/>
                <a:cs typeface="Calibri"/>
              </a:rPr>
              <a:t>Кой е отговорен за </a:t>
            </a:r>
            <a:r>
              <a:rPr lang="ru-RU" sz="2800" spc="-5" dirty="0" err="1">
                <a:latin typeface="Calibri"/>
                <a:cs typeface="Calibri"/>
              </a:rPr>
              <a:t>информацията</a:t>
            </a:r>
            <a:r>
              <a:rPr lang="ru-RU" sz="2800" spc="-5" dirty="0">
                <a:latin typeface="Calibri"/>
                <a:cs typeface="Calibri"/>
              </a:rPr>
              <a:t>, </a:t>
            </a:r>
            <a:r>
              <a:rPr lang="ru-RU" sz="2800" spc="-5" dirty="0" err="1">
                <a:latin typeface="Calibri"/>
                <a:cs typeface="Calibri"/>
              </a:rPr>
              <a:t>предоставена</a:t>
            </a:r>
            <a:r>
              <a:rPr lang="ru-RU" sz="2800" spc="-5" dirty="0">
                <a:latin typeface="Calibri"/>
                <a:cs typeface="Calibri"/>
              </a:rPr>
              <a:t> от </a:t>
            </a:r>
            <a:r>
              <a:rPr lang="ru-RU" sz="2800" spc="-5" dirty="0" err="1">
                <a:latin typeface="Calibri"/>
                <a:cs typeface="Calibri"/>
              </a:rPr>
              <a:t>автоматизирани</a:t>
            </a:r>
            <a:r>
              <a:rPr lang="ru-RU" sz="2800" spc="-5" dirty="0">
                <a:latin typeface="Calibri"/>
                <a:cs typeface="Calibri"/>
              </a:rPr>
              <a:t> </a:t>
            </a:r>
            <a:r>
              <a:rPr lang="ru-RU" sz="2800" spc="-5" dirty="0" err="1">
                <a:latin typeface="Calibri"/>
                <a:cs typeface="Calibri"/>
              </a:rPr>
              <a:t>системи</a:t>
            </a:r>
            <a:r>
              <a:rPr lang="ru-RU" sz="2800" spc="-5" dirty="0">
                <a:latin typeface="Calibri"/>
                <a:cs typeface="Calibri"/>
              </a:rPr>
              <a:t>, </a:t>
            </a:r>
            <a:r>
              <a:rPr lang="ru-RU" sz="2800" spc="-5" dirty="0" err="1">
                <a:latin typeface="Calibri"/>
                <a:cs typeface="Calibri"/>
              </a:rPr>
              <a:t>която</a:t>
            </a:r>
            <a:r>
              <a:rPr lang="ru-RU" sz="2800" spc="-5" dirty="0">
                <a:latin typeface="Calibri"/>
                <a:cs typeface="Calibri"/>
              </a:rPr>
              <a:t> </a:t>
            </a:r>
            <a:r>
              <a:rPr lang="ru-RU" sz="2800" spc="-5" dirty="0" err="1">
                <a:latin typeface="Calibri"/>
                <a:cs typeface="Calibri"/>
              </a:rPr>
              <a:t>човек</a:t>
            </a:r>
            <a:r>
              <a:rPr lang="ru-RU" sz="2800" spc="-5" dirty="0">
                <a:latin typeface="Calibri"/>
                <a:cs typeface="Calibri"/>
              </a:rPr>
              <a:t> не </a:t>
            </a:r>
            <a:r>
              <a:rPr lang="ru-RU" sz="2800" spc="-5" dirty="0" err="1">
                <a:latin typeface="Calibri"/>
                <a:cs typeface="Calibri"/>
              </a:rPr>
              <a:t>може</a:t>
            </a:r>
            <a:r>
              <a:rPr lang="ru-RU" sz="2800" spc="-5" dirty="0">
                <a:latin typeface="Calibri"/>
                <a:cs typeface="Calibri"/>
              </a:rPr>
              <a:t> да </a:t>
            </a:r>
            <a:r>
              <a:rPr lang="ru-RU" sz="2800" spc="-5" dirty="0" err="1">
                <a:latin typeface="Calibri"/>
                <a:cs typeface="Calibri"/>
              </a:rPr>
              <a:t>провери</a:t>
            </a:r>
            <a:r>
              <a:rPr lang="ru-RU" sz="2800" spc="-5" dirty="0">
                <a:latin typeface="Calibri"/>
                <a:cs typeface="Calibri"/>
              </a:rPr>
              <a:t>?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275844"/>
            <a:ext cx="7696199" cy="136319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-12700">
              <a:lnSpc>
                <a:spcPct val="100499"/>
              </a:lnSpc>
              <a:spcBef>
                <a:spcPts val="70"/>
              </a:spcBef>
            </a:pPr>
            <a:r>
              <a:rPr lang="bg-BG" sz="4400" spc="-5" dirty="0"/>
              <a:t>Ниво на автоматизация и рискът от отговорност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78738" y="2394203"/>
            <a:ext cx="2585679" cy="1882823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55600" marR="5080" indent="-342900">
              <a:lnSpc>
                <a:spcPct val="96100"/>
              </a:lnSpc>
              <a:spcBef>
                <a:spcPts val="16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1400" spc="-25" dirty="0" err="1">
                <a:latin typeface="Arial MT"/>
                <a:cs typeface="Arial MT"/>
              </a:rPr>
              <a:t>Увеличаването</a:t>
            </a:r>
            <a:r>
              <a:rPr lang="ru-RU" sz="1400" spc="-25" dirty="0">
                <a:latin typeface="Arial MT"/>
                <a:cs typeface="Arial MT"/>
              </a:rPr>
              <a:t> на </a:t>
            </a:r>
            <a:r>
              <a:rPr lang="ru-RU" sz="1400" spc="-25" dirty="0" err="1">
                <a:latin typeface="Arial MT"/>
                <a:cs typeface="Arial MT"/>
              </a:rPr>
              <a:t>нивото</a:t>
            </a:r>
            <a:r>
              <a:rPr lang="ru-RU" sz="1400" spc="-25" dirty="0">
                <a:latin typeface="Arial MT"/>
                <a:cs typeface="Arial MT"/>
              </a:rPr>
              <a:t> на автоматизация </a:t>
            </a:r>
            <a:r>
              <a:rPr lang="ru-RU" sz="1400" spc="-25" dirty="0" err="1">
                <a:latin typeface="Arial MT"/>
                <a:cs typeface="Arial MT"/>
              </a:rPr>
              <a:t>пропорционално</a:t>
            </a:r>
            <a:r>
              <a:rPr lang="ru-RU" sz="1400" spc="-25" dirty="0">
                <a:latin typeface="Arial MT"/>
                <a:cs typeface="Arial MT"/>
              </a:rPr>
              <a:t> </a:t>
            </a:r>
            <a:r>
              <a:rPr lang="ru-RU" sz="1400" spc="-25" dirty="0" err="1">
                <a:latin typeface="Arial MT"/>
                <a:cs typeface="Arial MT"/>
              </a:rPr>
              <a:t>ще</a:t>
            </a:r>
            <a:r>
              <a:rPr lang="ru-RU" sz="1400" spc="-25" dirty="0">
                <a:latin typeface="Arial MT"/>
                <a:cs typeface="Arial MT"/>
              </a:rPr>
              <a:t> </a:t>
            </a:r>
            <a:r>
              <a:rPr lang="ru-RU" sz="1400" spc="-25" dirty="0" err="1">
                <a:latin typeface="Arial MT"/>
                <a:cs typeface="Arial MT"/>
              </a:rPr>
              <a:t>увеличи</a:t>
            </a:r>
            <a:r>
              <a:rPr lang="ru-RU" sz="1400" spc="-25" dirty="0">
                <a:latin typeface="Arial MT"/>
                <a:cs typeface="Arial MT"/>
              </a:rPr>
              <a:t> риска от </a:t>
            </a:r>
            <a:r>
              <a:rPr lang="ru-RU" sz="1400" spc="-25" dirty="0" err="1">
                <a:latin typeface="Arial MT"/>
                <a:cs typeface="Arial MT"/>
              </a:rPr>
              <a:t>отговорност</a:t>
            </a:r>
            <a:r>
              <a:rPr lang="ru-RU" sz="1400" spc="-25" dirty="0">
                <a:latin typeface="Arial MT"/>
                <a:cs typeface="Arial MT"/>
              </a:rPr>
              <a:t> за </a:t>
            </a:r>
            <a:r>
              <a:rPr lang="ru-RU" sz="1400" b="1" spc="-25" dirty="0" err="1">
                <a:latin typeface="Arial MT"/>
                <a:cs typeface="Arial MT"/>
              </a:rPr>
              <a:t>доставчика</a:t>
            </a:r>
            <a:r>
              <a:rPr lang="ru-RU" sz="1400" b="1" spc="-25" dirty="0">
                <a:latin typeface="Arial MT"/>
                <a:cs typeface="Arial MT"/>
              </a:rPr>
              <a:t> на технологии </a:t>
            </a:r>
            <a:r>
              <a:rPr lang="ru-RU" sz="1400" spc="-25" dirty="0">
                <a:latin typeface="Arial MT"/>
                <a:cs typeface="Arial MT"/>
              </a:rPr>
              <a:t>и </a:t>
            </a:r>
            <a:r>
              <a:rPr lang="ru-RU" sz="1400" spc="-25" dirty="0" err="1">
                <a:latin typeface="Arial MT"/>
                <a:cs typeface="Arial MT"/>
              </a:rPr>
              <a:t>ще</a:t>
            </a:r>
            <a:r>
              <a:rPr lang="ru-RU" sz="1400" spc="-25" dirty="0">
                <a:latin typeface="Arial MT"/>
                <a:cs typeface="Arial MT"/>
              </a:rPr>
              <a:t> </a:t>
            </a:r>
            <a:r>
              <a:rPr lang="ru-RU" sz="1400" spc="-25" dirty="0" err="1">
                <a:latin typeface="Arial MT"/>
                <a:cs typeface="Arial MT"/>
              </a:rPr>
              <a:t>намали</a:t>
            </a:r>
            <a:r>
              <a:rPr lang="ru-RU" sz="1400" spc="-25" dirty="0">
                <a:latin typeface="Arial MT"/>
                <a:cs typeface="Arial MT"/>
              </a:rPr>
              <a:t> </a:t>
            </a:r>
            <a:r>
              <a:rPr lang="ru-RU" sz="1400" spc="-25" dirty="0" err="1">
                <a:latin typeface="Arial MT"/>
                <a:cs typeface="Arial MT"/>
              </a:rPr>
              <a:t>рисковете</a:t>
            </a:r>
            <a:r>
              <a:rPr lang="ru-RU" sz="1400" spc="-25" dirty="0">
                <a:latin typeface="Arial MT"/>
                <a:cs typeface="Arial MT"/>
              </a:rPr>
              <a:t> от </a:t>
            </a:r>
            <a:r>
              <a:rPr lang="ru-RU" sz="1400" spc="-25" dirty="0" err="1">
                <a:latin typeface="Arial MT"/>
                <a:cs typeface="Arial MT"/>
              </a:rPr>
              <a:t>отговорност</a:t>
            </a:r>
            <a:r>
              <a:rPr lang="ru-RU" sz="1400" spc="-25" dirty="0">
                <a:latin typeface="Arial MT"/>
                <a:cs typeface="Arial MT"/>
              </a:rPr>
              <a:t> за </a:t>
            </a:r>
            <a:r>
              <a:rPr lang="ru-RU" sz="1400" b="1" spc="-25" dirty="0" err="1">
                <a:latin typeface="Arial MT"/>
                <a:cs typeface="Arial MT"/>
              </a:rPr>
              <a:t>хората</a:t>
            </a:r>
            <a:r>
              <a:rPr lang="ru-RU" sz="1400" b="1" spc="-25" dirty="0">
                <a:latin typeface="Arial MT"/>
                <a:cs typeface="Arial MT"/>
              </a:rPr>
              <a:t> </a:t>
            </a:r>
            <a:r>
              <a:rPr lang="ru-RU" sz="1400" b="1" spc="-25" dirty="0" err="1">
                <a:latin typeface="Arial MT"/>
                <a:cs typeface="Arial MT"/>
              </a:rPr>
              <a:t>оператори</a:t>
            </a:r>
            <a:r>
              <a:rPr lang="ru-RU" sz="1400" spc="-25" dirty="0">
                <a:latin typeface="Arial MT"/>
                <a:cs typeface="Arial MT"/>
              </a:rPr>
              <a:t>.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4323588"/>
            <a:ext cx="2727797" cy="14691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55600" marR="5080" indent="-342900">
              <a:lnSpc>
                <a:spcPct val="96100"/>
              </a:lnSpc>
              <a:spcBef>
                <a:spcPts val="16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1400" spc="-40" dirty="0" err="1">
                <a:latin typeface="Arial MT"/>
                <a:cs typeface="Arial MT"/>
              </a:rPr>
              <a:t>Въпреки</a:t>
            </a:r>
            <a:r>
              <a:rPr lang="ru-RU" sz="1400" spc="-40" dirty="0">
                <a:latin typeface="Arial MT"/>
                <a:cs typeface="Arial MT"/>
              </a:rPr>
              <a:t> </a:t>
            </a:r>
            <a:r>
              <a:rPr lang="ru-RU" sz="1400" spc="-40" dirty="0" err="1">
                <a:latin typeface="Arial MT"/>
                <a:cs typeface="Arial MT"/>
              </a:rPr>
              <a:t>това</a:t>
            </a:r>
            <a:r>
              <a:rPr lang="ru-RU" sz="1400" spc="-40" dirty="0">
                <a:latin typeface="Arial MT"/>
                <a:cs typeface="Arial MT"/>
              </a:rPr>
              <a:t>, използването на технологии </a:t>
            </a:r>
            <a:r>
              <a:rPr lang="ru-RU" sz="1400" spc="-40" dirty="0" err="1">
                <a:latin typeface="Arial MT"/>
                <a:cs typeface="Arial MT"/>
              </a:rPr>
              <a:t>със</a:t>
            </a:r>
            <a:r>
              <a:rPr lang="ru-RU" sz="1400" spc="-40" dirty="0">
                <a:latin typeface="Arial MT"/>
                <a:cs typeface="Arial MT"/>
              </a:rPr>
              <a:t> </a:t>
            </a:r>
            <a:r>
              <a:rPr lang="ru-RU" sz="1400" b="1" spc="-40" dirty="0" err="1">
                <a:latin typeface="Arial MT"/>
                <a:cs typeface="Arial MT"/>
              </a:rPr>
              <a:t>средни</a:t>
            </a:r>
            <a:r>
              <a:rPr lang="ru-RU" sz="1400" b="1" spc="-40" dirty="0">
                <a:latin typeface="Arial MT"/>
                <a:cs typeface="Arial MT"/>
              </a:rPr>
              <a:t> нива на автоматизация </a:t>
            </a:r>
            <a:r>
              <a:rPr lang="ru-RU" sz="1400" spc="-40" dirty="0" err="1">
                <a:latin typeface="Arial MT"/>
                <a:cs typeface="Arial MT"/>
              </a:rPr>
              <a:t>може</a:t>
            </a:r>
            <a:r>
              <a:rPr lang="ru-RU" sz="1400" spc="-40" dirty="0">
                <a:latin typeface="Arial MT"/>
                <a:cs typeface="Arial MT"/>
              </a:rPr>
              <a:t> да </a:t>
            </a:r>
            <a:r>
              <a:rPr lang="ru-RU" sz="1400" spc="-40" dirty="0" err="1">
                <a:latin typeface="Arial MT"/>
                <a:cs typeface="Arial MT"/>
              </a:rPr>
              <a:t>доведе</a:t>
            </a:r>
            <a:r>
              <a:rPr lang="ru-RU" sz="1400" spc="-40" dirty="0">
                <a:latin typeface="Arial MT"/>
                <a:cs typeface="Arial MT"/>
              </a:rPr>
              <a:t> до висок риск от </a:t>
            </a:r>
            <a:r>
              <a:rPr lang="ru-RU" sz="1400" spc="-40" dirty="0" err="1">
                <a:latin typeface="Arial MT"/>
                <a:cs typeface="Arial MT"/>
              </a:rPr>
              <a:t>отговорност</a:t>
            </a:r>
            <a:r>
              <a:rPr lang="ru-RU" sz="1400" spc="-40" dirty="0">
                <a:latin typeface="Arial MT"/>
                <a:cs typeface="Arial MT"/>
              </a:rPr>
              <a:t> </a:t>
            </a:r>
            <a:r>
              <a:rPr lang="ru-RU" sz="1400" spc="-40" dirty="0" err="1">
                <a:latin typeface="Arial MT"/>
                <a:cs typeface="Arial MT"/>
              </a:rPr>
              <a:t>както</a:t>
            </a:r>
            <a:r>
              <a:rPr lang="ru-RU" sz="1400" spc="-40" dirty="0">
                <a:latin typeface="Arial MT"/>
                <a:cs typeface="Arial MT"/>
              </a:rPr>
              <a:t> за </a:t>
            </a:r>
            <a:r>
              <a:rPr lang="ru-RU" sz="1400" spc="-40" dirty="0" err="1">
                <a:latin typeface="Arial MT"/>
                <a:cs typeface="Arial MT"/>
              </a:rPr>
              <a:t>доставчика</a:t>
            </a:r>
            <a:r>
              <a:rPr lang="ru-RU" sz="1400" spc="-40" dirty="0">
                <a:latin typeface="Arial MT"/>
                <a:cs typeface="Arial MT"/>
              </a:rPr>
              <a:t> на технологии, </a:t>
            </a:r>
            <a:r>
              <a:rPr lang="ru-RU" sz="1400" spc="-40" dirty="0" err="1">
                <a:latin typeface="Arial MT"/>
                <a:cs typeface="Arial MT"/>
              </a:rPr>
              <a:t>така</a:t>
            </a:r>
            <a:r>
              <a:rPr lang="ru-RU" sz="1400" spc="-40" dirty="0">
                <a:latin typeface="Arial MT"/>
                <a:cs typeface="Arial MT"/>
              </a:rPr>
              <a:t> и за </a:t>
            </a:r>
            <a:r>
              <a:rPr lang="ru-RU" sz="1400" spc="-40" dirty="0" err="1">
                <a:latin typeface="Arial MT"/>
                <a:cs typeface="Arial MT"/>
              </a:rPr>
              <a:t>хората</a:t>
            </a:r>
            <a:r>
              <a:rPr lang="ru-RU" sz="1400" spc="-40" dirty="0">
                <a:latin typeface="Arial MT"/>
                <a:cs typeface="Arial MT"/>
              </a:rPr>
              <a:t> </a:t>
            </a:r>
            <a:r>
              <a:rPr lang="ru-RU" sz="1400" spc="-40" dirty="0" err="1">
                <a:latin typeface="Arial MT"/>
                <a:cs typeface="Arial MT"/>
              </a:rPr>
              <a:t>оператори</a:t>
            </a:r>
            <a:r>
              <a:rPr lang="bg-BG" sz="1400" spc="-25" dirty="0">
                <a:latin typeface="Arial MT"/>
                <a:cs typeface="Arial MT"/>
              </a:rPr>
              <a:t>.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13496" y="1749717"/>
            <a:ext cx="930275" cy="369570"/>
          </a:xfrm>
          <a:custGeom>
            <a:avLst/>
            <a:gdLst/>
            <a:ahLst/>
            <a:cxnLst/>
            <a:rect l="l" t="t" r="r" b="b"/>
            <a:pathLst>
              <a:path w="930275" h="369569">
                <a:moveTo>
                  <a:pt x="930071" y="369341"/>
                </a:moveTo>
                <a:lnTo>
                  <a:pt x="0" y="369341"/>
                </a:lnTo>
                <a:lnTo>
                  <a:pt x="0" y="0"/>
                </a:lnTo>
                <a:lnTo>
                  <a:pt x="930071" y="0"/>
                </a:lnTo>
                <a:lnTo>
                  <a:pt x="930071" y="3693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563734" y="3001073"/>
            <a:ext cx="5119370" cy="2894965"/>
            <a:chOff x="3563734" y="3001073"/>
            <a:chExt cx="5119370" cy="2894965"/>
          </a:xfrm>
        </p:grpSpPr>
        <p:sp>
          <p:nvSpPr>
            <p:cNvPr id="7" name="object 7"/>
            <p:cNvSpPr/>
            <p:nvPr/>
          </p:nvSpPr>
          <p:spPr>
            <a:xfrm>
              <a:off x="3563734" y="3014459"/>
              <a:ext cx="5119370" cy="2867025"/>
            </a:xfrm>
            <a:custGeom>
              <a:avLst/>
              <a:gdLst/>
              <a:ahLst/>
              <a:cxnLst/>
              <a:rect l="l" t="t" r="r" b="b"/>
              <a:pathLst>
                <a:path w="5119370" h="2867025">
                  <a:moveTo>
                    <a:pt x="0" y="2295131"/>
                  </a:moveTo>
                  <a:lnTo>
                    <a:pt x="5119192" y="2295131"/>
                  </a:lnTo>
                </a:path>
                <a:path w="5119370" h="2867025">
                  <a:moveTo>
                    <a:pt x="0" y="1719071"/>
                  </a:moveTo>
                  <a:lnTo>
                    <a:pt x="5119192" y="1719071"/>
                  </a:lnTo>
                </a:path>
                <a:path w="5119370" h="2867025">
                  <a:moveTo>
                    <a:pt x="0" y="1146086"/>
                  </a:moveTo>
                  <a:lnTo>
                    <a:pt x="5119192" y="1146086"/>
                  </a:lnTo>
                </a:path>
                <a:path w="5119370" h="2867025">
                  <a:moveTo>
                    <a:pt x="0" y="573036"/>
                  </a:moveTo>
                  <a:lnTo>
                    <a:pt x="5119192" y="573036"/>
                  </a:lnTo>
                </a:path>
                <a:path w="5119370" h="2867025">
                  <a:moveTo>
                    <a:pt x="0" y="0"/>
                  </a:moveTo>
                  <a:lnTo>
                    <a:pt x="5119192" y="0"/>
                  </a:lnTo>
                </a:path>
                <a:path w="5119370" h="2867025">
                  <a:moveTo>
                    <a:pt x="0" y="2866974"/>
                  </a:moveTo>
                  <a:lnTo>
                    <a:pt x="5119192" y="2866974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16920" y="3015360"/>
              <a:ext cx="3413125" cy="2866390"/>
            </a:xfrm>
            <a:custGeom>
              <a:avLst/>
              <a:gdLst/>
              <a:ahLst/>
              <a:cxnLst/>
              <a:rect l="l" t="t" r="r" b="b"/>
              <a:pathLst>
                <a:path w="3413125" h="2866390">
                  <a:moveTo>
                    <a:pt x="0" y="0"/>
                  </a:moveTo>
                  <a:lnTo>
                    <a:pt x="1706511" y="572135"/>
                  </a:lnTo>
                  <a:lnTo>
                    <a:pt x="3412832" y="2866072"/>
                  </a:lnTo>
                </a:path>
              </a:pathLst>
            </a:custGeom>
            <a:ln w="28575">
              <a:solidFill>
                <a:srgbClr val="BADF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16920" y="3015360"/>
              <a:ext cx="3413125" cy="2866390"/>
            </a:xfrm>
            <a:custGeom>
              <a:avLst/>
              <a:gdLst/>
              <a:ahLst/>
              <a:cxnLst/>
              <a:rect l="l" t="t" r="r" b="b"/>
              <a:pathLst>
                <a:path w="3413125" h="2866390">
                  <a:moveTo>
                    <a:pt x="0" y="2866072"/>
                  </a:moveTo>
                  <a:lnTo>
                    <a:pt x="1706511" y="572135"/>
                  </a:lnTo>
                  <a:lnTo>
                    <a:pt x="3412832" y="0"/>
                  </a:lnTo>
                </a:path>
              </a:pathLst>
            </a:custGeom>
            <a:ln w="28575">
              <a:solidFill>
                <a:srgbClr val="3232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80582" y="3323729"/>
              <a:ext cx="648335" cy="540385"/>
            </a:xfrm>
            <a:custGeom>
              <a:avLst/>
              <a:gdLst/>
              <a:ahLst/>
              <a:cxnLst/>
              <a:rect l="l" t="t" r="r" b="b"/>
              <a:pathLst>
                <a:path w="648335" h="540385">
                  <a:moveTo>
                    <a:pt x="324053" y="540042"/>
                  </a:moveTo>
                  <a:lnTo>
                    <a:pt x="271496" y="536508"/>
                  </a:lnTo>
                  <a:lnTo>
                    <a:pt x="221637" y="526276"/>
                  </a:lnTo>
                  <a:lnTo>
                    <a:pt x="175143" y="509903"/>
                  </a:lnTo>
                  <a:lnTo>
                    <a:pt x="132683" y="487944"/>
                  </a:lnTo>
                  <a:lnTo>
                    <a:pt x="94922" y="460956"/>
                  </a:lnTo>
                  <a:lnTo>
                    <a:pt x="62531" y="429493"/>
                  </a:lnTo>
                  <a:lnTo>
                    <a:pt x="36175" y="394113"/>
                  </a:lnTo>
                  <a:lnTo>
                    <a:pt x="16523" y="355372"/>
                  </a:lnTo>
                  <a:lnTo>
                    <a:pt x="4242" y="313824"/>
                  </a:lnTo>
                  <a:lnTo>
                    <a:pt x="0" y="270027"/>
                  </a:lnTo>
                  <a:lnTo>
                    <a:pt x="4242" y="226217"/>
                  </a:lnTo>
                  <a:lnTo>
                    <a:pt x="16523" y="184661"/>
                  </a:lnTo>
                  <a:lnTo>
                    <a:pt x="36175" y="145915"/>
                  </a:lnTo>
                  <a:lnTo>
                    <a:pt x="62531" y="110534"/>
                  </a:lnTo>
                  <a:lnTo>
                    <a:pt x="94922" y="79073"/>
                  </a:lnTo>
                  <a:lnTo>
                    <a:pt x="132683" y="52087"/>
                  </a:lnTo>
                  <a:lnTo>
                    <a:pt x="175143" y="30131"/>
                  </a:lnTo>
                  <a:lnTo>
                    <a:pt x="221637" y="13762"/>
                  </a:lnTo>
                  <a:lnTo>
                    <a:pt x="271496" y="3533"/>
                  </a:lnTo>
                  <a:lnTo>
                    <a:pt x="324053" y="0"/>
                  </a:lnTo>
                  <a:lnTo>
                    <a:pt x="376618" y="3533"/>
                  </a:lnTo>
                  <a:lnTo>
                    <a:pt x="426482" y="13762"/>
                  </a:lnTo>
                  <a:lnTo>
                    <a:pt x="472976" y="30131"/>
                  </a:lnTo>
                  <a:lnTo>
                    <a:pt x="515435" y="52087"/>
                  </a:lnTo>
                  <a:lnTo>
                    <a:pt x="553191" y="79073"/>
                  </a:lnTo>
                  <a:lnTo>
                    <a:pt x="585578" y="110534"/>
                  </a:lnTo>
                  <a:lnTo>
                    <a:pt x="611928" y="145915"/>
                  </a:lnTo>
                  <a:lnTo>
                    <a:pt x="631575" y="184661"/>
                  </a:lnTo>
                  <a:lnTo>
                    <a:pt x="643853" y="226217"/>
                  </a:lnTo>
                  <a:lnTo>
                    <a:pt x="648093" y="270027"/>
                  </a:lnTo>
                  <a:lnTo>
                    <a:pt x="643853" y="313824"/>
                  </a:lnTo>
                  <a:lnTo>
                    <a:pt x="631575" y="355372"/>
                  </a:lnTo>
                  <a:lnTo>
                    <a:pt x="611928" y="394113"/>
                  </a:lnTo>
                  <a:lnTo>
                    <a:pt x="585578" y="429493"/>
                  </a:lnTo>
                  <a:lnTo>
                    <a:pt x="553191" y="460956"/>
                  </a:lnTo>
                  <a:lnTo>
                    <a:pt x="515435" y="487944"/>
                  </a:lnTo>
                  <a:lnTo>
                    <a:pt x="472976" y="509903"/>
                  </a:lnTo>
                  <a:lnTo>
                    <a:pt x="426482" y="526276"/>
                  </a:lnTo>
                  <a:lnTo>
                    <a:pt x="376618" y="536508"/>
                  </a:lnTo>
                  <a:lnTo>
                    <a:pt x="324053" y="540042"/>
                  </a:lnTo>
                  <a:close/>
                </a:path>
              </a:pathLst>
            </a:custGeom>
            <a:solidFill>
              <a:srgbClr val="FFC000">
                <a:alpha val="25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80582" y="3323729"/>
              <a:ext cx="648335" cy="540385"/>
            </a:xfrm>
            <a:custGeom>
              <a:avLst/>
              <a:gdLst/>
              <a:ahLst/>
              <a:cxnLst/>
              <a:rect l="l" t="t" r="r" b="b"/>
              <a:pathLst>
                <a:path w="648335" h="540385">
                  <a:moveTo>
                    <a:pt x="0" y="270027"/>
                  </a:moveTo>
                  <a:lnTo>
                    <a:pt x="4242" y="226217"/>
                  </a:lnTo>
                  <a:lnTo>
                    <a:pt x="16523" y="184661"/>
                  </a:lnTo>
                  <a:lnTo>
                    <a:pt x="36175" y="145915"/>
                  </a:lnTo>
                  <a:lnTo>
                    <a:pt x="62531" y="110534"/>
                  </a:lnTo>
                  <a:lnTo>
                    <a:pt x="94922" y="79073"/>
                  </a:lnTo>
                  <a:lnTo>
                    <a:pt x="132683" y="52087"/>
                  </a:lnTo>
                  <a:lnTo>
                    <a:pt x="175143" y="30131"/>
                  </a:lnTo>
                  <a:lnTo>
                    <a:pt x="221637" y="13762"/>
                  </a:lnTo>
                  <a:lnTo>
                    <a:pt x="271496" y="3533"/>
                  </a:lnTo>
                  <a:lnTo>
                    <a:pt x="324053" y="0"/>
                  </a:lnTo>
                  <a:lnTo>
                    <a:pt x="376618" y="3533"/>
                  </a:lnTo>
                  <a:lnTo>
                    <a:pt x="426482" y="13762"/>
                  </a:lnTo>
                  <a:lnTo>
                    <a:pt x="472976" y="30131"/>
                  </a:lnTo>
                  <a:lnTo>
                    <a:pt x="515435" y="52087"/>
                  </a:lnTo>
                  <a:lnTo>
                    <a:pt x="553191" y="79073"/>
                  </a:lnTo>
                  <a:lnTo>
                    <a:pt x="585578" y="110534"/>
                  </a:lnTo>
                  <a:lnTo>
                    <a:pt x="611928" y="145915"/>
                  </a:lnTo>
                  <a:lnTo>
                    <a:pt x="631575" y="184661"/>
                  </a:lnTo>
                  <a:lnTo>
                    <a:pt x="643853" y="226217"/>
                  </a:lnTo>
                  <a:lnTo>
                    <a:pt x="648093" y="270027"/>
                  </a:lnTo>
                  <a:lnTo>
                    <a:pt x="643853" y="313824"/>
                  </a:lnTo>
                  <a:lnTo>
                    <a:pt x="631575" y="355372"/>
                  </a:lnTo>
                  <a:lnTo>
                    <a:pt x="611928" y="394113"/>
                  </a:lnTo>
                  <a:lnTo>
                    <a:pt x="585578" y="429493"/>
                  </a:lnTo>
                  <a:lnTo>
                    <a:pt x="553191" y="460956"/>
                  </a:lnTo>
                  <a:lnTo>
                    <a:pt x="515435" y="487944"/>
                  </a:lnTo>
                  <a:lnTo>
                    <a:pt x="472976" y="509903"/>
                  </a:lnTo>
                  <a:lnTo>
                    <a:pt x="426482" y="526276"/>
                  </a:lnTo>
                  <a:lnTo>
                    <a:pt x="376618" y="536508"/>
                  </a:lnTo>
                  <a:lnTo>
                    <a:pt x="324053" y="540042"/>
                  </a:lnTo>
                  <a:lnTo>
                    <a:pt x="271496" y="536508"/>
                  </a:lnTo>
                  <a:lnTo>
                    <a:pt x="221637" y="526276"/>
                  </a:lnTo>
                  <a:lnTo>
                    <a:pt x="175143" y="509903"/>
                  </a:lnTo>
                  <a:lnTo>
                    <a:pt x="132683" y="487944"/>
                  </a:lnTo>
                  <a:lnTo>
                    <a:pt x="94922" y="460956"/>
                  </a:lnTo>
                  <a:lnTo>
                    <a:pt x="62531" y="429493"/>
                  </a:lnTo>
                  <a:lnTo>
                    <a:pt x="36175" y="394113"/>
                  </a:lnTo>
                  <a:lnTo>
                    <a:pt x="16523" y="355372"/>
                  </a:lnTo>
                  <a:lnTo>
                    <a:pt x="4242" y="313824"/>
                  </a:lnTo>
                  <a:lnTo>
                    <a:pt x="0" y="27002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3563734" y="2442121"/>
            <a:ext cx="5119370" cy="0"/>
          </a:xfrm>
          <a:custGeom>
            <a:avLst/>
            <a:gdLst/>
            <a:ahLst/>
            <a:cxnLst/>
            <a:rect l="l" t="t" r="r" b="b"/>
            <a:pathLst>
              <a:path w="5119370">
                <a:moveTo>
                  <a:pt x="0" y="0"/>
                </a:moveTo>
                <a:lnTo>
                  <a:pt x="511919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389160" y="5786120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Arial MT"/>
                <a:cs typeface="Arial MT"/>
              </a:rPr>
              <a:t>0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89160" y="5213096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Arial MT"/>
                <a:cs typeface="Arial MT"/>
              </a:rPr>
              <a:t>2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89160" y="4640071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Arial MT"/>
                <a:cs typeface="Arial MT"/>
              </a:rPr>
              <a:t>4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89160" y="4067047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Arial MT"/>
                <a:cs typeface="Arial MT"/>
              </a:rPr>
              <a:t>6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89160" y="3494023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Arial MT"/>
                <a:cs typeface="Arial MT"/>
              </a:rPr>
              <a:t>8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25595" y="2921000"/>
            <a:ext cx="1530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 MT"/>
                <a:cs typeface="Arial MT"/>
              </a:rPr>
              <a:t>10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25595" y="2347976"/>
            <a:ext cx="1530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 MT"/>
                <a:cs typeface="Arial MT"/>
              </a:rPr>
              <a:t>12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42866" y="5966459"/>
            <a:ext cx="237693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1400" spc="-10" dirty="0">
                <a:solidFill>
                  <a:srgbClr val="585858"/>
                </a:solidFill>
                <a:latin typeface="Trebuchet MS"/>
                <a:cs typeface="Trebuchet MS"/>
              </a:rPr>
              <a:t>Ниво на автоматизация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16200000">
            <a:off x="2345192" y="3885264"/>
            <a:ext cx="1363193" cy="4405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-12700">
              <a:lnSpc>
                <a:spcPts val="1580"/>
              </a:lnSpc>
              <a:spcBef>
                <a:spcPts val="235"/>
              </a:spcBef>
            </a:pPr>
            <a:r>
              <a:rPr lang="bg-BG" sz="1400" spc="-5" dirty="0">
                <a:solidFill>
                  <a:srgbClr val="585858"/>
                </a:solidFill>
                <a:latin typeface="Trebuchet MS"/>
                <a:cs typeface="Trebuchet MS"/>
              </a:rPr>
              <a:t>Ниво на риска от отговорност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1323" y="6694931"/>
            <a:ext cx="12630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enter</a:t>
            </a:r>
            <a:r>
              <a:rPr sz="800" u="sng" spc="-1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your</a:t>
            </a:r>
            <a:r>
              <a:rPr sz="800" u="sng" spc="-1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spc="-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presentation</a:t>
            </a: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spc="-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title</a:t>
            </a:r>
            <a:endParaRPr sz="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9468" y="385571"/>
            <a:ext cx="800973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4400" spc="-5" dirty="0"/>
              <a:t>Отговорност и автоматизация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707390" y="1919732"/>
            <a:ext cx="8284210" cy="4412362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5600" marR="95885" indent="-342900">
              <a:lnSpc>
                <a:spcPct val="89000"/>
              </a:lnSpc>
              <a:spcBef>
                <a:spcPts val="49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3000" spc="-5" dirty="0">
                <a:latin typeface="Arial MT"/>
                <a:cs typeface="Arial MT"/>
              </a:rPr>
              <a:t>Как да </a:t>
            </a:r>
            <a:r>
              <a:rPr lang="ru-RU" sz="3000" spc="-5" dirty="0" err="1">
                <a:latin typeface="Arial MT"/>
                <a:cs typeface="Arial MT"/>
              </a:rPr>
              <a:t>разпределим</a:t>
            </a:r>
            <a:r>
              <a:rPr lang="ru-RU" sz="3000" spc="-5" dirty="0">
                <a:latin typeface="Arial MT"/>
                <a:cs typeface="Arial MT"/>
              </a:rPr>
              <a:t> </a:t>
            </a:r>
            <a:r>
              <a:rPr lang="ru-RU" sz="3000" spc="-5" dirty="0" err="1">
                <a:latin typeface="Arial MT"/>
                <a:cs typeface="Arial MT"/>
              </a:rPr>
              <a:t>отговорностите</a:t>
            </a:r>
            <a:r>
              <a:rPr lang="ru-RU" sz="3000" spc="-5" dirty="0">
                <a:latin typeface="Arial MT"/>
                <a:cs typeface="Arial MT"/>
              </a:rPr>
              <a:t> между </a:t>
            </a:r>
            <a:r>
              <a:rPr lang="ru-RU" sz="3000" spc="-5" dirty="0" err="1">
                <a:latin typeface="Arial MT"/>
                <a:cs typeface="Arial MT"/>
              </a:rPr>
              <a:t>различните</a:t>
            </a:r>
            <a:r>
              <a:rPr lang="ru-RU" sz="3000" spc="-5" dirty="0">
                <a:latin typeface="Arial MT"/>
                <a:cs typeface="Arial MT"/>
              </a:rPr>
              <a:t> </a:t>
            </a:r>
            <a:r>
              <a:rPr lang="ru-RU" sz="3000" spc="-5" dirty="0" err="1">
                <a:latin typeface="Arial MT"/>
                <a:cs typeface="Arial MT"/>
              </a:rPr>
              <a:t>участници</a:t>
            </a:r>
            <a:r>
              <a:rPr lang="ru-RU" sz="3000" spc="-5" dirty="0">
                <a:latin typeface="Arial MT"/>
                <a:cs typeface="Arial MT"/>
              </a:rPr>
              <a:t> в </a:t>
            </a:r>
            <a:r>
              <a:rPr lang="ru-RU" sz="3000" spc="-5" dirty="0" err="1">
                <a:latin typeface="Arial MT"/>
                <a:cs typeface="Arial MT"/>
              </a:rPr>
              <a:t>сложни</a:t>
            </a:r>
            <a:r>
              <a:rPr lang="ru-RU" sz="3000" spc="-5" dirty="0">
                <a:latin typeface="Arial MT"/>
                <a:cs typeface="Arial MT"/>
              </a:rPr>
              <a:t> </a:t>
            </a:r>
            <a:r>
              <a:rPr lang="ru-RU" sz="3000" spc="-5" dirty="0" err="1">
                <a:latin typeface="Arial MT"/>
                <a:cs typeface="Arial MT"/>
              </a:rPr>
              <a:t>социално</a:t>
            </a:r>
            <a:r>
              <a:rPr lang="ru-RU" sz="3000" spc="-5" dirty="0">
                <a:latin typeface="Arial MT"/>
                <a:cs typeface="Arial MT"/>
              </a:rPr>
              <a:t>-технически организации</a:t>
            </a:r>
            <a:r>
              <a:rPr sz="3000" spc="-10" dirty="0">
                <a:latin typeface="Arial MT"/>
                <a:cs typeface="Arial MT"/>
              </a:rPr>
              <a:t>?</a:t>
            </a:r>
            <a:endParaRPr sz="30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2000" dirty="0">
              <a:latin typeface="Arial MT"/>
              <a:cs typeface="Arial MT"/>
            </a:endParaRPr>
          </a:p>
          <a:p>
            <a:pPr marL="355600" marR="5080" indent="-342900">
              <a:lnSpc>
                <a:spcPts val="322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3000" spc="-5" dirty="0" err="1">
                <a:latin typeface="Arial MT"/>
                <a:cs typeface="Arial MT"/>
              </a:rPr>
              <a:t>По-специално</a:t>
            </a:r>
            <a:r>
              <a:rPr lang="ru-RU" sz="3000" spc="-5" dirty="0">
                <a:latin typeface="Arial MT"/>
                <a:cs typeface="Arial MT"/>
              </a:rPr>
              <a:t>, </a:t>
            </a:r>
            <a:r>
              <a:rPr lang="ru-RU" sz="3000" spc="-5" dirty="0" err="1">
                <a:latin typeface="Arial MT"/>
                <a:cs typeface="Arial MT"/>
              </a:rPr>
              <a:t>каква</a:t>
            </a:r>
            <a:r>
              <a:rPr lang="ru-RU" sz="3000" spc="-5" dirty="0">
                <a:latin typeface="Arial MT"/>
                <a:cs typeface="Arial MT"/>
              </a:rPr>
              <a:t> е </a:t>
            </a:r>
            <a:r>
              <a:rPr lang="ru-RU" sz="3000" spc="-5" dirty="0" err="1">
                <a:latin typeface="Arial MT"/>
                <a:cs typeface="Arial MT"/>
              </a:rPr>
              <a:t>ролята</a:t>
            </a:r>
            <a:r>
              <a:rPr lang="ru-RU" sz="3000" spc="-5" dirty="0">
                <a:latin typeface="Arial MT"/>
                <a:cs typeface="Arial MT"/>
              </a:rPr>
              <a:t> на </a:t>
            </a:r>
            <a:r>
              <a:rPr lang="ru-RU" sz="3000" spc="-5" dirty="0" err="1">
                <a:latin typeface="Arial MT"/>
                <a:cs typeface="Arial MT"/>
              </a:rPr>
              <a:t>хората</a:t>
            </a:r>
            <a:r>
              <a:rPr lang="ru-RU" sz="3000" spc="-5" dirty="0">
                <a:latin typeface="Arial MT"/>
                <a:cs typeface="Arial MT"/>
              </a:rPr>
              <a:t>, </a:t>
            </a:r>
            <a:r>
              <a:rPr lang="ru-RU" sz="3000" spc="-5" dirty="0" err="1">
                <a:latin typeface="Arial MT"/>
                <a:cs typeface="Arial MT"/>
              </a:rPr>
              <a:t>взаимодействащи</a:t>
            </a:r>
            <a:r>
              <a:rPr lang="ru-RU" sz="3000" spc="-5" dirty="0">
                <a:latin typeface="Arial MT"/>
                <a:cs typeface="Arial MT"/>
              </a:rPr>
              <a:t> </a:t>
            </a:r>
            <a:r>
              <a:rPr lang="ru-RU" sz="3000" spc="-5" dirty="0" err="1">
                <a:latin typeface="Arial MT"/>
                <a:cs typeface="Arial MT"/>
              </a:rPr>
              <a:t>със</a:t>
            </a:r>
            <a:r>
              <a:rPr lang="ru-RU" sz="3000" spc="-5" dirty="0">
                <a:latin typeface="Arial MT"/>
                <a:cs typeface="Arial MT"/>
              </a:rPr>
              <a:t> </a:t>
            </a:r>
            <a:r>
              <a:rPr lang="ru-RU" sz="3000" spc="-5" dirty="0" err="1">
                <a:latin typeface="Arial MT"/>
                <a:cs typeface="Arial MT"/>
              </a:rPr>
              <a:t>силно</a:t>
            </a:r>
            <a:r>
              <a:rPr lang="ru-RU" sz="3000" spc="-5" dirty="0">
                <a:latin typeface="Arial MT"/>
                <a:cs typeface="Arial MT"/>
              </a:rPr>
              <a:t> </a:t>
            </a:r>
            <a:r>
              <a:rPr lang="ru-RU" sz="3000" spc="-5" dirty="0" err="1">
                <a:latin typeface="Arial MT"/>
                <a:cs typeface="Arial MT"/>
              </a:rPr>
              <a:t>автоматизирани</a:t>
            </a:r>
            <a:r>
              <a:rPr lang="ru-RU" sz="3000" spc="-5" dirty="0">
                <a:latin typeface="Arial MT"/>
                <a:cs typeface="Arial MT"/>
              </a:rPr>
              <a:t> </a:t>
            </a:r>
            <a:r>
              <a:rPr lang="ru-RU" sz="3000" spc="-5" dirty="0" err="1">
                <a:latin typeface="Arial MT"/>
                <a:cs typeface="Arial MT"/>
              </a:rPr>
              <a:t>системи</a:t>
            </a:r>
            <a:r>
              <a:rPr lang="ru-RU" sz="3000" spc="-5" dirty="0">
                <a:latin typeface="Arial MT"/>
                <a:cs typeface="Arial MT"/>
              </a:rPr>
              <a:t>?</a:t>
            </a:r>
            <a:endParaRPr sz="30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 MT"/>
              <a:buChar char="•"/>
            </a:pPr>
            <a:endParaRPr sz="2000" dirty="0">
              <a:latin typeface="Arial MT"/>
              <a:cs typeface="Arial MT"/>
            </a:endParaRPr>
          </a:p>
          <a:p>
            <a:pPr marL="355600" marR="285115" indent="-342900">
              <a:lnSpc>
                <a:spcPts val="3290"/>
              </a:lnSpc>
              <a:buChar char="•"/>
              <a:tabLst>
                <a:tab pos="354965" algn="l"/>
                <a:tab pos="355600" algn="l"/>
              </a:tabLst>
            </a:pPr>
            <a:r>
              <a:rPr lang="ru-RU" sz="3000" spc="-10" dirty="0">
                <a:latin typeface="Arial MT"/>
                <a:cs typeface="Arial MT"/>
              </a:rPr>
              <a:t>Кой е отговорен за </a:t>
            </a:r>
            <a:r>
              <a:rPr lang="ru-RU" sz="3000" spc="-10" dirty="0" err="1">
                <a:latin typeface="Arial MT"/>
                <a:cs typeface="Arial MT"/>
              </a:rPr>
              <a:t>авариите</a:t>
            </a:r>
            <a:r>
              <a:rPr lang="ru-RU" sz="3000" spc="-10" dirty="0">
                <a:latin typeface="Arial MT"/>
                <a:cs typeface="Arial MT"/>
              </a:rPr>
              <a:t> и </a:t>
            </a:r>
            <a:r>
              <a:rPr lang="ru-RU" sz="3000" spc="-10" dirty="0" err="1">
                <a:latin typeface="Arial MT"/>
                <a:cs typeface="Arial MT"/>
              </a:rPr>
              <a:t>инцидентите</a:t>
            </a:r>
            <a:r>
              <a:rPr lang="ru-RU" sz="3000" spc="-10" dirty="0">
                <a:latin typeface="Arial MT"/>
                <a:cs typeface="Arial MT"/>
              </a:rPr>
              <a:t> в </a:t>
            </a:r>
            <a:r>
              <a:rPr lang="ru-RU" sz="3000" spc="-10" dirty="0" err="1">
                <a:latin typeface="Arial MT"/>
                <a:cs typeface="Arial MT"/>
              </a:rPr>
              <a:t>силно</a:t>
            </a:r>
            <a:r>
              <a:rPr lang="ru-RU" sz="3000" spc="-10" dirty="0">
                <a:latin typeface="Arial MT"/>
                <a:cs typeface="Arial MT"/>
              </a:rPr>
              <a:t> </a:t>
            </a:r>
            <a:r>
              <a:rPr lang="ru-RU" sz="3000" spc="-10" dirty="0" err="1">
                <a:latin typeface="Arial MT"/>
                <a:cs typeface="Arial MT"/>
              </a:rPr>
              <a:t>автоматизираните</a:t>
            </a:r>
            <a:r>
              <a:rPr lang="ru-RU" sz="3000" spc="-10" dirty="0">
                <a:latin typeface="Arial MT"/>
                <a:cs typeface="Arial MT"/>
              </a:rPr>
              <a:t> </a:t>
            </a:r>
            <a:r>
              <a:rPr lang="ru-RU" sz="3000" spc="-10" dirty="0" err="1">
                <a:latin typeface="Arial MT"/>
                <a:cs typeface="Arial MT"/>
              </a:rPr>
              <a:t>системи</a:t>
            </a:r>
            <a:r>
              <a:rPr lang="ru-RU" sz="3000" spc="-10" dirty="0">
                <a:latin typeface="Arial MT"/>
                <a:cs typeface="Arial MT"/>
              </a:rPr>
              <a:t>?</a:t>
            </a:r>
            <a:endParaRPr sz="3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47555" y="6511035"/>
            <a:ext cx="166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-10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2</a:t>
            </a:r>
            <a:r>
              <a:rPr sz="10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2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54077" y="293115"/>
            <a:ext cx="705984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spc="-10" dirty="0" err="1">
                <a:solidFill>
                  <a:srgbClr val="323298"/>
                </a:solidFill>
                <a:latin typeface="Leelawadee UI"/>
                <a:cs typeface="Leelawadee UI"/>
              </a:rPr>
              <a:t>Фрагментиране</a:t>
            </a:r>
            <a:r>
              <a:rPr lang="ru-RU" sz="2800" spc="-10" dirty="0">
                <a:solidFill>
                  <a:srgbClr val="323298"/>
                </a:solidFill>
                <a:latin typeface="Leelawadee UI"/>
                <a:cs typeface="Leelawadee UI"/>
              </a:rPr>
              <a:t> на </a:t>
            </a:r>
            <a:r>
              <a:rPr lang="ru-RU" sz="2800" spc="-10" dirty="0" err="1">
                <a:solidFill>
                  <a:srgbClr val="323298"/>
                </a:solidFill>
                <a:latin typeface="Leelawadee UI"/>
                <a:cs typeface="Leelawadee UI"/>
              </a:rPr>
              <a:t>задачите</a:t>
            </a:r>
            <a:r>
              <a:rPr lang="ru-RU" sz="2800" spc="-10" dirty="0">
                <a:solidFill>
                  <a:srgbClr val="323298"/>
                </a:solidFill>
                <a:latin typeface="Leelawadee UI"/>
                <a:cs typeface="Leelawadee UI"/>
              </a:rPr>
              <a:t> и </a:t>
            </a:r>
            <a:r>
              <a:rPr lang="ru-RU" sz="2800" spc="-10" dirty="0" err="1">
                <a:solidFill>
                  <a:srgbClr val="323298"/>
                </a:solidFill>
                <a:latin typeface="Leelawadee UI"/>
                <a:cs typeface="Leelawadee UI"/>
              </a:rPr>
              <a:t>отговорността</a:t>
            </a:r>
            <a:endParaRPr sz="2800" dirty="0">
              <a:latin typeface="Leelawadee UI"/>
              <a:cs typeface="Leelawade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5474" y="1063244"/>
            <a:ext cx="7510780" cy="73250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lang="bg-BG" sz="2400" b="1" spc="-5" dirty="0">
                <a:latin typeface="Arial MT"/>
                <a:cs typeface="Arial MT"/>
              </a:rPr>
              <a:t>Фрагментирането на задачите </a:t>
            </a:r>
            <a:r>
              <a:rPr lang="bg-BG" sz="2400" dirty="0">
                <a:latin typeface="Arial MT"/>
                <a:cs typeface="Arial MT"/>
              </a:rPr>
              <a:t>може да доведе до </a:t>
            </a:r>
            <a:r>
              <a:rPr lang="ru-RU" sz="2400" dirty="0" err="1">
                <a:latin typeface="Arial MT"/>
                <a:cs typeface="Arial MT"/>
              </a:rPr>
              <a:t>несигурност</a:t>
            </a:r>
            <a:r>
              <a:rPr lang="ru-RU" sz="2400" dirty="0">
                <a:latin typeface="Arial MT"/>
                <a:cs typeface="Arial MT"/>
              </a:rPr>
              <a:t> и </a:t>
            </a:r>
            <a:r>
              <a:rPr lang="ru-RU" sz="2400" dirty="0" err="1">
                <a:latin typeface="Arial MT"/>
                <a:cs typeface="Arial MT"/>
              </a:rPr>
              <a:t>сложност</a:t>
            </a:r>
            <a:r>
              <a:rPr lang="ru-RU" sz="2400" dirty="0">
                <a:latin typeface="Arial MT"/>
                <a:cs typeface="Arial MT"/>
              </a:rPr>
              <a:t> на </a:t>
            </a:r>
            <a:r>
              <a:rPr lang="ru-RU" sz="2400" dirty="0" err="1">
                <a:latin typeface="Arial MT"/>
                <a:cs typeface="Arial MT"/>
              </a:rPr>
              <a:t>процедурите</a:t>
            </a:r>
            <a:r>
              <a:rPr lang="bg-BG" sz="2400" dirty="0">
                <a:latin typeface="Arial MT"/>
                <a:cs typeface="Arial MT"/>
              </a:rPr>
              <a:t> 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1774" y="2349296"/>
            <a:ext cx="2803525" cy="1555750"/>
          </a:xfrm>
          <a:custGeom>
            <a:avLst/>
            <a:gdLst/>
            <a:ahLst/>
            <a:cxnLst/>
            <a:rect l="l" t="t" r="r" b="b"/>
            <a:pathLst>
              <a:path w="2803525" h="1555750">
                <a:moveTo>
                  <a:pt x="2647708" y="1555165"/>
                </a:moveTo>
                <a:lnTo>
                  <a:pt x="155473" y="1555165"/>
                </a:lnTo>
                <a:lnTo>
                  <a:pt x="106332" y="1547239"/>
                </a:lnTo>
                <a:lnTo>
                  <a:pt x="63653" y="1525167"/>
                </a:lnTo>
                <a:lnTo>
                  <a:pt x="29997" y="1491509"/>
                </a:lnTo>
                <a:lnTo>
                  <a:pt x="7926" y="1448827"/>
                </a:lnTo>
                <a:lnTo>
                  <a:pt x="0" y="1399679"/>
                </a:lnTo>
                <a:lnTo>
                  <a:pt x="0" y="155486"/>
                </a:lnTo>
                <a:lnTo>
                  <a:pt x="7926" y="106338"/>
                </a:lnTo>
                <a:lnTo>
                  <a:pt x="29997" y="63655"/>
                </a:lnTo>
                <a:lnTo>
                  <a:pt x="63653" y="29998"/>
                </a:lnTo>
                <a:lnTo>
                  <a:pt x="106332" y="7926"/>
                </a:lnTo>
                <a:lnTo>
                  <a:pt x="155473" y="0"/>
                </a:lnTo>
                <a:lnTo>
                  <a:pt x="2647708" y="0"/>
                </a:lnTo>
                <a:lnTo>
                  <a:pt x="2696855" y="7926"/>
                </a:lnTo>
                <a:lnTo>
                  <a:pt x="2739546" y="29998"/>
                </a:lnTo>
                <a:lnTo>
                  <a:pt x="2773217" y="63655"/>
                </a:lnTo>
                <a:lnTo>
                  <a:pt x="2795301" y="106338"/>
                </a:lnTo>
                <a:lnTo>
                  <a:pt x="2803232" y="155486"/>
                </a:lnTo>
                <a:lnTo>
                  <a:pt x="2803232" y="1399679"/>
                </a:lnTo>
                <a:lnTo>
                  <a:pt x="2795301" y="1448827"/>
                </a:lnTo>
                <a:lnTo>
                  <a:pt x="2773217" y="1491509"/>
                </a:lnTo>
                <a:lnTo>
                  <a:pt x="2739546" y="1525167"/>
                </a:lnTo>
                <a:lnTo>
                  <a:pt x="2696855" y="1547239"/>
                </a:lnTo>
                <a:lnTo>
                  <a:pt x="2647708" y="1555165"/>
                </a:lnTo>
                <a:close/>
              </a:path>
            </a:pathLst>
          </a:custGeom>
          <a:solidFill>
            <a:srgbClr val="003265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9742" y="2456179"/>
            <a:ext cx="222631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solidFill>
                  <a:srgbClr val="FFFFFF"/>
                </a:solidFill>
                <a:latin typeface="Arial MT"/>
                <a:cs typeface="Arial MT"/>
              </a:rPr>
              <a:t>Човек оператор</a:t>
            </a:r>
            <a:endParaRPr sz="2400" dirty="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99553" y="3379736"/>
            <a:ext cx="2816225" cy="2864485"/>
            <a:chOff x="1199553" y="3379736"/>
            <a:chExt cx="2816225" cy="2864485"/>
          </a:xfrm>
        </p:grpSpPr>
        <p:sp>
          <p:nvSpPr>
            <p:cNvPr id="8" name="object 8"/>
            <p:cNvSpPr/>
            <p:nvPr/>
          </p:nvSpPr>
          <p:spPr>
            <a:xfrm>
              <a:off x="1205903" y="3386086"/>
              <a:ext cx="2803525" cy="2851785"/>
            </a:xfrm>
            <a:custGeom>
              <a:avLst/>
              <a:gdLst/>
              <a:ahLst/>
              <a:cxnLst/>
              <a:rect l="l" t="t" r="r" b="b"/>
              <a:pathLst>
                <a:path w="2803525" h="2851785">
                  <a:moveTo>
                    <a:pt x="2522931" y="2851200"/>
                  </a:moveTo>
                  <a:lnTo>
                    <a:pt x="280339" y="2851200"/>
                  </a:lnTo>
                  <a:lnTo>
                    <a:pt x="234867" y="2847531"/>
                  </a:lnTo>
                  <a:lnTo>
                    <a:pt x="191731" y="2836908"/>
                  </a:lnTo>
                  <a:lnTo>
                    <a:pt x="151508" y="2819909"/>
                  </a:lnTo>
                  <a:lnTo>
                    <a:pt x="114775" y="2797110"/>
                  </a:lnTo>
                  <a:lnTo>
                    <a:pt x="82110" y="2769090"/>
                  </a:lnTo>
                  <a:lnTo>
                    <a:pt x="54089" y="2736425"/>
                  </a:lnTo>
                  <a:lnTo>
                    <a:pt x="31291" y="2699692"/>
                  </a:lnTo>
                  <a:lnTo>
                    <a:pt x="14292" y="2659469"/>
                  </a:lnTo>
                  <a:lnTo>
                    <a:pt x="3669" y="2616333"/>
                  </a:lnTo>
                  <a:lnTo>
                    <a:pt x="0" y="2570861"/>
                  </a:lnTo>
                  <a:lnTo>
                    <a:pt x="0" y="280288"/>
                  </a:lnTo>
                  <a:lnTo>
                    <a:pt x="3669" y="234830"/>
                  </a:lnTo>
                  <a:lnTo>
                    <a:pt x="14292" y="191705"/>
                  </a:lnTo>
                  <a:lnTo>
                    <a:pt x="31291" y="151490"/>
                  </a:lnTo>
                  <a:lnTo>
                    <a:pt x="54089" y="114764"/>
                  </a:lnTo>
                  <a:lnTo>
                    <a:pt x="82110" y="82103"/>
                  </a:lnTo>
                  <a:lnTo>
                    <a:pt x="114775" y="54086"/>
                  </a:lnTo>
                  <a:lnTo>
                    <a:pt x="151508" y="31289"/>
                  </a:lnTo>
                  <a:lnTo>
                    <a:pt x="191731" y="14291"/>
                  </a:lnTo>
                  <a:lnTo>
                    <a:pt x="234867" y="3669"/>
                  </a:lnTo>
                  <a:lnTo>
                    <a:pt x="280339" y="0"/>
                  </a:lnTo>
                  <a:lnTo>
                    <a:pt x="2522931" y="0"/>
                  </a:lnTo>
                  <a:lnTo>
                    <a:pt x="2568405" y="3669"/>
                  </a:lnTo>
                  <a:lnTo>
                    <a:pt x="2611540" y="14291"/>
                  </a:lnTo>
                  <a:lnTo>
                    <a:pt x="2651760" y="31289"/>
                  </a:lnTo>
                  <a:lnTo>
                    <a:pt x="2688487" y="54086"/>
                  </a:lnTo>
                  <a:lnTo>
                    <a:pt x="2721146" y="82103"/>
                  </a:lnTo>
                  <a:lnTo>
                    <a:pt x="2749160" y="114764"/>
                  </a:lnTo>
                  <a:lnTo>
                    <a:pt x="2771952" y="151490"/>
                  </a:lnTo>
                  <a:lnTo>
                    <a:pt x="2788946" y="191705"/>
                  </a:lnTo>
                  <a:lnTo>
                    <a:pt x="2799565" y="234830"/>
                  </a:lnTo>
                  <a:lnTo>
                    <a:pt x="2803232" y="280288"/>
                  </a:lnTo>
                  <a:lnTo>
                    <a:pt x="2803232" y="2570861"/>
                  </a:lnTo>
                  <a:lnTo>
                    <a:pt x="2799565" y="2616333"/>
                  </a:lnTo>
                  <a:lnTo>
                    <a:pt x="2788946" y="2659469"/>
                  </a:lnTo>
                  <a:lnTo>
                    <a:pt x="2771952" y="2699692"/>
                  </a:lnTo>
                  <a:lnTo>
                    <a:pt x="2749160" y="2736425"/>
                  </a:lnTo>
                  <a:lnTo>
                    <a:pt x="2721146" y="2769090"/>
                  </a:lnTo>
                  <a:lnTo>
                    <a:pt x="2688487" y="2797110"/>
                  </a:lnTo>
                  <a:lnTo>
                    <a:pt x="2651760" y="2819909"/>
                  </a:lnTo>
                  <a:lnTo>
                    <a:pt x="2611540" y="2836908"/>
                  </a:lnTo>
                  <a:lnTo>
                    <a:pt x="2568405" y="2847531"/>
                  </a:lnTo>
                  <a:lnTo>
                    <a:pt x="2522931" y="285120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05903" y="3386086"/>
              <a:ext cx="2803525" cy="2851785"/>
            </a:xfrm>
            <a:custGeom>
              <a:avLst/>
              <a:gdLst/>
              <a:ahLst/>
              <a:cxnLst/>
              <a:rect l="l" t="t" r="r" b="b"/>
              <a:pathLst>
                <a:path w="2803525" h="2851785">
                  <a:moveTo>
                    <a:pt x="0" y="280288"/>
                  </a:moveTo>
                  <a:lnTo>
                    <a:pt x="3669" y="234830"/>
                  </a:lnTo>
                  <a:lnTo>
                    <a:pt x="14292" y="191705"/>
                  </a:lnTo>
                  <a:lnTo>
                    <a:pt x="31291" y="151490"/>
                  </a:lnTo>
                  <a:lnTo>
                    <a:pt x="54089" y="114764"/>
                  </a:lnTo>
                  <a:lnTo>
                    <a:pt x="82110" y="82103"/>
                  </a:lnTo>
                  <a:lnTo>
                    <a:pt x="114775" y="54086"/>
                  </a:lnTo>
                  <a:lnTo>
                    <a:pt x="151508" y="31289"/>
                  </a:lnTo>
                  <a:lnTo>
                    <a:pt x="191731" y="14291"/>
                  </a:lnTo>
                  <a:lnTo>
                    <a:pt x="234867" y="3669"/>
                  </a:lnTo>
                  <a:lnTo>
                    <a:pt x="280339" y="0"/>
                  </a:lnTo>
                  <a:lnTo>
                    <a:pt x="2522931" y="0"/>
                  </a:lnTo>
                  <a:lnTo>
                    <a:pt x="2568405" y="3669"/>
                  </a:lnTo>
                  <a:lnTo>
                    <a:pt x="2611540" y="14291"/>
                  </a:lnTo>
                  <a:lnTo>
                    <a:pt x="2651760" y="31289"/>
                  </a:lnTo>
                  <a:lnTo>
                    <a:pt x="2688487" y="54086"/>
                  </a:lnTo>
                  <a:lnTo>
                    <a:pt x="2721146" y="82103"/>
                  </a:lnTo>
                  <a:lnTo>
                    <a:pt x="2749160" y="114764"/>
                  </a:lnTo>
                  <a:lnTo>
                    <a:pt x="2771952" y="151490"/>
                  </a:lnTo>
                  <a:lnTo>
                    <a:pt x="2788946" y="191705"/>
                  </a:lnTo>
                  <a:lnTo>
                    <a:pt x="2799565" y="234830"/>
                  </a:lnTo>
                  <a:lnTo>
                    <a:pt x="2803232" y="280288"/>
                  </a:lnTo>
                  <a:lnTo>
                    <a:pt x="2803232" y="2570861"/>
                  </a:lnTo>
                  <a:lnTo>
                    <a:pt x="2799565" y="2616333"/>
                  </a:lnTo>
                  <a:lnTo>
                    <a:pt x="2788946" y="2659469"/>
                  </a:lnTo>
                  <a:lnTo>
                    <a:pt x="2771952" y="2699692"/>
                  </a:lnTo>
                  <a:lnTo>
                    <a:pt x="2749160" y="2736425"/>
                  </a:lnTo>
                  <a:lnTo>
                    <a:pt x="2721146" y="2769090"/>
                  </a:lnTo>
                  <a:lnTo>
                    <a:pt x="2688487" y="2797110"/>
                  </a:lnTo>
                  <a:lnTo>
                    <a:pt x="2651760" y="2819909"/>
                  </a:lnTo>
                  <a:lnTo>
                    <a:pt x="2611540" y="2836908"/>
                  </a:lnTo>
                  <a:lnTo>
                    <a:pt x="2568405" y="2847531"/>
                  </a:lnTo>
                  <a:lnTo>
                    <a:pt x="2522931" y="2851200"/>
                  </a:lnTo>
                  <a:lnTo>
                    <a:pt x="280339" y="2851200"/>
                  </a:lnTo>
                  <a:lnTo>
                    <a:pt x="234867" y="2847531"/>
                  </a:lnTo>
                  <a:lnTo>
                    <a:pt x="191731" y="2836908"/>
                  </a:lnTo>
                  <a:lnTo>
                    <a:pt x="151508" y="2819909"/>
                  </a:lnTo>
                  <a:lnTo>
                    <a:pt x="114775" y="2797110"/>
                  </a:lnTo>
                  <a:lnTo>
                    <a:pt x="82110" y="2769090"/>
                  </a:lnTo>
                  <a:lnTo>
                    <a:pt x="54089" y="2736425"/>
                  </a:lnTo>
                  <a:lnTo>
                    <a:pt x="31291" y="2699692"/>
                  </a:lnTo>
                  <a:lnTo>
                    <a:pt x="14292" y="2659469"/>
                  </a:lnTo>
                  <a:lnTo>
                    <a:pt x="3669" y="2616333"/>
                  </a:lnTo>
                  <a:lnTo>
                    <a:pt x="0" y="2570861"/>
                  </a:lnTo>
                  <a:lnTo>
                    <a:pt x="0" y="280288"/>
                  </a:lnTo>
                  <a:close/>
                </a:path>
              </a:pathLst>
            </a:custGeom>
            <a:ln w="12699">
              <a:solidFill>
                <a:srgbClr val="BADF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403332" y="3544316"/>
            <a:ext cx="2368550" cy="224644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84150" marR="5080" indent="-171450">
              <a:lnSpc>
                <a:spcPct val="86100"/>
              </a:lnSpc>
              <a:spcBef>
                <a:spcPts val="400"/>
              </a:spcBef>
              <a:buChar char="•"/>
              <a:tabLst>
                <a:tab pos="184150" algn="l"/>
              </a:tabLst>
            </a:pPr>
            <a:r>
              <a:rPr lang="ru-RU" sz="1800" spc="-10" dirty="0">
                <a:latin typeface="Arial MT"/>
                <a:cs typeface="Arial MT"/>
              </a:rPr>
              <a:t>трудно </a:t>
            </a:r>
            <a:r>
              <a:rPr lang="ru-RU" sz="1800" spc="-10" dirty="0" err="1">
                <a:latin typeface="Arial MT"/>
                <a:cs typeface="Arial MT"/>
              </a:rPr>
              <a:t>може</a:t>
            </a:r>
            <a:r>
              <a:rPr lang="ru-RU" sz="1800" spc="-10" dirty="0">
                <a:latin typeface="Arial MT"/>
                <a:cs typeface="Arial MT"/>
              </a:rPr>
              <a:t> да се </a:t>
            </a:r>
            <a:r>
              <a:rPr lang="ru-RU" sz="1800" spc="-10" dirty="0" err="1">
                <a:latin typeface="Arial MT"/>
                <a:cs typeface="Arial MT"/>
              </a:rPr>
              <a:t>прецени</a:t>
            </a:r>
            <a:r>
              <a:rPr lang="ru-RU" sz="1800" spc="-10" dirty="0">
                <a:latin typeface="Arial MT"/>
                <a:cs typeface="Arial MT"/>
              </a:rPr>
              <a:t> как и кой </a:t>
            </a:r>
            <a:r>
              <a:rPr lang="ru-RU" sz="1800" spc="-10" dirty="0" err="1">
                <a:latin typeface="Arial MT"/>
                <a:cs typeface="Arial MT"/>
              </a:rPr>
              <a:t>трябва</a:t>
            </a:r>
            <a:r>
              <a:rPr lang="ru-RU" sz="1800" spc="-10" dirty="0">
                <a:latin typeface="Arial MT"/>
                <a:cs typeface="Arial MT"/>
              </a:rPr>
              <a:t> да </a:t>
            </a:r>
            <a:r>
              <a:rPr lang="ru-RU" sz="1800" spc="-10" dirty="0" err="1">
                <a:latin typeface="Arial MT"/>
                <a:cs typeface="Arial MT"/>
              </a:rPr>
              <a:t>изпълнява</a:t>
            </a:r>
            <a:r>
              <a:rPr lang="ru-RU" sz="1800" spc="-10" dirty="0">
                <a:latin typeface="Arial MT"/>
                <a:cs typeface="Arial MT"/>
              </a:rPr>
              <a:t> всяка задача</a:t>
            </a:r>
            <a:endParaRPr lang="ru-RU" spc="-10" dirty="0">
              <a:latin typeface="Arial MT"/>
              <a:cs typeface="Arial MT"/>
            </a:endParaRPr>
          </a:p>
          <a:p>
            <a:pPr marL="184150" marR="5080" indent="-171450">
              <a:lnSpc>
                <a:spcPct val="86100"/>
              </a:lnSpc>
              <a:spcBef>
                <a:spcPts val="400"/>
              </a:spcBef>
              <a:buChar char="•"/>
              <a:tabLst>
                <a:tab pos="184150" algn="l"/>
              </a:tabLst>
            </a:pPr>
            <a:r>
              <a:rPr lang="ru-RU" sz="1800" spc="-10" dirty="0">
                <a:latin typeface="Arial MT"/>
                <a:cs typeface="Arial MT"/>
              </a:rPr>
              <a:t>висок риск от </a:t>
            </a:r>
            <a:r>
              <a:rPr lang="ru-RU" sz="1800" spc="-10" dirty="0" err="1">
                <a:latin typeface="Arial MT"/>
                <a:cs typeface="Arial MT"/>
              </a:rPr>
              <a:t>отговорност</a:t>
            </a:r>
            <a:r>
              <a:rPr lang="ru-RU" sz="1800" spc="-10" dirty="0">
                <a:latin typeface="Arial MT"/>
                <a:cs typeface="Arial MT"/>
              </a:rPr>
              <a:t> в случаи на </a:t>
            </a:r>
            <a:r>
              <a:rPr lang="ru-RU" sz="1800" spc="-10" dirty="0" err="1">
                <a:latin typeface="Arial MT"/>
                <a:cs typeface="Arial MT"/>
              </a:rPr>
              <a:t>небрежност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21085" y="2349296"/>
            <a:ext cx="3517265" cy="1555750"/>
            <a:chOff x="4421085" y="2349296"/>
            <a:chExt cx="3517265" cy="1555750"/>
          </a:xfrm>
        </p:grpSpPr>
        <p:sp>
          <p:nvSpPr>
            <p:cNvPr id="12" name="object 12"/>
            <p:cNvSpPr/>
            <p:nvPr/>
          </p:nvSpPr>
          <p:spPr>
            <a:xfrm>
              <a:off x="4421085" y="2525966"/>
              <a:ext cx="449580" cy="781050"/>
            </a:xfrm>
            <a:custGeom>
              <a:avLst/>
              <a:gdLst/>
              <a:ahLst/>
              <a:cxnLst/>
              <a:rect l="l" t="t" r="r" b="b"/>
              <a:pathLst>
                <a:path w="449579" h="781050">
                  <a:moveTo>
                    <a:pt x="224586" y="780796"/>
                  </a:moveTo>
                  <a:lnTo>
                    <a:pt x="224586" y="624624"/>
                  </a:lnTo>
                  <a:lnTo>
                    <a:pt x="0" y="624624"/>
                  </a:lnTo>
                  <a:lnTo>
                    <a:pt x="0" y="156159"/>
                  </a:lnTo>
                  <a:lnTo>
                    <a:pt x="224586" y="156159"/>
                  </a:lnTo>
                  <a:lnTo>
                    <a:pt x="224586" y="0"/>
                  </a:lnTo>
                  <a:lnTo>
                    <a:pt x="449160" y="390423"/>
                  </a:lnTo>
                  <a:lnTo>
                    <a:pt x="224586" y="780796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34813" y="2349296"/>
              <a:ext cx="2803525" cy="1555750"/>
            </a:xfrm>
            <a:custGeom>
              <a:avLst/>
              <a:gdLst/>
              <a:ahLst/>
              <a:cxnLst/>
              <a:rect l="l" t="t" r="r" b="b"/>
              <a:pathLst>
                <a:path w="2803525" h="1555750">
                  <a:moveTo>
                    <a:pt x="2647759" y="1555165"/>
                  </a:moveTo>
                  <a:lnTo>
                    <a:pt x="155524" y="1555165"/>
                  </a:lnTo>
                  <a:lnTo>
                    <a:pt x="106377" y="1547239"/>
                  </a:lnTo>
                  <a:lnTo>
                    <a:pt x="63686" y="1525167"/>
                  </a:lnTo>
                  <a:lnTo>
                    <a:pt x="30015" y="1491509"/>
                  </a:lnTo>
                  <a:lnTo>
                    <a:pt x="7931" y="1448827"/>
                  </a:lnTo>
                  <a:lnTo>
                    <a:pt x="0" y="1399679"/>
                  </a:lnTo>
                  <a:lnTo>
                    <a:pt x="0" y="155486"/>
                  </a:lnTo>
                  <a:lnTo>
                    <a:pt x="7931" y="106338"/>
                  </a:lnTo>
                  <a:lnTo>
                    <a:pt x="30015" y="63655"/>
                  </a:lnTo>
                  <a:lnTo>
                    <a:pt x="63686" y="29998"/>
                  </a:lnTo>
                  <a:lnTo>
                    <a:pt x="106377" y="7926"/>
                  </a:lnTo>
                  <a:lnTo>
                    <a:pt x="155524" y="0"/>
                  </a:lnTo>
                  <a:lnTo>
                    <a:pt x="2647759" y="0"/>
                  </a:lnTo>
                  <a:lnTo>
                    <a:pt x="2696906" y="7926"/>
                  </a:lnTo>
                  <a:lnTo>
                    <a:pt x="2739597" y="29998"/>
                  </a:lnTo>
                  <a:lnTo>
                    <a:pt x="2773268" y="63655"/>
                  </a:lnTo>
                  <a:lnTo>
                    <a:pt x="2795352" y="106338"/>
                  </a:lnTo>
                  <a:lnTo>
                    <a:pt x="2803283" y="155486"/>
                  </a:lnTo>
                  <a:lnTo>
                    <a:pt x="2803283" y="1399679"/>
                  </a:lnTo>
                  <a:lnTo>
                    <a:pt x="2795352" y="1448827"/>
                  </a:lnTo>
                  <a:lnTo>
                    <a:pt x="2773268" y="1491509"/>
                  </a:lnTo>
                  <a:lnTo>
                    <a:pt x="2739597" y="1525167"/>
                  </a:lnTo>
                  <a:lnTo>
                    <a:pt x="2696906" y="1547239"/>
                  </a:lnTo>
                  <a:lnTo>
                    <a:pt x="2647759" y="1555165"/>
                  </a:lnTo>
                  <a:close/>
                </a:path>
              </a:pathLst>
            </a:custGeom>
            <a:solidFill>
              <a:srgbClr val="3298CB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292830" y="2456179"/>
            <a:ext cx="1566545" cy="705321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500"/>
              </a:spcBef>
            </a:pPr>
            <a:r>
              <a:rPr lang="bg-BG" sz="2400" spc="-275" dirty="0">
                <a:solidFill>
                  <a:srgbClr val="FFFFFF"/>
                </a:solidFill>
                <a:latin typeface="Arial MT"/>
                <a:cs typeface="Arial MT"/>
              </a:rPr>
              <a:t>Доставчик на технологии</a:t>
            </a:r>
            <a:endParaRPr sz="2400" dirty="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10201" y="3379736"/>
            <a:ext cx="3108668" cy="2864485"/>
            <a:chOff x="5702643" y="3379736"/>
            <a:chExt cx="2816225" cy="2864485"/>
          </a:xfrm>
        </p:grpSpPr>
        <p:sp>
          <p:nvSpPr>
            <p:cNvPr id="16" name="object 16"/>
            <p:cNvSpPr/>
            <p:nvPr/>
          </p:nvSpPr>
          <p:spPr>
            <a:xfrm>
              <a:off x="5708993" y="3386086"/>
              <a:ext cx="2803525" cy="2851785"/>
            </a:xfrm>
            <a:custGeom>
              <a:avLst/>
              <a:gdLst/>
              <a:ahLst/>
              <a:cxnLst/>
              <a:rect l="l" t="t" r="r" b="b"/>
              <a:pathLst>
                <a:path w="2803525" h="2851785">
                  <a:moveTo>
                    <a:pt x="2522943" y="2851200"/>
                  </a:moveTo>
                  <a:lnTo>
                    <a:pt x="280352" y="2851200"/>
                  </a:lnTo>
                  <a:lnTo>
                    <a:pt x="234876" y="2847531"/>
                  </a:lnTo>
                  <a:lnTo>
                    <a:pt x="191737" y="2836908"/>
                  </a:lnTo>
                  <a:lnTo>
                    <a:pt x="151512" y="2819909"/>
                  </a:lnTo>
                  <a:lnTo>
                    <a:pt x="114778" y="2797110"/>
                  </a:lnTo>
                  <a:lnTo>
                    <a:pt x="82111" y="2769090"/>
                  </a:lnTo>
                  <a:lnTo>
                    <a:pt x="54090" y="2736425"/>
                  </a:lnTo>
                  <a:lnTo>
                    <a:pt x="31291" y="2699692"/>
                  </a:lnTo>
                  <a:lnTo>
                    <a:pt x="14292" y="2659469"/>
                  </a:lnTo>
                  <a:lnTo>
                    <a:pt x="3669" y="2616333"/>
                  </a:lnTo>
                  <a:lnTo>
                    <a:pt x="0" y="2570861"/>
                  </a:lnTo>
                  <a:lnTo>
                    <a:pt x="0" y="280288"/>
                  </a:lnTo>
                  <a:lnTo>
                    <a:pt x="3669" y="234830"/>
                  </a:lnTo>
                  <a:lnTo>
                    <a:pt x="14292" y="191705"/>
                  </a:lnTo>
                  <a:lnTo>
                    <a:pt x="31291" y="151490"/>
                  </a:lnTo>
                  <a:lnTo>
                    <a:pt x="54090" y="114764"/>
                  </a:lnTo>
                  <a:lnTo>
                    <a:pt x="82111" y="82103"/>
                  </a:lnTo>
                  <a:lnTo>
                    <a:pt x="114778" y="54086"/>
                  </a:lnTo>
                  <a:lnTo>
                    <a:pt x="151512" y="31289"/>
                  </a:lnTo>
                  <a:lnTo>
                    <a:pt x="191737" y="14291"/>
                  </a:lnTo>
                  <a:lnTo>
                    <a:pt x="234876" y="3669"/>
                  </a:lnTo>
                  <a:lnTo>
                    <a:pt x="280352" y="0"/>
                  </a:lnTo>
                  <a:lnTo>
                    <a:pt x="2522943" y="0"/>
                  </a:lnTo>
                  <a:lnTo>
                    <a:pt x="2568414" y="3669"/>
                  </a:lnTo>
                  <a:lnTo>
                    <a:pt x="2611547" y="14291"/>
                  </a:lnTo>
                  <a:lnTo>
                    <a:pt x="2651764" y="31289"/>
                  </a:lnTo>
                  <a:lnTo>
                    <a:pt x="2688490" y="54086"/>
                  </a:lnTo>
                  <a:lnTo>
                    <a:pt x="2721148" y="82103"/>
                  </a:lnTo>
                  <a:lnTo>
                    <a:pt x="2749160" y="114764"/>
                  </a:lnTo>
                  <a:lnTo>
                    <a:pt x="2771952" y="151490"/>
                  </a:lnTo>
                  <a:lnTo>
                    <a:pt x="2788946" y="191705"/>
                  </a:lnTo>
                  <a:lnTo>
                    <a:pt x="2799565" y="234830"/>
                  </a:lnTo>
                  <a:lnTo>
                    <a:pt x="2803232" y="280288"/>
                  </a:lnTo>
                  <a:lnTo>
                    <a:pt x="2803232" y="2570861"/>
                  </a:lnTo>
                  <a:lnTo>
                    <a:pt x="2799565" y="2616333"/>
                  </a:lnTo>
                  <a:lnTo>
                    <a:pt x="2788946" y="2659469"/>
                  </a:lnTo>
                  <a:lnTo>
                    <a:pt x="2771952" y="2699692"/>
                  </a:lnTo>
                  <a:lnTo>
                    <a:pt x="2749160" y="2736425"/>
                  </a:lnTo>
                  <a:lnTo>
                    <a:pt x="2721148" y="2769090"/>
                  </a:lnTo>
                  <a:lnTo>
                    <a:pt x="2688490" y="2797110"/>
                  </a:lnTo>
                  <a:lnTo>
                    <a:pt x="2651764" y="2819909"/>
                  </a:lnTo>
                  <a:lnTo>
                    <a:pt x="2611547" y="2836908"/>
                  </a:lnTo>
                  <a:lnTo>
                    <a:pt x="2568414" y="2847531"/>
                  </a:lnTo>
                  <a:lnTo>
                    <a:pt x="2522943" y="285120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08993" y="3386086"/>
              <a:ext cx="2803525" cy="2851785"/>
            </a:xfrm>
            <a:custGeom>
              <a:avLst/>
              <a:gdLst/>
              <a:ahLst/>
              <a:cxnLst/>
              <a:rect l="l" t="t" r="r" b="b"/>
              <a:pathLst>
                <a:path w="2803525" h="2851785">
                  <a:moveTo>
                    <a:pt x="0" y="280288"/>
                  </a:moveTo>
                  <a:lnTo>
                    <a:pt x="3669" y="234830"/>
                  </a:lnTo>
                  <a:lnTo>
                    <a:pt x="14292" y="191705"/>
                  </a:lnTo>
                  <a:lnTo>
                    <a:pt x="31291" y="151490"/>
                  </a:lnTo>
                  <a:lnTo>
                    <a:pt x="54090" y="114764"/>
                  </a:lnTo>
                  <a:lnTo>
                    <a:pt x="82111" y="82103"/>
                  </a:lnTo>
                  <a:lnTo>
                    <a:pt x="114778" y="54086"/>
                  </a:lnTo>
                  <a:lnTo>
                    <a:pt x="151512" y="31289"/>
                  </a:lnTo>
                  <a:lnTo>
                    <a:pt x="191737" y="14291"/>
                  </a:lnTo>
                  <a:lnTo>
                    <a:pt x="234876" y="3669"/>
                  </a:lnTo>
                  <a:lnTo>
                    <a:pt x="280352" y="0"/>
                  </a:lnTo>
                  <a:lnTo>
                    <a:pt x="2522943" y="0"/>
                  </a:lnTo>
                  <a:lnTo>
                    <a:pt x="2568414" y="3669"/>
                  </a:lnTo>
                  <a:lnTo>
                    <a:pt x="2611547" y="14291"/>
                  </a:lnTo>
                  <a:lnTo>
                    <a:pt x="2651764" y="31289"/>
                  </a:lnTo>
                  <a:lnTo>
                    <a:pt x="2688490" y="54086"/>
                  </a:lnTo>
                  <a:lnTo>
                    <a:pt x="2721148" y="82103"/>
                  </a:lnTo>
                  <a:lnTo>
                    <a:pt x="2749160" y="114764"/>
                  </a:lnTo>
                  <a:lnTo>
                    <a:pt x="2771952" y="151490"/>
                  </a:lnTo>
                  <a:lnTo>
                    <a:pt x="2788946" y="191705"/>
                  </a:lnTo>
                  <a:lnTo>
                    <a:pt x="2799565" y="234830"/>
                  </a:lnTo>
                  <a:lnTo>
                    <a:pt x="2803232" y="280288"/>
                  </a:lnTo>
                  <a:lnTo>
                    <a:pt x="2803232" y="2570861"/>
                  </a:lnTo>
                  <a:lnTo>
                    <a:pt x="2799565" y="2616333"/>
                  </a:lnTo>
                  <a:lnTo>
                    <a:pt x="2788946" y="2659469"/>
                  </a:lnTo>
                  <a:lnTo>
                    <a:pt x="2771952" y="2699692"/>
                  </a:lnTo>
                  <a:lnTo>
                    <a:pt x="2749160" y="2736425"/>
                  </a:lnTo>
                  <a:lnTo>
                    <a:pt x="2721148" y="2769090"/>
                  </a:lnTo>
                  <a:lnTo>
                    <a:pt x="2688490" y="2797110"/>
                  </a:lnTo>
                  <a:lnTo>
                    <a:pt x="2651764" y="2819909"/>
                  </a:lnTo>
                  <a:lnTo>
                    <a:pt x="2611547" y="2836908"/>
                  </a:lnTo>
                  <a:lnTo>
                    <a:pt x="2568414" y="2847531"/>
                  </a:lnTo>
                  <a:lnTo>
                    <a:pt x="2522943" y="2851200"/>
                  </a:lnTo>
                  <a:lnTo>
                    <a:pt x="280352" y="2851200"/>
                  </a:lnTo>
                  <a:lnTo>
                    <a:pt x="234876" y="2847531"/>
                  </a:lnTo>
                  <a:lnTo>
                    <a:pt x="191737" y="2836908"/>
                  </a:lnTo>
                  <a:lnTo>
                    <a:pt x="151512" y="2819909"/>
                  </a:lnTo>
                  <a:lnTo>
                    <a:pt x="114778" y="2797110"/>
                  </a:lnTo>
                  <a:lnTo>
                    <a:pt x="82111" y="2769090"/>
                  </a:lnTo>
                  <a:lnTo>
                    <a:pt x="54090" y="2736425"/>
                  </a:lnTo>
                  <a:lnTo>
                    <a:pt x="31291" y="2699692"/>
                  </a:lnTo>
                  <a:lnTo>
                    <a:pt x="14292" y="2659469"/>
                  </a:lnTo>
                  <a:lnTo>
                    <a:pt x="3669" y="2616333"/>
                  </a:lnTo>
                  <a:lnTo>
                    <a:pt x="0" y="2570861"/>
                  </a:lnTo>
                  <a:lnTo>
                    <a:pt x="0" y="280288"/>
                  </a:lnTo>
                  <a:close/>
                </a:path>
              </a:pathLst>
            </a:custGeom>
            <a:ln w="12700">
              <a:solidFill>
                <a:srgbClr val="BADF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71396" y="3544316"/>
            <a:ext cx="3013169" cy="27222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84150" marR="5080" indent="-171450">
              <a:lnSpc>
                <a:spcPct val="86200"/>
              </a:lnSpc>
              <a:spcBef>
                <a:spcPts val="395"/>
              </a:spcBef>
              <a:buChar char="•"/>
              <a:tabLst>
                <a:tab pos="184150" algn="l"/>
              </a:tabLst>
            </a:pPr>
            <a:r>
              <a:rPr lang="ru-RU" sz="1800" spc="-10" dirty="0">
                <a:latin typeface="Arial MT"/>
                <a:cs typeface="Arial MT"/>
              </a:rPr>
              <a:t>труден за </a:t>
            </a:r>
            <a:r>
              <a:rPr lang="ru-RU" sz="1800" spc="-10" dirty="0" err="1">
                <a:latin typeface="Arial MT"/>
                <a:cs typeface="Arial MT"/>
              </a:rPr>
              <a:t>проектиране</a:t>
            </a:r>
            <a:r>
              <a:rPr lang="ru-RU" sz="1800" spc="-10" dirty="0">
                <a:latin typeface="Arial MT"/>
                <a:cs typeface="Arial MT"/>
              </a:rPr>
              <a:t> HMI за адекватно </a:t>
            </a:r>
            <a:r>
              <a:rPr lang="ru-RU" sz="1800" spc="-10" dirty="0" err="1">
                <a:latin typeface="Arial MT"/>
                <a:cs typeface="Arial MT"/>
              </a:rPr>
              <a:t>подпомагане</a:t>
            </a:r>
            <a:r>
              <a:rPr lang="ru-RU" sz="1800" spc="-10" dirty="0">
                <a:latin typeface="Arial MT"/>
                <a:cs typeface="Arial MT"/>
              </a:rPr>
              <a:t> на </a:t>
            </a:r>
            <a:r>
              <a:rPr lang="ru-RU" sz="1800" spc="-10" dirty="0" err="1">
                <a:latin typeface="Arial MT"/>
                <a:cs typeface="Arial MT"/>
              </a:rPr>
              <a:t>вземането</a:t>
            </a:r>
            <a:r>
              <a:rPr lang="ru-RU" sz="1800" spc="-10" dirty="0">
                <a:latin typeface="Arial MT"/>
                <a:cs typeface="Arial MT"/>
              </a:rPr>
              <a:t> на решения и/или за </a:t>
            </a:r>
            <a:r>
              <a:rPr lang="ru-RU" sz="1800" spc="-10" dirty="0" err="1">
                <a:latin typeface="Arial MT"/>
                <a:cs typeface="Arial MT"/>
              </a:rPr>
              <a:t>предоставяне</a:t>
            </a:r>
            <a:r>
              <a:rPr lang="ru-RU" sz="1800" spc="-10" dirty="0">
                <a:latin typeface="Arial MT"/>
                <a:cs typeface="Arial MT"/>
              </a:rPr>
              <a:t> на </a:t>
            </a:r>
            <a:r>
              <a:rPr lang="ru-RU" sz="1800" spc="-10" dirty="0" err="1">
                <a:latin typeface="Arial MT"/>
                <a:cs typeface="Arial MT"/>
              </a:rPr>
              <a:t>изчерпателна</a:t>
            </a:r>
            <a:r>
              <a:rPr lang="ru-RU" sz="1800" spc="-10" dirty="0">
                <a:latin typeface="Arial MT"/>
                <a:cs typeface="Arial MT"/>
              </a:rPr>
              <a:t> информация</a:t>
            </a:r>
          </a:p>
          <a:p>
            <a:pPr marL="184150" marR="5080" indent="-171450">
              <a:lnSpc>
                <a:spcPct val="86200"/>
              </a:lnSpc>
              <a:spcBef>
                <a:spcPts val="395"/>
              </a:spcBef>
              <a:buChar char="•"/>
              <a:tabLst>
                <a:tab pos="184150" algn="l"/>
              </a:tabLst>
            </a:pPr>
            <a:r>
              <a:rPr lang="ru-RU" sz="1800" spc="-10" dirty="0">
                <a:latin typeface="Arial MT"/>
                <a:cs typeface="Arial MT"/>
              </a:rPr>
              <a:t>висок риск от </a:t>
            </a:r>
            <a:r>
              <a:rPr lang="ru-RU" sz="1800" spc="-10" dirty="0" err="1">
                <a:latin typeface="Arial MT"/>
                <a:cs typeface="Arial MT"/>
              </a:rPr>
              <a:t>отговорност</a:t>
            </a:r>
            <a:r>
              <a:rPr lang="ru-RU" sz="1800" spc="-10" dirty="0">
                <a:latin typeface="Arial MT"/>
                <a:cs typeface="Arial MT"/>
              </a:rPr>
              <a:t> за продукта, причинен от </a:t>
            </a:r>
            <a:r>
              <a:rPr lang="bg-BG" spc="-10" dirty="0">
                <a:latin typeface="Arial MT"/>
                <a:cs typeface="Arial MT"/>
              </a:rPr>
              <a:t>грешки</a:t>
            </a:r>
            <a:r>
              <a:rPr lang="ru-RU" sz="1800" spc="-10" dirty="0">
                <a:latin typeface="Arial MT"/>
                <a:cs typeface="Arial MT"/>
              </a:rPr>
              <a:t> в дизайна и </a:t>
            </a:r>
            <a:r>
              <a:rPr lang="ru-RU" sz="1800" spc="-10" dirty="0" err="1">
                <a:latin typeface="Arial MT"/>
                <a:cs typeface="Arial MT"/>
              </a:rPr>
              <a:t>информацията</a:t>
            </a:r>
            <a:r>
              <a:rPr lang="ru-RU" sz="1800" spc="-10" dirty="0"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39006" y="2526512"/>
            <a:ext cx="449580" cy="781050"/>
          </a:xfrm>
          <a:custGeom>
            <a:avLst/>
            <a:gdLst/>
            <a:ahLst/>
            <a:cxnLst/>
            <a:rect l="l" t="t" r="r" b="b"/>
            <a:pathLst>
              <a:path w="449579" h="781050">
                <a:moveTo>
                  <a:pt x="449122" y="156159"/>
                </a:moveTo>
                <a:lnTo>
                  <a:pt x="224536" y="156159"/>
                </a:lnTo>
                <a:lnTo>
                  <a:pt x="224536" y="0"/>
                </a:lnTo>
                <a:lnTo>
                  <a:pt x="0" y="390372"/>
                </a:lnTo>
                <a:lnTo>
                  <a:pt x="224536" y="780796"/>
                </a:lnTo>
                <a:lnTo>
                  <a:pt x="224536" y="624624"/>
                </a:lnTo>
                <a:lnTo>
                  <a:pt x="449122" y="624624"/>
                </a:lnTo>
                <a:lnTo>
                  <a:pt x="449122" y="15615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1" y="381000"/>
            <a:ext cx="76200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Високо</a:t>
            </a:r>
            <a:r>
              <a:rPr lang="ru-RU" sz="2800" spc="-10" dirty="0">
                <a:solidFill>
                  <a:srgbClr val="001F5F"/>
                </a:solidFill>
                <a:latin typeface="Leelawadee UI"/>
                <a:cs typeface="Leelawadee UI"/>
              </a:rPr>
              <a:t> </a:t>
            </a:r>
            <a:r>
              <a:rPr lang="ru-RU" sz="28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автоматизирани</a:t>
            </a:r>
            <a:r>
              <a:rPr lang="ru-RU" sz="2800" spc="-10" dirty="0">
                <a:solidFill>
                  <a:srgbClr val="001F5F"/>
                </a:solidFill>
                <a:latin typeface="Leelawadee UI"/>
                <a:cs typeface="Leelawadee UI"/>
              </a:rPr>
              <a:t> </a:t>
            </a:r>
            <a:r>
              <a:rPr lang="ru-RU" sz="28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системи</a:t>
            </a:r>
            <a:r>
              <a:rPr lang="ru-RU" sz="2800" spc="-10" dirty="0">
                <a:solidFill>
                  <a:srgbClr val="001F5F"/>
                </a:solidFill>
                <a:latin typeface="Leelawadee UI"/>
                <a:cs typeface="Leelawadee UI"/>
              </a:rPr>
              <a:t>/</a:t>
            </a:r>
            <a:r>
              <a:rPr lang="en-US" sz="2800" spc="-10" dirty="0">
                <a:solidFill>
                  <a:srgbClr val="001F5F"/>
                </a:solidFill>
                <a:latin typeface="Leelawadee UI"/>
                <a:cs typeface="Leelawadee UI"/>
              </a:rPr>
              <a:t>AI </a:t>
            </a:r>
            <a:r>
              <a:rPr lang="ru-RU" sz="28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системи</a:t>
            </a:r>
            <a:r>
              <a:rPr lang="ru-RU" sz="2800" spc="-10" dirty="0">
                <a:solidFill>
                  <a:srgbClr val="001F5F"/>
                </a:solidFill>
                <a:latin typeface="Leelawadee UI"/>
                <a:cs typeface="Leelawadee UI"/>
              </a:rPr>
              <a:t>: </a:t>
            </a:r>
            <a:r>
              <a:rPr lang="ru-RU" sz="28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промяна</a:t>
            </a:r>
            <a:r>
              <a:rPr lang="ru-RU" sz="2800" spc="-10" dirty="0">
                <a:solidFill>
                  <a:srgbClr val="001F5F"/>
                </a:solidFill>
                <a:latin typeface="Leelawadee UI"/>
                <a:cs typeface="Leelawadee UI"/>
              </a:rPr>
              <a:t> на </a:t>
            </a:r>
            <a:r>
              <a:rPr lang="ru-RU" sz="28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отговорността</a:t>
            </a:r>
            <a:endParaRPr sz="2800" dirty="0">
              <a:latin typeface="Leelawadee UI"/>
              <a:cs typeface="Leelawade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1905000"/>
            <a:ext cx="8839200" cy="42402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157480">
              <a:lnSpc>
                <a:spcPts val="2090"/>
              </a:lnSpc>
              <a:spcBef>
                <a:spcPts val="225"/>
              </a:spcBef>
            </a:pPr>
            <a:r>
              <a:rPr lang="ru-RU" sz="1400" b="1" dirty="0" err="1">
                <a:latin typeface="Arial MT"/>
                <a:cs typeface="Arial MT"/>
              </a:rPr>
              <a:t>Отговорността</a:t>
            </a:r>
            <a:r>
              <a:rPr lang="ru-RU" sz="1400" dirty="0">
                <a:latin typeface="Arial MT"/>
                <a:cs typeface="Arial MT"/>
              </a:rPr>
              <a:t> за </a:t>
            </a:r>
            <a:r>
              <a:rPr lang="ru-RU" sz="1400" dirty="0" err="1">
                <a:latin typeface="Arial MT"/>
                <a:cs typeface="Arial MT"/>
              </a:rPr>
              <a:t>наранявания</a:t>
            </a:r>
            <a:r>
              <a:rPr lang="ru-RU" sz="1400" dirty="0">
                <a:latin typeface="Arial MT"/>
                <a:cs typeface="Arial MT"/>
              </a:rPr>
              <a:t>/</a:t>
            </a:r>
            <a:r>
              <a:rPr lang="ru-RU" sz="1400" dirty="0" err="1">
                <a:latin typeface="Arial MT"/>
                <a:cs typeface="Arial MT"/>
              </a:rPr>
              <a:t>щети</a:t>
            </a:r>
            <a:r>
              <a:rPr lang="ru-RU" sz="1400" dirty="0">
                <a:latin typeface="Arial MT"/>
                <a:cs typeface="Arial MT"/>
              </a:rPr>
              <a:t>, </a:t>
            </a:r>
            <a:r>
              <a:rPr lang="ru-RU" sz="1400" dirty="0" err="1">
                <a:latin typeface="Arial MT"/>
                <a:cs typeface="Arial MT"/>
              </a:rPr>
              <a:t>причинени</a:t>
            </a:r>
            <a:r>
              <a:rPr lang="ru-RU" sz="1400" dirty="0">
                <a:latin typeface="Arial MT"/>
                <a:cs typeface="Arial MT"/>
              </a:rPr>
              <a:t> от технологична </a:t>
            </a:r>
            <a:r>
              <a:rPr lang="ru-RU" sz="1400" dirty="0" err="1">
                <a:latin typeface="Arial MT"/>
                <a:cs typeface="Arial MT"/>
              </a:rPr>
              <a:t>повреда</a:t>
            </a:r>
            <a:r>
              <a:rPr lang="ru-RU" sz="1400" dirty="0">
                <a:latin typeface="Arial MT"/>
                <a:cs typeface="Arial MT"/>
              </a:rPr>
              <a:t>, </a:t>
            </a:r>
            <a:r>
              <a:rPr lang="ru-RU" sz="1400" b="1" dirty="0">
                <a:latin typeface="Arial MT"/>
                <a:cs typeface="Arial MT"/>
              </a:rPr>
              <a:t>постепенно</a:t>
            </a:r>
            <a:r>
              <a:rPr lang="ru-RU" sz="1400" dirty="0">
                <a:latin typeface="Arial MT"/>
                <a:cs typeface="Arial MT"/>
              </a:rPr>
              <a:t> се </a:t>
            </a:r>
            <a:r>
              <a:rPr lang="ru-RU" sz="1400" dirty="0" err="1">
                <a:latin typeface="Arial MT"/>
                <a:cs typeface="Arial MT"/>
              </a:rPr>
              <a:t>прехвърля</a:t>
            </a:r>
            <a:r>
              <a:rPr lang="ru-RU" sz="1400" dirty="0">
                <a:latin typeface="Arial MT"/>
                <a:cs typeface="Arial MT"/>
              </a:rPr>
              <a:t> </a:t>
            </a:r>
            <a:r>
              <a:rPr lang="ru-RU" sz="1400" dirty="0" err="1">
                <a:latin typeface="Arial MT"/>
                <a:cs typeface="Arial MT"/>
              </a:rPr>
              <a:t>към</a:t>
            </a:r>
            <a:r>
              <a:rPr lang="ru-RU" sz="1400" dirty="0">
                <a:latin typeface="Arial MT"/>
                <a:cs typeface="Arial MT"/>
              </a:rPr>
              <a:t> </a:t>
            </a:r>
            <a:r>
              <a:rPr lang="ru-RU" sz="1400" b="1" dirty="0" err="1">
                <a:latin typeface="Arial MT"/>
                <a:cs typeface="Arial MT"/>
              </a:rPr>
              <a:t>организацията</a:t>
            </a:r>
            <a:r>
              <a:rPr lang="ru-RU" sz="1400" b="1" dirty="0">
                <a:latin typeface="Arial MT"/>
                <a:cs typeface="Arial MT"/>
              </a:rPr>
              <a:t>(</a:t>
            </a:r>
            <a:r>
              <a:rPr lang="ru-RU" sz="1400" b="1" dirty="0" err="1">
                <a:latin typeface="Arial MT"/>
                <a:cs typeface="Arial MT"/>
              </a:rPr>
              <a:t>ите</a:t>
            </a:r>
            <a:r>
              <a:rPr lang="ru-RU" sz="1400" b="1" dirty="0">
                <a:latin typeface="Arial MT"/>
                <a:cs typeface="Arial MT"/>
              </a:rPr>
              <a:t>), </a:t>
            </a:r>
            <a:r>
              <a:rPr lang="ru-RU" sz="1400" b="1" dirty="0" err="1">
                <a:latin typeface="Arial MT"/>
                <a:cs typeface="Arial MT"/>
              </a:rPr>
              <a:t>разработваща</a:t>
            </a:r>
            <a:r>
              <a:rPr lang="ru-RU" sz="1400" b="1" dirty="0">
                <a:latin typeface="Arial MT"/>
                <a:cs typeface="Arial MT"/>
              </a:rPr>
              <a:t>/</a:t>
            </a:r>
            <a:r>
              <a:rPr lang="ru-RU" sz="1400" b="1" dirty="0" err="1">
                <a:latin typeface="Arial MT"/>
                <a:cs typeface="Arial MT"/>
              </a:rPr>
              <a:t>използваща</a:t>
            </a:r>
            <a:r>
              <a:rPr lang="ru-RU" sz="1400" b="1" dirty="0">
                <a:latin typeface="Arial MT"/>
                <a:cs typeface="Arial MT"/>
              </a:rPr>
              <a:t>/</a:t>
            </a:r>
            <a:r>
              <a:rPr lang="ru-RU" sz="1400" b="1" dirty="0" err="1">
                <a:latin typeface="Arial MT"/>
                <a:cs typeface="Arial MT"/>
              </a:rPr>
              <a:t>поддържаща</a:t>
            </a:r>
            <a:r>
              <a:rPr lang="ru-RU" sz="1400" b="1" dirty="0">
                <a:latin typeface="Arial MT"/>
                <a:cs typeface="Arial MT"/>
              </a:rPr>
              <a:t> </a:t>
            </a:r>
            <a:r>
              <a:rPr lang="ru-RU" sz="1400" dirty="0" err="1">
                <a:latin typeface="Arial MT"/>
                <a:cs typeface="Arial MT"/>
              </a:rPr>
              <a:t>технологията</a:t>
            </a:r>
            <a:r>
              <a:rPr lang="en-US" sz="1400" dirty="0">
                <a:latin typeface="Arial MT"/>
                <a:cs typeface="Arial MT"/>
              </a:rPr>
              <a:t>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bg-BG" sz="1400" spc="-5" dirty="0">
                <a:latin typeface="Arial MT"/>
                <a:cs typeface="Arial MT"/>
              </a:rPr>
              <a:t>Причини за това прехвърляне</a:t>
            </a:r>
            <a:r>
              <a:rPr sz="1400" spc="-10" dirty="0">
                <a:latin typeface="Arial MT"/>
                <a:cs typeface="Arial MT"/>
              </a:rPr>
              <a:t>:</a:t>
            </a:r>
            <a:endParaRPr sz="1400" dirty="0">
              <a:latin typeface="Arial MT"/>
              <a:cs typeface="Arial MT"/>
            </a:endParaRPr>
          </a:p>
          <a:p>
            <a:pPr marL="812165" marR="508634" indent="-228600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lang="bg-BG" sz="1500" spc="-5" dirty="0">
                <a:latin typeface="Arial MT"/>
                <a:cs typeface="Arial MT"/>
              </a:rPr>
              <a:t>Отговорност за продукта </a:t>
            </a:r>
            <a:r>
              <a:rPr sz="1500" spc="-5" dirty="0">
                <a:latin typeface="Arial MT"/>
                <a:cs typeface="Arial MT"/>
              </a:rPr>
              <a:t>(</a:t>
            </a:r>
            <a:r>
              <a:rPr lang="bg-BG" sz="1500" spc="-5" dirty="0">
                <a:latin typeface="Arial MT"/>
                <a:cs typeface="Arial MT"/>
              </a:rPr>
              <a:t>отговорност без вина</a:t>
            </a:r>
            <a:r>
              <a:rPr sz="1500" spc="-15" dirty="0">
                <a:latin typeface="Arial MT"/>
                <a:cs typeface="Arial MT"/>
              </a:rPr>
              <a:t>,</a:t>
            </a:r>
            <a:r>
              <a:rPr lang="bg-BG" sz="1500" spc="-10" dirty="0">
                <a:latin typeface="Arial MT"/>
                <a:cs typeface="Arial MT"/>
              </a:rPr>
              <a:t> причинена от </a:t>
            </a:r>
            <a:r>
              <a:rPr lang="bg-BG" sz="1500" b="1" spc="-10" dirty="0">
                <a:latin typeface="Arial MT"/>
                <a:cs typeface="Arial MT"/>
              </a:rPr>
              <a:t>дефекти</a:t>
            </a:r>
            <a:r>
              <a:rPr lang="bg-BG" sz="1500" b="1" spc="-5" dirty="0">
                <a:latin typeface="Arial"/>
                <a:cs typeface="Arial"/>
              </a:rPr>
              <a:t>, например </a:t>
            </a:r>
            <a:r>
              <a:rPr lang="bg-BG" sz="1500" spc="-5" dirty="0">
                <a:latin typeface="Arial"/>
                <a:cs typeface="Arial"/>
              </a:rPr>
              <a:t>- грешки при конструирането или дефекти/проблеми, за които клиента е предупреден в ръководството за употреба</a:t>
            </a:r>
            <a:r>
              <a:rPr sz="1500" spc="-5" dirty="0">
                <a:latin typeface="Arial MT"/>
                <a:cs typeface="Arial MT"/>
              </a:rPr>
              <a:t>)</a:t>
            </a:r>
            <a:r>
              <a:rPr lang="bg-BG" sz="1500" spc="-5" dirty="0">
                <a:latin typeface="Arial MT"/>
                <a:cs typeface="Arial MT"/>
              </a:rPr>
              <a:t>.</a:t>
            </a:r>
            <a:endParaRPr sz="1500" dirty="0">
              <a:latin typeface="Arial MT"/>
              <a:cs typeface="Arial MT"/>
            </a:endParaRPr>
          </a:p>
          <a:p>
            <a:pPr marL="812165" marR="9525" indent="-228600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lang="ru-RU" sz="1500" spc="-5" dirty="0" err="1">
                <a:latin typeface="Arial MT"/>
                <a:cs typeface="Arial MT"/>
              </a:rPr>
              <a:t>Организационна</a:t>
            </a:r>
            <a:r>
              <a:rPr lang="ru-RU" sz="1500" spc="-5" dirty="0">
                <a:latin typeface="Arial MT"/>
                <a:cs typeface="Arial MT"/>
              </a:rPr>
              <a:t>/</a:t>
            </a:r>
            <a:r>
              <a:rPr lang="ru-RU" sz="1500" spc="-5" dirty="0" err="1">
                <a:latin typeface="Arial MT"/>
                <a:cs typeface="Arial MT"/>
              </a:rPr>
              <a:t>безвиновна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отговорност</a:t>
            </a:r>
            <a:r>
              <a:rPr lang="ru-RU" sz="1500" spc="-5" dirty="0">
                <a:latin typeface="Arial MT"/>
                <a:cs typeface="Arial MT"/>
              </a:rPr>
              <a:t>: </a:t>
            </a:r>
            <a:r>
              <a:rPr lang="ru-RU" sz="1500" spc="-5" dirty="0" err="1">
                <a:latin typeface="Arial MT"/>
                <a:cs typeface="Arial MT"/>
              </a:rPr>
              <a:t>поява</a:t>
            </a:r>
            <a:r>
              <a:rPr lang="ru-RU" sz="1500" spc="-5" dirty="0">
                <a:latin typeface="Arial MT"/>
                <a:cs typeface="Arial MT"/>
              </a:rPr>
              <a:t> на </a:t>
            </a:r>
            <a:r>
              <a:rPr lang="ru-RU" sz="1500" spc="-5" dirty="0" err="1">
                <a:latin typeface="Arial MT"/>
                <a:cs typeface="Arial MT"/>
              </a:rPr>
              <a:t>рискове</a:t>
            </a:r>
            <a:r>
              <a:rPr lang="ru-RU" sz="1500" spc="-5" dirty="0">
                <a:latin typeface="Arial MT"/>
                <a:cs typeface="Arial MT"/>
              </a:rPr>
              <a:t> и </a:t>
            </a:r>
            <a:r>
              <a:rPr lang="ru-RU" sz="1500" spc="-5" dirty="0" err="1">
                <a:latin typeface="Arial MT"/>
                <a:cs typeface="Arial MT"/>
              </a:rPr>
              <a:t>невъзможност</a:t>
            </a:r>
            <a:r>
              <a:rPr lang="ru-RU" sz="1500" spc="-5" dirty="0">
                <a:latin typeface="Arial MT"/>
                <a:cs typeface="Arial MT"/>
              </a:rPr>
              <a:t> за </a:t>
            </a:r>
            <a:r>
              <a:rPr lang="ru-RU" sz="1500" spc="-5" dirty="0" err="1">
                <a:latin typeface="Arial MT"/>
                <a:cs typeface="Arial MT"/>
              </a:rPr>
              <a:t>предотвратяването</a:t>
            </a:r>
            <a:r>
              <a:rPr lang="ru-RU" sz="1500" spc="-5" dirty="0">
                <a:latin typeface="Arial MT"/>
                <a:cs typeface="Arial MT"/>
              </a:rPr>
              <a:t> им (</a:t>
            </a:r>
            <a:r>
              <a:rPr lang="ru-RU" sz="1500" spc="-5" dirty="0" err="1">
                <a:latin typeface="Arial MT"/>
                <a:cs typeface="Arial MT"/>
              </a:rPr>
              <a:t>кактои</a:t>
            </a:r>
            <a:r>
              <a:rPr lang="ru-RU" sz="1500" spc="-5" dirty="0">
                <a:latin typeface="Arial MT"/>
                <a:cs typeface="Arial MT"/>
              </a:rPr>
              <a:t> и </a:t>
            </a:r>
            <a:r>
              <a:rPr lang="ru-RU" sz="1500" spc="-5" dirty="0" err="1">
                <a:latin typeface="Arial MT"/>
                <a:cs typeface="Arial MT"/>
              </a:rPr>
              <a:t>поява</a:t>
            </a:r>
            <a:r>
              <a:rPr lang="ru-RU" sz="1500" spc="-5" dirty="0">
                <a:latin typeface="Arial MT"/>
                <a:cs typeface="Arial MT"/>
              </a:rPr>
              <a:t> на </a:t>
            </a:r>
            <a:r>
              <a:rPr lang="ru-RU" sz="1500" spc="-5" dirty="0" err="1">
                <a:latin typeface="Arial MT"/>
                <a:cs typeface="Arial MT"/>
              </a:rPr>
              <a:t>рискове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водещи</a:t>
            </a:r>
            <a:r>
              <a:rPr lang="ru-RU" sz="1500" spc="-5" dirty="0">
                <a:latin typeface="Arial MT"/>
                <a:cs typeface="Arial MT"/>
              </a:rPr>
              <a:t> до </a:t>
            </a:r>
            <a:r>
              <a:rPr lang="ru-RU" sz="1500" spc="-5" dirty="0" err="1">
                <a:latin typeface="Arial MT"/>
                <a:cs typeface="Arial MT"/>
              </a:rPr>
              <a:t>поделяне</a:t>
            </a:r>
            <a:r>
              <a:rPr lang="ru-RU" sz="1500" spc="-5" dirty="0">
                <a:latin typeface="Arial MT"/>
                <a:cs typeface="Arial MT"/>
              </a:rPr>
              <a:t> на загубите) .</a:t>
            </a:r>
          </a:p>
          <a:p>
            <a:pPr marL="812800" indent="-228600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lang="bg-BG" sz="1500" spc="-5" dirty="0">
                <a:latin typeface="Arial MT"/>
                <a:cs typeface="Arial MT"/>
              </a:rPr>
              <a:t>Отговорност предизвикана от грешка на служител.</a:t>
            </a:r>
            <a:endParaRPr sz="1500" dirty="0">
              <a:latin typeface="Arial MT"/>
              <a:cs typeface="Arial MT"/>
            </a:endParaRPr>
          </a:p>
          <a:p>
            <a:pPr marL="812800" indent="-228600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lang="bg-BG" sz="1500" spc="-5" dirty="0">
                <a:latin typeface="Arial MT"/>
                <a:cs typeface="Arial MT"/>
              </a:rPr>
              <a:t>В бъдеще</a:t>
            </a:r>
            <a:r>
              <a:rPr lang="en-US" sz="1500" spc="-5" dirty="0">
                <a:latin typeface="Arial MT"/>
                <a:cs typeface="Arial MT"/>
              </a:rPr>
              <a:t>: </a:t>
            </a:r>
            <a:r>
              <a:rPr lang="bg-BG" sz="1500" spc="-5" dirty="0">
                <a:latin typeface="Arial MT"/>
                <a:cs typeface="Arial MT"/>
              </a:rPr>
              <a:t>отговорност за невъзможност за внедряване/приложение на </a:t>
            </a:r>
            <a:r>
              <a:rPr lang="en-US" sz="1500" spc="-5" dirty="0">
                <a:latin typeface="Arial MT"/>
                <a:cs typeface="Arial MT"/>
              </a:rPr>
              <a:t>AI</a:t>
            </a:r>
            <a:r>
              <a:rPr lang="bg-BG" sz="1500" spc="-5" dirty="0">
                <a:latin typeface="Arial MT"/>
                <a:cs typeface="Arial MT"/>
              </a:rPr>
              <a:t> технологии и системи</a:t>
            </a:r>
            <a:r>
              <a:rPr sz="1500" dirty="0">
                <a:latin typeface="Arial MT"/>
                <a:cs typeface="Arial MT"/>
              </a:rPr>
              <a:t>?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 dirty="0">
              <a:latin typeface="Arial MT"/>
              <a:cs typeface="Arial MT"/>
            </a:endParaRPr>
          </a:p>
          <a:p>
            <a:pPr marL="412115" marR="10160" indent="-285750">
              <a:lnSpc>
                <a:spcPts val="2020"/>
              </a:lnSpc>
              <a:spcBef>
                <a:spcPts val="5"/>
              </a:spcBef>
              <a:buChar char="–"/>
              <a:tabLst>
                <a:tab pos="412115" algn="l"/>
                <a:tab pos="412750" algn="l"/>
              </a:tabLst>
            </a:pP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Оценката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отговорността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трябва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да се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извърши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възможно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най-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бързо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жизнения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цикъл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технологията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2115" marR="5080" indent="-285750">
              <a:lnSpc>
                <a:spcPts val="2090"/>
              </a:lnSpc>
              <a:spcBef>
                <a:spcPts val="320"/>
              </a:spcBef>
              <a:buChar char="–"/>
              <a:tabLst>
                <a:tab pos="412115" algn="l"/>
                <a:tab pos="412750" algn="l"/>
              </a:tabLst>
            </a:pP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Разпределение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отговорността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свързано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нивото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на автоматизация на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технологията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по-специално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когнитивните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функции на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автоматизираната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/AI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технологията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взаимодействието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25" dirty="0" err="1">
                <a:latin typeface="Arial" panose="020B0604020202020204" pitchFamily="34" charset="0"/>
                <a:cs typeface="Arial" panose="020B0604020202020204" pitchFamily="34" charset="0"/>
              </a:rPr>
              <a:t>Човек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– Машина.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2115" indent="-285750">
              <a:lnSpc>
                <a:spcPct val="100000"/>
              </a:lnSpc>
              <a:spcBef>
                <a:spcPts val="280"/>
              </a:spcBef>
              <a:buChar char="–"/>
              <a:tabLst>
                <a:tab pos="412115" algn="l"/>
                <a:tab pos="412750" algn="l"/>
              </a:tabLst>
            </a:pPr>
            <a:r>
              <a:rPr lang="ru-RU" sz="1400" spc="-110" dirty="0">
                <a:latin typeface="Arial" panose="020B0604020202020204" pitchFamily="34" charset="0"/>
                <a:cs typeface="Arial" panose="020B0604020202020204" pitchFamily="34" charset="0"/>
              </a:rPr>
              <a:t>Оценка на </a:t>
            </a:r>
            <a:r>
              <a:rPr lang="ru-RU" sz="1400" spc="-110" dirty="0" err="1">
                <a:latin typeface="Arial" panose="020B0604020202020204" pitchFamily="34" charset="0"/>
                <a:cs typeface="Arial" panose="020B0604020202020204" pitchFamily="34" charset="0"/>
              </a:rPr>
              <a:t>отговорността</a:t>
            </a:r>
            <a:r>
              <a:rPr lang="ru-RU" sz="1400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10" dirty="0" err="1">
                <a:latin typeface="Arial" panose="020B0604020202020204" pitchFamily="34" charset="0"/>
                <a:cs typeface="Arial" panose="020B0604020202020204" pitchFamily="34" charset="0"/>
              </a:rPr>
              <a:t>във</a:t>
            </a:r>
            <a:r>
              <a:rPr lang="ru-RU" sz="1400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10" dirty="0" err="1">
                <a:latin typeface="Arial" panose="020B0604020202020204" pitchFamily="34" charset="0"/>
                <a:cs typeface="Arial" panose="020B0604020202020204" pitchFamily="34" charset="0"/>
              </a:rPr>
              <a:t>връзка</a:t>
            </a:r>
            <a:r>
              <a:rPr lang="ru-RU" sz="1400" spc="-110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400" spc="-110" dirty="0" err="1">
                <a:latin typeface="Arial" panose="020B0604020202020204" pitchFamily="34" charset="0"/>
                <a:cs typeface="Arial" panose="020B0604020202020204" pitchFamily="34" charset="0"/>
              </a:rPr>
              <a:t>ролята</a:t>
            </a:r>
            <a:r>
              <a:rPr lang="ru-RU" sz="1400" spc="-11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400" spc="-110" dirty="0" err="1">
                <a:latin typeface="Arial" panose="020B0604020202020204" pitchFamily="34" charset="0"/>
                <a:cs typeface="Arial" panose="020B0604020202020204" pitchFamily="34" charset="0"/>
              </a:rPr>
              <a:t>автоматизацията</a:t>
            </a:r>
            <a:r>
              <a:rPr lang="ru-RU" sz="1400" spc="-110" dirty="0">
                <a:latin typeface="Arial" panose="020B0604020202020204" pitchFamily="34" charset="0"/>
                <a:cs typeface="Arial" panose="020B0604020202020204" pitchFamily="34" charset="0"/>
              </a:rPr>
              <a:t> при аварии и </a:t>
            </a:r>
            <a:r>
              <a:rPr lang="ru-RU" sz="1400" spc="-110" dirty="0" err="1">
                <a:latin typeface="Arial" panose="020B0604020202020204" pitchFamily="34" charset="0"/>
                <a:cs typeface="Arial" panose="020B0604020202020204" pitchFamily="34" charset="0"/>
              </a:rPr>
              <a:t>инциденти</a:t>
            </a:r>
            <a:r>
              <a:rPr lang="ru-RU" sz="1400" spc="-1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4712" y="429259"/>
            <a:ext cx="723582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Високо</a:t>
            </a:r>
            <a:r>
              <a:rPr lang="ru-RU" sz="2400" spc="-10" dirty="0">
                <a:solidFill>
                  <a:srgbClr val="001F5F"/>
                </a:solidFill>
                <a:latin typeface="Leelawadee UI"/>
                <a:cs typeface="Leelawadee UI"/>
              </a:rPr>
              <a:t> </a:t>
            </a:r>
            <a:r>
              <a:rPr lang="ru-RU" sz="24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автоматизирани</a:t>
            </a:r>
            <a:r>
              <a:rPr lang="ru-RU" sz="2400" spc="-10" dirty="0">
                <a:solidFill>
                  <a:srgbClr val="001F5F"/>
                </a:solidFill>
                <a:latin typeface="Leelawadee UI"/>
                <a:cs typeface="Leelawadee UI"/>
              </a:rPr>
              <a:t> </a:t>
            </a:r>
            <a:r>
              <a:rPr lang="ru-RU" sz="24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системи</a:t>
            </a:r>
            <a:r>
              <a:rPr lang="ru-RU" sz="2400" spc="-10" dirty="0">
                <a:solidFill>
                  <a:srgbClr val="001F5F"/>
                </a:solidFill>
                <a:latin typeface="Leelawadee UI"/>
                <a:cs typeface="Leelawadee UI"/>
              </a:rPr>
              <a:t>/</a:t>
            </a:r>
            <a:r>
              <a:rPr lang="en-US" sz="2400" spc="-10" dirty="0">
                <a:solidFill>
                  <a:srgbClr val="001F5F"/>
                </a:solidFill>
                <a:latin typeface="Leelawadee UI"/>
                <a:cs typeface="Leelawadee UI"/>
              </a:rPr>
              <a:t>AI </a:t>
            </a:r>
            <a:r>
              <a:rPr lang="ru-RU" sz="24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системи</a:t>
            </a:r>
            <a:r>
              <a:rPr lang="ru-RU" sz="2400" spc="-10" dirty="0">
                <a:solidFill>
                  <a:srgbClr val="001F5F"/>
                </a:solidFill>
                <a:latin typeface="Leelawadee UI"/>
                <a:cs typeface="Leelawadee UI"/>
              </a:rPr>
              <a:t>: </a:t>
            </a:r>
            <a:r>
              <a:rPr lang="ru-RU" sz="24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промяна</a:t>
            </a:r>
            <a:r>
              <a:rPr lang="ru-RU" sz="2400" spc="-10" dirty="0">
                <a:solidFill>
                  <a:srgbClr val="001F5F"/>
                </a:solidFill>
                <a:latin typeface="Leelawadee UI"/>
                <a:cs typeface="Leelawadee UI"/>
              </a:rPr>
              <a:t> на </a:t>
            </a:r>
            <a:r>
              <a:rPr lang="ru-RU" sz="2400" spc="-10" dirty="0" err="1">
                <a:solidFill>
                  <a:srgbClr val="001F5F"/>
                </a:solidFill>
                <a:latin typeface="Leelawadee UI"/>
                <a:cs typeface="Leelawadee UI"/>
              </a:rPr>
              <a:t>отговорността</a:t>
            </a:r>
            <a:r>
              <a:rPr lang="ru-RU" sz="2400" spc="-10" dirty="0">
                <a:solidFill>
                  <a:srgbClr val="001F5F"/>
                </a:solidFill>
                <a:latin typeface="Leelawadee UI"/>
                <a:cs typeface="Leelawadee UI"/>
              </a:rPr>
              <a:t> – част 2</a:t>
            </a:r>
            <a:endParaRPr sz="2400" dirty="0">
              <a:latin typeface="Leelawadee UI"/>
              <a:cs typeface="Leelawade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6929" y="2120900"/>
            <a:ext cx="7571740" cy="393979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36575">
              <a:lnSpc>
                <a:spcPct val="100800"/>
              </a:lnSpc>
              <a:spcBef>
                <a:spcPts val="75"/>
              </a:spcBef>
            </a:pPr>
            <a:r>
              <a:rPr lang="ru-RU" sz="2400" b="1" dirty="0" err="1">
                <a:latin typeface="Arial MT"/>
                <a:cs typeface="Arial MT"/>
              </a:rPr>
              <a:t>Индивидуалната</a:t>
            </a:r>
            <a:r>
              <a:rPr lang="ru-RU" sz="2400" b="1" dirty="0">
                <a:latin typeface="Arial MT"/>
                <a:cs typeface="Arial MT"/>
              </a:rPr>
              <a:t> </a:t>
            </a:r>
            <a:r>
              <a:rPr lang="ru-RU" sz="2400" b="1" dirty="0" err="1">
                <a:latin typeface="Arial MT"/>
                <a:cs typeface="Arial MT"/>
              </a:rPr>
              <a:t>отговорност</a:t>
            </a:r>
            <a:r>
              <a:rPr lang="ru-RU" sz="2400" b="1" dirty="0">
                <a:latin typeface="Arial MT"/>
                <a:cs typeface="Arial MT"/>
              </a:rPr>
              <a:t> </a:t>
            </a:r>
            <a:r>
              <a:rPr lang="ru-RU" sz="2400" dirty="0">
                <a:latin typeface="Arial MT"/>
                <a:cs typeface="Arial MT"/>
              </a:rPr>
              <a:t>(</a:t>
            </a:r>
            <a:r>
              <a:rPr lang="ru-RU" sz="2400" dirty="0" err="1">
                <a:latin typeface="Arial MT"/>
                <a:cs typeface="Arial MT"/>
              </a:rPr>
              <a:t>наказателна</a:t>
            </a:r>
            <a:r>
              <a:rPr lang="ru-RU" sz="2400" dirty="0">
                <a:latin typeface="Arial MT"/>
                <a:cs typeface="Arial MT"/>
              </a:rPr>
              <a:t>/ </a:t>
            </a:r>
            <a:r>
              <a:rPr lang="ru-RU" sz="2400" dirty="0" err="1">
                <a:latin typeface="Arial MT"/>
                <a:cs typeface="Arial MT"/>
              </a:rPr>
              <a:t>гражданска</a:t>
            </a:r>
            <a:r>
              <a:rPr lang="ru-RU" sz="2400" dirty="0">
                <a:latin typeface="Arial MT"/>
                <a:cs typeface="Arial MT"/>
              </a:rPr>
              <a:t>, </a:t>
            </a:r>
            <a:r>
              <a:rPr lang="ru-RU" sz="2400" dirty="0" err="1">
                <a:latin typeface="Arial MT"/>
                <a:cs typeface="Arial MT"/>
              </a:rPr>
              <a:t>отговорност</a:t>
            </a:r>
            <a:r>
              <a:rPr lang="ru-RU" sz="2400" dirty="0">
                <a:latin typeface="Arial MT"/>
                <a:cs typeface="Arial MT"/>
              </a:rPr>
              <a:t> за вина) </a:t>
            </a:r>
            <a:r>
              <a:rPr lang="ru-RU" sz="2400" dirty="0" err="1">
                <a:latin typeface="Arial MT"/>
                <a:cs typeface="Arial MT"/>
              </a:rPr>
              <a:t>ще</a:t>
            </a:r>
            <a:r>
              <a:rPr lang="ru-RU" sz="2400" dirty="0">
                <a:latin typeface="Arial MT"/>
                <a:cs typeface="Arial MT"/>
              </a:rPr>
              <a:t> </a:t>
            </a:r>
            <a:r>
              <a:rPr lang="ru-RU" sz="2400" dirty="0" err="1">
                <a:latin typeface="Arial MT"/>
                <a:cs typeface="Arial MT"/>
              </a:rPr>
              <a:t>продължи</a:t>
            </a:r>
            <a:endParaRPr lang="bg-BG" sz="2400" dirty="0">
              <a:latin typeface="Arial MT"/>
              <a:cs typeface="Arial MT"/>
            </a:endParaRPr>
          </a:p>
          <a:p>
            <a:pPr marL="12700" marR="536575">
              <a:lnSpc>
                <a:spcPct val="100800"/>
              </a:lnSpc>
              <a:spcBef>
                <a:spcPts val="75"/>
              </a:spcBef>
            </a:pPr>
            <a:endParaRPr sz="2400" dirty="0">
              <a:latin typeface="Arial MT"/>
              <a:cs typeface="Arial MT"/>
            </a:endParaRPr>
          </a:p>
          <a:p>
            <a:pPr marL="812165" marR="5080" indent="-228600">
              <a:lnSpc>
                <a:spcPct val="102200"/>
              </a:lnSpc>
              <a:spcBef>
                <a:spcPts val="360"/>
              </a:spcBef>
              <a:buChar char="•"/>
              <a:tabLst>
                <a:tab pos="812165" algn="l"/>
                <a:tab pos="812800" algn="l"/>
              </a:tabLst>
            </a:pPr>
            <a:r>
              <a:rPr lang="ru-RU" sz="1800" spc="-5" dirty="0">
                <a:latin typeface="Arial MT"/>
                <a:cs typeface="Arial MT"/>
              </a:rPr>
              <a:t>само </a:t>
            </a:r>
            <a:r>
              <a:rPr lang="ru-RU" sz="1800" spc="-5" dirty="0" err="1">
                <a:latin typeface="Arial MT"/>
                <a:cs typeface="Arial MT"/>
              </a:rPr>
              <a:t>когато</a:t>
            </a:r>
            <a:r>
              <a:rPr lang="ru-RU" sz="1800" spc="-5" dirty="0">
                <a:latin typeface="Arial MT"/>
                <a:cs typeface="Arial MT"/>
              </a:rPr>
              <a:t> </a:t>
            </a:r>
            <a:r>
              <a:rPr lang="ru-RU" sz="1800" spc="-5" dirty="0" err="1">
                <a:latin typeface="Arial MT"/>
                <a:cs typeface="Arial MT"/>
              </a:rPr>
              <a:t>човекът</a:t>
            </a:r>
            <a:r>
              <a:rPr lang="ru-RU" sz="1800" spc="-5" dirty="0">
                <a:latin typeface="Arial MT"/>
                <a:cs typeface="Arial MT"/>
              </a:rPr>
              <a:t> е </a:t>
            </a:r>
            <a:r>
              <a:rPr lang="ru-RU" sz="1800" spc="-5" dirty="0" err="1">
                <a:latin typeface="Arial MT"/>
                <a:cs typeface="Arial MT"/>
              </a:rPr>
              <a:t>действал</a:t>
            </a:r>
            <a:r>
              <a:rPr lang="ru-RU" sz="1800" spc="-5" dirty="0">
                <a:latin typeface="Arial MT"/>
                <a:cs typeface="Arial MT"/>
              </a:rPr>
              <a:t> с намерение да причини вреда или с </a:t>
            </a:r>
            <a:r>
              <a:rPr lang="ru-RU" sz="1800" spc="-5" dirty="0" err="1">
                <a:latin typeface="Arial MT"/>
                <a:cs typeface="Arial MT"/>
              </a:rPr>
              <a:t>безразсъдство</a:t>
            </a:r>
            <a:r>
              <a:rPr lang="ru-RU" sz="1800" spc="-5" dirty="0">
                <a:latin typeface="Arial MT"/>
                <a:cs typeface="Arial MT"/>
              </a:rPr>
              <a:t>... или..</a:t>
            </a:r>
          </a:p>
          <a:p>
            <a:pPr marL="812165" marR="5080" indent="-228600">
              <a:lnSpc>
                <a:spcPct val="102200"/>
              </a:lnSpc>
              <a:spcBef>
                <a:spcPts val="360"/>
              </a:spcBef>
              <a:buChar char="•"/>
              <a:tabLst>
                <a:tab pos="812165" algn="l"/>
                <a:tab pos="812800" algn="l"/>
              </a:tabLst>
            </a:pPr>
            <a:r>
              <a:rPr lang="ru-RU" sz="1800" spc="-5" dirty="0" err="1">
                <a:latin typeface="Arial MT"/>
                <a:cs typeface="Arial MT"/>
              </a:rPr>
              <a:t>винаги</a:t>
            </a:r>
            <a:r>
              <a:rPr lang="ru-RU" sz="1800" spc="-5" dirty="0">
                <a:latin typeface="Arial MT"/>
                <a:cs typeface="Arial MT"/>
              </a:rPr>
              <a:t>, </a:t>
            </a:r>
            <a:r>
              <a:rPr lang="ru-RU" sz="1800" spc="-5" dirty="0" err="1">
                <a:latin typeface="Arial MT"/>
                <a:cs typeface="Arial MT"/>
              </a:rPr>
              <a:t>човекът</a:t>
            </a:r>
            <a:r>
              <a:rPr lang="ru-RU" sz="1800" spc="-5" dirty="0">
                <a:latin typeface="Arial MT"/>
                <a:cs typeface="Arial MT"/>
              </a:rPr>
              <a:t> да е „</a:t>
            </a:r>
            <a:r>
              <a:rPr lang="ru-RU" sz="1800" spc="-5" dirty="0" err="1">
                <a:latin typeface="Arial MT"/>
                <a:cs typeface="Arial MT"/>
              </a:rPr>
              <a:t>морална</a:t>
            </a:r>
            <a:r>
              <a:rPr lang="ru-RU" sz="1800" spc="-5" dirty="0">
                <a:latin typeface="Arial MT"/>
                <a:cs typeface="Arial MT"/>
              </a:rPr>
              <a:t> </a:t>
            </a:r>
            <a:r>
              <a:rPr lang="ru-RU" sz="1800" spc="-5" dirty="0" err="1">
                <a:latin typeface="Arial MT"/>
                <a:cs typeface="Arial MT"/>
              </a:rPr>
              <a:t>буферна</a:t>
            </a:r>
            <a:r>
              <a:rPr lang="ru-RU" sz="1800" spc="-5" dirty="0">
                <a:latin typeface="Arial MT"/>
                <a:cs typeface="Arial MT"/>
              </a:rPr>
              <a:t> зона на </a:t>
            </a:r>
            <a:r>
              <a:rPr lang="ru-RU" sz="1800" spc="-5" dirty="0" err="1">
                <a:latin typeface="Arial MT"/>
                <a:cs typeface="Arial MT"/>
              </a:rPr>
              <a:t>смачкване</a:t>
            </a:r>
            <a:r>
              <a:rPr lang="ru-RU" sz="1800" spc="-5" dirty="0">
                <a:latin typeface="Arial MT"/>
                <a:cs typeface="Arial MT"/>
              </a:rPr>
              <a:t>“ (</a:t>
            </a:r>
            <a:r>
              <a:rPr lang="ru-RU" sz="1800" spc="-5" dirty="0" err="1">
                <a:latin typeface="Arial MT"/>
                <a:cs typeface="Arial MT"/>
              </a:rPr>
              <a:t>както</a:t>
            </a:r>
            <a:r>
              <a:rPr lang="ru-RU" sz="1800" spc="-5" dirty="0">
                <a:latin typeface="Arial MT"/>
                <a:cs typeface="Arial MT"/>
              </a:rPr>
              <a:t> </a:t>
            </a:r>
            <a:r>
              <a:rPr lang="ru-RU" sz="1800" spc="-5" dirty="0" err="1">
                <a:latin typeface="Arial MT"/>
                <a:cs typeface="Arial MT"/>
              </a:rPr>
              <a:t>буферната</a:t>
            </a:r>
            <a:r>
              <a:rPr lang="ru-RU" sz="1800" spc="-5" dirty="0">
                <a:latin typeface="Arial MT"/>
                <a:cs typeface="Arial MT"/>
              </a:rPr>
              <a:t> </a:t>
            </a:r>
            <a:r>
              <a:rPr lang="ru-RU" sz="1800" spc="-5" dirty="0" err="1">
                <a:latin typeface="Arial MT"/>
                <a:cs typeface="Arial MT"/>
              </a:rPr>
              <a:t>защитна</a:t>
            </a:r>
            <a:r>
              <a:rPr lang="ru-RU" sz="1800" spc="-5" dirty="0">
                <a:latin typeface="Arial MT"/>
                <a:cs typeface="Arial MT"/>
              </a:rPr>
              <a:t> зона на </a:t>
            </a:r>
            <a:r>
              <a:rPr lang="ru-RU" sz="1800" spc="-5" dirty="0" err="1">
                <a:latin typeface="Arial MT"/>
                <a:cs typeface="Arial MT"/>
              </a:rPr>
              <a:t>автомобилите</a:t>
            </a:r>
            <a:r>
              <a:rPr lang="ru-RU" sz="1800" spc="-5" dirty="0">
                <a:latin typeface="Arial MT"/>
                <a:cs typeface="Arial MT"/>
              </a:rPr>
              <a:t>, </a:t>
            </a:r>
            <a:r>
              <a:rPr lang="ru-RU" sz="1800" spc="-5" dirty="0" err="1">
                <a:latin typeface="Arial MT"/>
                <a:cs typeface="Arial MT"/>
              </a:rPr>
              <a:t>която</a:t>
            </a:r>
            <a:r>
              <a:rPr lang="ru-RU" sz="1800" spc="-5" dirty="0">
                <a:latin typeface="Arial MT"/>
                <a:cs typeface="Arial MT"/>
              </a:rPr>
              <a:t> се </a:t>
            </a:r>
            <a:r>
              <a:rPr lang="ru-RU" sz="1800" spc="-5" dirty="0" err="1">
                <a:latin typeface="Arial MT"/>
                <a:cs typeface="Arial MT"/>
              </a:rPr>
              <a:t>смачка</a:t>
            </a:r>
            <a:r>
              <a:rPr lang="ru-RU" spc="-5" dirty="0" err="1">
                <a:latin typeface="Arial MT"/>
                <a:cs typeface="Arial MT"/>
              </a:rPr>
              <a:t>ва</a:t>
            </a:r>
            <a:r>
              <a:rPr lang="ru-RU" spc="-5" dirty="0">
                <a:latin typeface="Arial MT"/>
                <a:cs typeface="Arial MT"/>
              </a:rPr>
              <a:t> и поема </a:t>
            </a:r>
            <a:r>
              <a:rPr lang="ru-RU" spc="-5" dirty="0" err="1">
                <a:latin typeface="Arial MT"/>
                <a:cs typeface="Arial MT"/>
              </a:rPr>
              <a:t>цялата</a:t>
            </a:r>
            <a:r>
              <a:rPr lang="ru-RU" spc="-5" dirty="0">
                <a:latin typeface="Arial MT"/>
                <a:cs typeface="Arial MT"/>
              </a:rPr>
              <a:t> </a:t>
            </a:r>
            <a:r>
              <a:rPr lang="ru-RU" spc="-5" dirty="0" err="1">
                <a:latin typeface="Arial MT"/>
                <a:cs typeface="Arial MT"/>
              </a:rPr>
              <a:t>енергия</a:t>
            </a:r>
            <a:r>
              <a:rPr lang="ru-RU" spc="-5" dirty="0">
                <a:latin typeface="Arial MT"/>
                <a:cs typeface="Arial MT"/>
              </a:rPr>
              <a:t> на удара</a:t>
            </a:r>
            <a:r>
              <a:rPr lang="ru-RU" sz="1800" spc="-5" dirty="0">
                <a:latin typeface="Arial MT"/>
                <a:cs typeface="Arial MT"/>
              </a:rPr>
              <a:t>)  (</a:t>
            </a:r>
            <a:r>
              <a:rPr lang="ru-RU" sz="1800" spc="-5" dirty="0" err="1">
                <a:latin typeface="Arial MT"/>
                <a:cs typeface="Arial MT"/>
              </a:rPr>
              <a:t>Elish</a:t>
            </a:r>
            <a:r>
              <a:rPr lang="ru-RU" sz="1800" spc="-5" dirty="0">
                <a:latin typeface="Arial MT"/>
                <a:cs typeface="Arial MT"/>
              </a:rPr>
              <a:t> 2018)?</a:t>
            </a:r>
          </a:p>
          <a:p>
            <a:pPr marL="812165" marR="5080" indent="-228600">
              <a:lnSpc>
                <a:spcPct val="102200"/>
              </a:lnSpc>
              <a:spcBef>
                <a:spcPts val="360"/>
              </a:spcBef>
              <a:buChar char="•"/>
              <a:tabLst>
                <a:tab pos="812165" algn="l"/>
                <a:tab pos="812800" algn="l"/>
              </a:tabLst>
            </a:pPr>
            <a:endParaRPr sz="2700" dirty="0">
              <a:latin typeface="Arial MT"/>
              <a:cs typeface="Arial MT"/>
            </a:endParaRPr>
          </a:p>
          <a:p>
            <a:pPr marL="812165" marR="571500" indent="-228600">
              <a:lnSpc>
                <a:spcPts val="2110"/>
              </a:lnSpc>
              <a:spcBef>
                <a:spcPts val="5"/>
              </a:spcBef>
              <a:buChar char="•"/>
              <a:tabLst>
                <a:tab pos="812165" algn="l"/>
                <a:tab pos="812800" algn="l"/>
              </a:tabLst>
            </a:pPr>
            <a:r>
              <a:rPr lang="ru-RU" sz="1800" spc="-5" dirty="0" err="1">
                <a:latin typeface="Arial MT"/>
                <a:cs typeface="Arial MT"/>
              </a:rPr>
              <a:t>Какво</a:t>
            </a:r>
            <a:r>
              <a:rPr lang="ru-RU" sz="1800" spc="-5" dirty="0">
                <a:latin typeface="Arial MT"/>
                <a:cs typeface="Arial MT"/>
              </a:rPr>
              <a:t> </a:t>
            </a:r>
            <a:r>
              <a:rPr lang="ru-RU" sz="1800" spc="-5" dirty="0" err="1">
                <a:latin typeface="Arial MT"/>
                <a:cs typeface="Arial MT"/>
              </a:rPr>
              <a:t>ще</a:t>
            </a:r>
            <a:r>
              <a:rPr lang="ru-RU" sz="1800" spc="-5" dirty="0">
                <a:latin typeface="Arial MT"/>
                <a:cs typeface="Arial MT"/>
              </a:rPr>
              <a:t> кажете за </a:t>
            </a:r>
            <a:r>
              <a:rPr lang="ru-RU" sz="1800" spc="-5" dirty="0" err="1">
                <a:latin typeface="Arial MT"/>
                <a:cs typeface="Arial MT"/>
              </a:rPr>
              <a:t>решенията</a:t>
            </a:r>
            <a:r>
              <a:rPr lang="ru-RU" sz="1800" spc="-5" dirty="0">
                <a:latin typeface="Arial MT"/>
                <a:cs typeface="Arial MT"/>
              </a:rPr>
              <a:t>, </a:t>
            </a:r>
            <a:r>
              <a:rPr lang="ru-RU" sz="1800" spc="-5" dirty="0" err="1">
                <a:latin typeface="Arial MT"/>
                <a:cs typeface="Arial MT"/>
              </a:rPr>
              <a:t>взети</a:t>
            </a:r>
            <a:r>
              <a:rPr lang="ru-RU" sz="1800" spc="-5" dirty="0">
                <a:latin typeface="Arial MT"/>
                <a:cs typeface="Arial MT"/>
              </a:rPr>
              <a:t> от </a:t>
            </a:r>
            <a:r>
              <a:rPr lang="ru-RU" sz="1800" spc="-5" dirty="0" err="1">
                <a:latin typeface="Arial MT"/>
                <a:cs typeface="Arial MT"/>
              </a:rPr>
              <a:t>хората</a:t>
            </a:r>
            <a:r>
              <a:rPr lang="ru-RU" sz="1800" spc="-5" dirty="0">
                <a:latin typeface="Arial MT"/>
                <a:cs typeface="Arial MT"/>
              </a:rPr>
              <a:t> при взаимодействие с </a:t>
            </a:r>
            <a:r>
              <a:rPr lang="ru-RU" sz="1800" spc="-5" dirty="0" err="1">
                <a:latin typeface="Arial MT"/>
                <a:cs typeface="Arial MT"/>
              </a:rPr>
              <a:t>автоматизирани</a:t>
            </a:r>
            <a:r>
              <a:rPr lang="ru-RU" sz="1800" spc="-5" dirty="0">
                <a:latin typeface="Arial MT"/>
                <a:cs typeface="Arial MT"/>
              </a:rPr>
              <a:t>/AI </a:t>
            </a:r>
            <a:r>
              <a:rPr lang="ru-RU" sz="1800" spc="-5" dirty="0" err="1">
                <a:latin typeface="Arial MT"/>
                <a:cs typeface="Arial MT"/>
              </a:rPr>
              <a:t>системи</a:t>
            </a:r>
            <a:r>
              <a:rPr sz="1800" dirty="0">
                <a:latin typeface="Arial MT"/>
                <a:cs typeface="Arial MT"/>
              </a:rPr>
              <a:t>?</a:t>
            </a:r>
            <a:endParaRPr lang="bg-BG" sz="1800" dirty="0">
              <a:latin typeface="Arial MT"/>
              <a:cs typeface="Arial MT"/>
            </a:endParaRPr>
          </a:p>
          <a:p>
            <a:pPr marL="812165" marR="571500" indent="-228600">
              <a:lnSpc>
                <a:spcPts val="2110"/>
              </a:lnSpc>
              <a:spcBef>
                <a:spcPts val="5"/>
              </a:spcBef>
              <a:buChar char="•"/>
              <a:tabLst>
                <a:tab pos="812165" algn="l"/>
                <a:tab pos="812800" algn="l"/>
              </a:tabLst>
            </a:pPr>
            <a:endParaRPr lang="bg-BG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106" y="385571"/>
            <a:ext cx="7404894" cy="136319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R="5080" indent="12700">
              <a:lnSpc>
                <a:spcPct val="100499"/>
              </a:lnSpc>
              <a:spcBef>
                <a:spcPts val="70"/>
              </a:spcBef>
              <a:tabLst>
                <a:tab pos="5786120" algn="l"/>
              </a:tabLst>
            </a:pPr>
            <a:r>
              <a:rPr lang="ru-RU" sz="4400" spc="-5" dirty="0" err="1"/>
              <a:t>Други</a:t>
            </a:r>
            <a:r>
              <a:rPr lang="ru-RU" sz="4400" spc="-5" dirty="0"/>
              <a:t> важни </a:t>
            </a:r>
            <a:r>
              <a:rPr lang="ru-RU" sz="4400" spc="-5" dirty="0" err="1"/>
              <a:t>въпроси</a:t>
            </a:r>
            <a:r>
              <a:rPr lang="en-US" sz="4400" spc="-5" dirty="0"/>
              <a:t> </a:t>
            </a:r>
            <a:r>
              <a:rPr lang="ru-RU" sz="4400" spc="-5" dirty="0" err="1"/>
              <a:t>относно</a:t>
            </a:r>
            <a:r>
              <a:rPr lang="en-US" sz="4400" spc="-5" dirty="0"/>
              <a:t> </a:t>
            </a:r>
            <a:r>
              <a:rPr lang="ru-RU" sz="4400" spc="-5" dirty="0" err="1"/>
              <a:t>отговорността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1945944"/>
            <a:ext cx="8762999" cy="4509824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1800" spc="-5" dirty="0">
                <a:latin typeface="Arial MT"/>
                <a:cs typeface="Arial MT"/>
              </a:rPr>
              <a:t>–</a:t>
            </a:r>
            <a:r>
              <a:rPr lang="bg-BG" sz="1800" b="1" spc="-5" dirty="0">
                <a:latin typeface="Arial"/>
                <a:cs typeface="Arial"/>
              </a:rPr>
              <a:t>Отговорност</a:t>
            </a:r>
            <a:r>
              <a:rPr lang="bg-BG" b="1" spc="-5" dirty="0">
                <a:latin typeface="Arial"/>
                <a:cs typeface="Arial"/>
              </a:rPr>
              <a:t>та</a:t>
            </a:r>
            <a:r>
              <a:rPr lang="bg-BG" sz="1800" b="1" spc="-5" dirty="0">
                <a:latin typeface="Arial"/>
                <a:cs typeface="Arial"/>
              </a:rPr>
              <a:t> и стандарти/сертификация</a:t>
            </a:r>
            <a:endParaRPr sz="1800" dirty="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350"/>
              </a:spcBef>
              <a:buChar char="•"/>
              <a:tabLst>
                <a:tab pos="697865" algn="l"/>
                <a:tab pos="698500" algn="l"/>
              </a:tabLst>
            </a:pPr>
            <a:r>
              <a:rPr lang="ru-RU" sz="1500" spc="-5" dirty="0" err="1">
                <a:latin typeface="Arial MT"/>
                <a:cs typeface="Arial MT"/>
              </a:rPr>
              <a:t>Отговорностен</a:t>
            </a:r>
            <a:r>
              <a:rPr lang="ru-RU" sz="1500" spc="-5" dirty="0">
                <a:latin typeface="Arial MT"/>
                <a:cs typeface="Arial MT"/>
              </a:rPr>
              <a:t> щит за производителя?</a:t>
            </a:r>
          </a:p>
          <a:p>
            <a:pPr marL="698500" indent="-228600">
              <a:lnSpc>
                <a:spcPct val="100000"/>
              </a:lnSpc>
              <a:spcBef>
                <a:spcPts val="350"/>
              </a:spcBef>
              <a:buChar char="•"/>
              <a:tabLst>
                <a:tab pos="697865" algn="l"/>
                <a:tab pos="698500" algn="l"/>
              </a:tabLst>
            </a:pPr>
            <a:r>
              <a:rPr lang="ru-RU" sz="1500" spc="-5" dirty="0">
                <a:latin typeface="Arial MT"/>
                <a:cs typeface="Arial MT"/>
              </a:rPr>
              <a:t>„</a:t>
            </a:r>
            <a:r>
              <a:rPr lang="ru-RU" sz="1500" spc="-5" dirty="0" err="1">
                <a:latin typeface="Arial MT"/>
                <a:cs typeface="Arial MT"/>
              </a:rPr>
              <a:t>Легитимни</a:t>
            </a:r>
            <a:r>
              <a:rPr lang="ru-RU" sz="1500" spc="-5" dirty="0">
                <a:latin typeface="Arial MT"/>
                <a:cs typeface="Arial MT"/>
              </a:rPr>
              <a:t>“ </a:t>
            </a:r>
            <a:r>
              <a:rPr lang="ru-RU" sz="1500" spc="-5" dirty="0" err="1">
                <a:latin typeface="Arial MT"/>
                <a:cs typeface="Arial MT"/>
              </a:rPr>
              <a:t>очаквания</a:t>
            </a:r>
            <a:r>
              <a:rPr lang="ru-RU" sz="1500" spc="-5" dirty="0">
                <a:latin typeface="Arial MT"/>
                <a:cs typeface="Arial MT"/>
              </a:rPr>
              <a:t> за потребителя/оператора?</a:t>
            </a:r>
          </a:p>
          <a:p>
            <a:pPr marL="698500" indent="-228600">
              <a:lnSpc>
                <a:spcPct val="100000"/>
              </a:lnSpc>
              <a:spcBef>
                <a:spcPts val="350"/>
              </a:spcBef>
              <a:buChar char="•"/>
              <a:tabLst>
                <a:tab pos="697865" algn="l"/>
                <a:tab pos="698500" algn="l"/>
              </a:tabLst>
            </a:pPr>
            <a:r>
              <a:rPr lang="ru-RU" sz="1500" spc="-5" dirty="0" err="1">
                <a:latin typeface="Arial MT"/>
                <a:cs typeface="Arial MT"/>
              </a:rPr>
              <a:t>Отговорност</a:t>
            </a:r>
            <a:r>
              <a:rPr lang="ru-RU" sz="1500" spc="-5" dirty="0">
                <a:latin typeface="Arial MT"/>
                <a:cs typeface="Arial MT"/>
              </a:rPr>
              <a:t> на </a:t>
            </a:r>
            <a:r>
              <a:rPr lang="ru-RU" sz="1500" spc="-5" dirty="0" err="1">
                <a:latin typeface="Arial MT"/>
                <a:cs typeface="Arial MT"/>
              </a:rPr>
              <a:t>сертификаторите</a:t>
            </a:r>
            <a:r>
              <a:rPr lang="ru-RU" sz="1500" spc="-5" dirty="0">
                <a:latin typeface="Arial MT"/>
                <a:cs typeface="Arial MT"/>
              </a:rPr>
              <a:t> / </a:t>
            </a:r>
            <a:r>
              <a:rPr lang="ru-RU" sz="1500" spc="-5" dirty="0" err="1">
                <a:latin typeface="Arial MT"/>
                <a:cs typeface="Arial MT"/>
              </a:rPr>
              <a:t>създателите</a:t>
            </a:r>
            <a:r>
              <a:rPr lang="ru-RU" sz="1500" spc="-5" dirty="0">
                <a:latin typeface="Arial MT"/>
                <a:cs typeface="Arial MT"/>
              </a:rPr>
              <a:t> на </a:t>
            </a:r>
            <a:r>
              <a:rPr lang="ru-RU" sz="1500" spc="-5" dirty="0" err="1">
                <a:latin typeface="Arial MT"/>
                <a:cs typeface="Arial MT"/>
              </a:rPr>
              <a:t>стандарти</a:t>
            </a:r>
            <a:r>
              <a:rPr lang="ru-RU" sz="1500" spc="-5" dirty="0">
                <a:latin typeface="Arial MT"/>
                <a:cs typeface="Arial MT"/>
              </a:rPr>
              <a:t>?</a:t>
            </a:r>
          </a:p>
          <a:p>
            <a:pPr marL="469900">
              <a:lnSpc>
                <a:spcPct val="100000"/>
              </a:lnSpc>
              <a:spcBef>
                <a:spcPts val="350"/>
              </a:spcBef>
              <a:tabLst>
                <a:tab pos="697865" algn="l"/>
                <a:tab pos="698500" algn="l"/>
              </a:tabLst>
            </a:pPr>
            <a:endParaRPr lang="en-GB" sz="5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 MT"/>
                <a:cs typeface="Arial MT"/>
              </a:rPr>
              <a:t>–</a:t>
            </a:r>
            <a:r>
              <a:rPr lang="en-GB" sz="1800" b="1" spc="-5" dirty="0">
                <a:latin typeface="Arial MT"/>
              </a:rPr>
              <a:t>Rights of recourse</a:t>
            </a:r>
            <a:r>
              <a:rPr lang="ru-RU" sz="1800" b="1" spc="-5" dirty="0">
                <a:latin typeface="Arial"/>
                <a:cs typeface="Arial"/>
              </a:rPr>
              <a:t>. Кой </a:t>
            </a:r>
            <a:r>
              <a:rPr lang="ru-RU" sz="1800" b="1" spc="-5" dirty="0" err="1">
                <a:latin typeface="Arial"/>
                <a:cs typeface="Arial"/>
              </a:rPr>
              <a:t>ще</a:t>
            </a:r>
            <a:r>
              <a:rPr lang="ru-RU" sz="1800" b="1" spc="-5" dirty="0">
                <a:latin typeface="Arial"/>
                <a:cs typeface="Arial"/>
              </a:rPr>
              <a:t> плати в </a:t>
            </a:r>
            <a:r>
              <a:rPr lang="ru-RU" sz="1800" b="1" spc="-5" dirty="0" err="1">
                <a:latin typeface="Arial"/>
                <a:cs typeface="Arial"/>
              </a:rPr>
              <a:t>крайна</a:t>
            </a:r>
            <a:r>
              <a:rPr lang="ru-RU" sz="1800" b="1" spc="-5" dirty="0">
                <a:latin typeface="Arial"/>
                <a:cs typeface="Arial"/>
              </a:rPr>
              <a:t> сметка?</a:t>
            </a:r>
            <a:r>
              <a:rPr lang="bg-BG" sz="1800" b="1" spc="-10" dirty="0">
                <a:latin typeface="Arial"/>
                <a:cs typeface="Arial"/>
              </a:rPr>
              <a:t> </a:t>
            </a:r>
            <a:r>
              <a:rPr lang="en-US" sz="1500" spc="-5" dirty="0">
                <a:latin typeface="Arial MT"/>
              </a:rPr>
              <a:t>(</a:t>
            </a:r>
            <a:r>
              <a:rPr lang="en-GB" sz="1500" b="1" spc="-5" dirty="0">
                <a:latin typeface="Arial MT"/>
              </a:rPr>
              <a:t>Rights of recourse </a:t>
            </a:r>
            <a:r>
              <a:rPr lang="ru-RU" sz="1500" spc="-5" dirty="0">
                <a:latin typeface="Arial MT"/>
              </a:rPr>
              <a:t>е, </a:t>
            </a:r>
            <a:r>
              <a:rPr lang="ru-RU" sz="1500" spc="-5" dirty="0" err="1">
                <a:latin typeface="Arial MT"/>
              </a:rPr>
              <a:t>когато</a:t>
            </a:r>
            <a:r>
              <a:rPr lang="ru-RU" sz="1500" spc="-5" dirty="0">
                <a:latin typeface="Arial MT"/>
              </a:rPr>
              <a:t> </a:t>
            </a:r>
            <a:r>
              <a:rPr lang="ru-RU" sz="1500" spc="-5" dirty="0" err="1">
                <a:latin typeface="Arial MT"/>
              </a:rPr>
              <a:t>една</a:t>
            </a:r>
            <a:r>
              <a:rPr lang="bg-BG" sz="1500" spc="-5" dirty="0">
                <a:latin typeface="Arial MT"/>
              </a:rPr>
              <a:t>та</a:t>
            </a:r>
            <a:r>
              <a:rPr lang="ru-RU" sz="1500" spc="-5" dirty="0">
                <a:latin typeface="Arial MT"/>
              </a:rPr>
              <a:t> страна </a:t>
            </a:r>
            <a:r>
              <a:rPr lang="ru-RU" sz="1500" spc="-5" dirty="0" err="1">
                <a:latin typeface="Arial MT"/>
              </a:rPr>
              <a:t>принуждава</a:t>
            </a:r>
            <a:r>
              <a:rPr lang="ru-RU" sz="1500" spc="-5" dirty="0">
                <a:latin typeface="Arial MT"/>
              </a:rPr>
              <a:t> </a:t>
            </a:r>
            <a:r>
              <a:rPr lang="ru-RU" sz="1500" spc="-5" dirty="0" err="1">
                <a:latin typeface="Arial MT"/>
              </a:rPr>
              <a:t>другата</a:t>
            </a:r>
            <a:r>
              <a:rPr lang="ru-RU" sz="1500" spc="-5" dirty="0">
                <a:latin typeface="Arial MT"/>
              </a:rPr>
              <a:t> страна да приеме </a:t>
            </a:r>
            <a:r>
              <a:rPr lang="ru-RU" sz="1500" spc="-5" dirty="0" err="1">
                <a:latin typeface="Arial MT"/>
              </a:rPr>
              <a:t>нейните</a:t>
            </a:r>
            <a:r>
              <a:rPr lang="ru-RU" sz="1500" spc="-5" dirty="0">
                <a:latin typeface="Arial MT"/>
              </a:rPr>
              <a:t> </a:t>
            </a:r>
            <a:r>
              <a:rPr lang="ru-RU" sz="1500" spc="-5" dirty="0" err="1">
                <a:latin typeface="Arial MT"/>
              </a:rPr>
              <a:t>правни</a:t>
            </a:r>
            <a:r>
              <a:rPr lang="ru-RU" sz="1500" spc="-5" dirty="0">
                <a:latin typeface="Arial MT"/>
              </a:rPr>
              <a:t> </a:t>
            </a:r>
            <a:r>
              <a:rPr lang="ru-RU" sz="1500" spc="-5" dirty="0" err="1">
                <a:latin typeface="Arial MT"/>
              </a:rPr>
              <a:t>задължения</a:t>
            </a:r>
            <a:r>
              <a:rPr lang="ru-RU" sz="1500" spc="-5" dirty="0">
                <a:latin typeface="Arial MT"/>
              </a:rPr>
              <a:t> и </a:t>
            </a:r>
            <a:r>
              <a:rPr lang="ru-RU" sz="1500" spc="-5" dirty="0" err="1">
                <a:latin typeface="Arial MT"/>
              </a:rPr>
              <a:t>отговорности</a:t>
            </a:r>
            <a:r>
              <a:rPr lang="ru-RU" sz="1500" spc="-5" dirty="0">
                <a:latin typeface="Arial MT"/>
              </a:rPr>
              <a:t> в договор или </a:t>
            </a:r>
            <a:r>
              <a:rPr lang="ru-RU" sz="1500" spc="-5" dirty="0" err="1">
                <a:latin typeface="Arial MT"/>
              </a:rPr>
              <a:t>нещо</a:t>
            </a:r>
            <a:r>
              <a:rPr lang="ru-RU" sz="1500" spc="-5" dirty="0">
                <a:latin typeface="Arial MT"/>
              </a:rPr>
              <a:t> подобно.</a:t>
            </a:r>
            <a:r>
              <a:rPr lang="en-US" sz="1500" spc="-5" dirty="0">
                <a:latin typeface="Arial MT"/>
              </a:rPr>
              <a:t>)</a:t>
            </a:r>
            <a:endParaRPr lang="en-GB" sz="1500" spc="-5" dirty="0">
              <a:latin typeface="Arial MT"/>
            </a:endParaRPr>
          </a:p>
          <a:p>
            <a:pPr marL="698500" marR="5080" indent="-228600">
              <a:lnSpc>
                <a:spcPct val="78000"/>
              </a:lnSpc>
              <a:spcBef>
                <a:spcPts val="434"/>
              </a:spcBef>
              <a:buChar char="•"/>
              <a:tabLst>
                <a:tab pos="697865" algn="l"/>
                <a:tab pos="698500" algn="l"/>
              </a:tabLst>
            </a:pPr>
            <a:r>
              <a:rPr lang="ru-RU" sz="1500" spc="-5" dirty="0">
                <a:latin typeface="Arial MT"/>
                <a:cs typeface="Arial MT"/>
              </a:rPr>
              <a:t>В </a:t>
            </a:r>
            <a:r>
              <a:rPr lang="ru-RU" sz="1500" spc="-5" dirty="0" err="1">
                <a:latin typeface="Arial MT"/>
                <a:cs typeface="Arial MT"/>
              </a:rPr>
              <a:t>сложни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системи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законът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може</a:t>
            </a:r>
            <a:r>
              <a:rPr lang="ru-RU" sz="1500" spc="-5" dirty="0">
                <a:latin typeface="Arial MT"/>
                <a:cs typeface="Arial MT"/>
              </a:rPr>
              <a:t> да определи </a:t>
            </a:r>
            <a:r>
              <a:rPr lang="ru-RU" sz="1500" spc="-5" dirty="0" err="1">
                <a:latin typeface="Arial MT"/>
                <a:cs typeface="Arial MT"/>
              </a:rPr>
              <a:t>отговорността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към</a:t>
            </a:r>
            <a:r>
              <a:rPr lang="ru-RU" sz="1500" spc="-5" dirty="0">
                <a:latin typeface="Arial MT"/>
                <a:cs typeface="Arial MT"/>
              </a:rPr>
              <a:t> един участник (например в ATM, </a:t>
            </a:r>
            <a:r>
              <a:rPr lang="ru-RU" sz="1500" spc="-5" dirty="0" err="1">
                <a:latin typeface="Arial MT"/>
                <a:cs typeface="Arial MT"/>
              </a:rPr>
              <a:t>въздушния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превозвач</a:t>
            </a:r>
            <a:r>
              <a:rPr lang="ru-RU" sz="1500" spc="-5" dirty="0">
                <a:latin typeface="Arial MT"/>
                <a:cs typeface="Arial MT"/>
              </a:rPr>
              <a:t>), но </a:t>
            </a:r>
            <a:r>
              <a:rPr lang="ru-RU" sz="1500" spc="-5" dirty="0" err="1">
                <a:latin typeface="Arial MT"/>
                <a:cs typeface="Arial MT"/>
              </a:rPr>
              <a:t>същевременно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искането</a:t>
            </a:r>
            <a:r>
              <a:rPr lang="ru-RU" sz="1500" spc="-5" dirty="0">
                <a:latin typeface="Arial MT"/>
                <a:cs typeface="Arial MT"/>
              </a:rPr>
              <a:t> на компенсация </a:t>
            </a:r>
            <a:r>
              <a:rPr lang="ru-RU" sz="1500" spc="-5" dirty="0" err="1">
                <a:latin typeface="Arial MT"/>
                <a:cs typeface="Arial MT"/>
              </a:rPr>
              <a:t>може</a:t>
            </a:r>
            <a:r>
              <a:rPr lang="ru-RU" sz="1500" spc="-5" dirty="0">
                <a:latin typeface="Arial MT"/>
                <a:cs typeface="Arial MT"/>
              </a:rPr>
              <a:t> да </a:t>
            </a:r>
            <a:r>
              <a:rPr lang="ru-RU" sz="1500" spc="-5" dirty="0" err="1">
                <a:latin typeface="Arial MT"/>
                <a:cs typeface="Arial MT"/>
              </a:rPr>
              <a:t>бъде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отправено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срещу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този</a:t>
            </a:r>
            <a:r>
              <a:rPr lang="ru-RU" sz="1500" spc="-5" dirty="0">
                <a:latin typeface="Arial MT"/>
                <a:cs typeface="Arial MT"/>
              </a:rPr>
              <a:t>, </a:t>
            </a:r>
            <a:r>
              <a:rPr lang="ru-RU" sz="1500" spc="-5" dirty="0" err="1">
                <a:latin typeface="Arial MT"/>
                <a:cs typeface="Arial MT"/>
              </a:rPr>
              <a:t>който</a:t>
            </a:r>
            <a:r>
              <a:rPr lang="ru-RU" sz="1500" spc="-5" dirty="0">
                <a:latin typeface="Arial MT"/>
                <a:cs typeface="Arial MT"/>
              </a:rPr>
              <a:t> е </a:t>
            </a:r>
            <a:r>
              <a:rPr lang="ru-RU" sz="1500" spc="-5" dirty="0" err="1">
                <a:latin typeface="Arial MT"/>
                <a:cs typeface="Arial MT"/>
              </a:rPr>
              <a:t>имал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контрол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върху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неизправната</a:t>
            </a:r>
            <a:r>
              <a:rPr lang="ru-RU" sz="1500" spc="-5" dirty="0">
                <a:latin typeface="Arial MT"/>
                <a:cs typeface="Arial MT"/>
              </a:rPr>
              <a:t> част на </a:t>
            </a:r>
            <a:r>
              <a:rPr lang="ru-RU" sz="1500" spc="-5" dirty="0" err="1">
                <a:latin typeface="Arial MT"/>
                <a:cs typeface="Arial MT"/>
              </a:rPr>
              <a:t>системата</a:t>
            </a:r>
            <a:r>
              <a:rPr lang="ru-RU" sz="1500" spc="-5" dirty="0">
                <a:latin typeface="Arial MT"/>
                <a:cs typeface="Arial MT"/>
              </a:rPr>
              <a:t>.</a:t>
            </a:r>
            <a:endParaRPr sz="17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800" spc="-5" dirty="0">
                <a:latin typeface="Arial MT"/>
                <a:cs typeface="Arial MT"/>
              </a:rPr>
              <a:t>–</a:t>
            </a:r>
            <a:r>
              <a:rPr lang="bg-BG" sz="1800" b="1" spc="-5" dirty="0">
                <a:latin typeface="Arial"/>
                <a:cs typeface="Arial"/>
              </a:rPr>
              <a:t>Ролята на застраховането</a:t>
            </a:r>
            <a:endParaRPr sz="1800" dirty="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445"/>
              </a:spcBef>
              <a:buChar char="•"/>
              <a:tabLst>
                <a:tab pos="697865" algn="l"/>
                <a:tab pos="698500" algn="l"/>
              </a:tabLst>
            </a:pPr>
            <a:r>
              <a:rPr lang="ru-RU" sz="1500" spc="-5" dirty="0" err="1">
                <a:latin typeface="Arial MT"/>
                <a:cs typeface="Arial MT"/>
              </a:rPr>
              <a:t>Задължителна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застраховка</a:t>
            </a:r>
            <a:r>
              <a:rPr lang="ru-RU" sz="1500" spc="-5" dirty="0">
                <a:latin typeface="Arial MT"/>
                <a:cs typeface="Arial MT"/>
              </a:rPr>
              <a:t> за производители/производители?</a:t>
            </a:r>
          </a:p>
          <a:p>
            <a:pPr marL="698500" indent="-228600">
              <a:lnSpc>
                <a:spcPct val="100000"/>
              </a:lnSpc>
              <a:spcBef>
                <a:spcPts val="445"/>
              </a:spcBef>
              <a:buChar char="•"/>
              <a:tabLst>
                <a:tab pos="697865" algn="l"/>
                <a:tab pos="698500" algn="l"/>
              </a:tabLst>
            </a:pPr>
            <a:r>
              <a:rPr lang="ru-RU" sz="1500" spc="-5" dirty="0" err="1">
                <a:latin typeface="Arial MT"/>
                <a:cs typeface="Arial MT"/>
              </a:rPr>
              <a:t>Специфични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проблеми</a:t>
            </a:r>
            <a:r>
              <a:rPr lang="ru-RU" sz="1500" spc="-5" dirty="0">
                <a:latin typeface="Arial MT"/>
                <a:cs typeface="Arial MT"/>
              </a:rPr>
              <a:t> на </a:t>
            </a:r>
            <a:r>
              <a:rPr lang="ru-RU" sz="1500" spc="-5" dirty="0" err="1">
                <a:latin typeface="Arial MT"/>
                <a:cs typeface="Arial MT"/>
              </a:rPr>
              <a:t>силно</a:t>
            </a:r>
            <a:r>
              <a:rPr lang="ru-RU" sz="1500" spc="-5" dirty="0">
                <a:latin typeface="Arial MT"/>
                <a:cs typeface="Arial MT"/>
              </a:rPr>
              <a:t> </a:t>
            </a:r>
            <a:r>
              <a:rPr lang="ru-RU" sz="1500" spc="-5" dirty="0" err="1">
                <a:latin typeface="Arial MT"/>
                <a:cs typeface="Arial MT"/>
              </a:rPr>
              <a:t>автоматизирани</a:t>
            </a:r>
            <a:r>
              <a:rPr lang="ru-RU" sz="1500" spc="-5" dirty="0">
                <a:latin typeface="Arial MT"/>
                <a:cs typeface="Arial MT"/>
              </a:rPr>
              <a:t>/AI </a:t>
            </a:r>
            <a:r>
              <a:rPr lang="ru-RU" sz="1500" spc="-5" dirty="0" err="1">
                <a:latin typeface="Arial MT"/>
                <a:cs typeface="Arial MT"/>
              </a:rPr>
              <a:t>системи</a:t>
            </a:r>
            <a:r>
              <a:rPr lang="ru-RU" sz="1500" spc="-5" dirty="0">
                <a:latin typeface="Arial MT"/>
                <a:cs typeface="Arial MT"/>
              </a:rPr>
              <a:t> (</a:t>
            </a:r>
            <a:r>
              <a:rPr lang="ru-RU" sz="1500" spc="-5" dirty="0" err="1">
                <a:latin typeface="Arial MT"/>
                <a:cs typeface="Arial MT"/>
              </a:rPr>
              <a:t>кибер</a:t>
            </a:r>
            <a:r>
              <a:rPr lang="ru-RU" sz="1500" spc="-5" dirty="0">
                <a:latin typeface="Arial MT"/>
                <a:cs typeface="Arial MT"/>
              </a:rPr>
              <a:t> риск, </a:t>
            </a:r>
            <a:r>
              <a:rPr lang="ru-RU" sz="1500" spc="-5" dirty="0" err="1">
                <a:latin typeface="Arial MT"/>
                <a:cs typeface="Arial MT"/>
              </a:rPr>
              <a:t>умишлено</a:t>
            </a:r>
            <a:r>
              <a:rPr lang="ru-RU" sz="1500" spc="-5" dirty="0">
                <a:latin typeface="Arial MT"/>
                <a:cs typeface="Arial MT"/>
              </a:rPr>
              <a:t> неправомерно поведение)</a:t>
            </a:r>
            <a:endParaRPr lang="en-GB" sz="17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1800" spc="-10" dirty="0">
                <a:latin typeface="Arial MT"/>
                <a:cs typeface="Arial MT"/>
              </a:rPr>
              <a:t>–</a:t>
            </a:r>
            <a:r>
              <a:rPr lang="bg-BG" sz="1800" b="1" spc="-10" dirty="0">
                <a:latin typeface="Arial"/>
                <a:cs typeface="Arial"/>
              </a:rPr>
              <a:t>В международен аспект</a:t>
            </a:r>
            <a:r>
              <a:rPr sz="1800" b="1" spc="-5" dirty="0">
                <a:latin typeface="Arial"/>
                <a:cs typeface="Arial"/>
              </a:rPr>
              <a:t>: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“forum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shopping”</a:t>
            </a:r>
            <a:r>
              <a:rPr lang="bg-BG" sz="1800" b="1" spc="-10" dirty="0">
                <a:latin typeface="Arial"/>
                <a:cs typeface="Arial"/>
              </a:rPr>
              <a:t> </a:t>
            </a:r>
            <a:r>
              <a:rPr lang="bg-BG" sz="1500" spc="-5" dirty="0">
                <a:latin typeface="Arial MT"/>
              </a:rPr>
              <a:t>(</a:t>
            </a:r>
            <a:r>
              <a:rPr lang="ru-RU" sz="1500" spc="-5" dirty="0" err="1">
                <a:latin typeface="Arial MT"/>
              </a:rPr>
              <a:t>означава</a:t>
            </a:r>
            <a:r>
              <a:rPr lang="ru-RU" sz="1500" spc="-5" dirty="0">
                <a:latin typeface="Arial MT"/>
              </a:rPr>
              <a:t> </a:t>
            </a:r>
            <a:r>
              <a:rPr lang="ru-RU" sz="1500" spc="-5" dirty="0" err="1">
                <a:latin typeface="Arial MT"/>
              </a:rPr>
              <a:t>търсене</a:t>
            </a:r>
            <a:r>
              <a:rPr lang="ru-RU" sz="1500" spc="-5" dirty="0">
                <a:latin typeface="Arial MT"/>
              </a:rPr>
              <a:t> на юрисдикция, </a:t>
            </a:r>
            <a:r>
              <a:rPr lang="ru-RU" sz="1500" spc="-5" dirty="0" err="1">
                <a:latin typeface="Arial MT"/>
              </a:rPr>
              <a:t>където</a:t>
            </a:r>
            <a:r>
              <a:rPr lang="ru-RU" sz="1500" spc="-5" dirty="0">
                <a:latin typeface="Arial MT"/>
              </a:rPr>
              <a:t> да се </a:t>
            </a:r>
            <a:r>
              <a:rPr lang="ru-RU" sz="1500" spc="-5" dirty="0" err="1">
                <a:latin typeface="Arial MT"/>
              </a:rPr>
              <a:t>предяви</a:t>
            </a:r>
            <a:r>
              <a:rPr lang="ru-RU" sz="1500" spc="-5" dirty="0">
                <a:latin typeface="Arial MT"/>
              </a:rPr>
              <a:t> </a:t>
            </a:r>
            <a:r>
              <a:rPr lang="ru-RU" sz="1500" spc="-5" dirty="0" err="1">
                <a:latin typeface="Arial MT"/>
              </a:rPr>
              <a:t>правен</a:t>
            </a:r>
            <a:r>
              <a:rPr lang="ru-RU" sz="1500" spc="-5" dirty="0">
                <a:latin typeface="Arial MT"/>
              </a:rPr>
              <a:t> иск или да се защити, с цел </a:t>
            </a:r>
            <a:r>
              <a:rPr lang="ru-RU" sz="1500" spc="-5" dirty="0" err="1">
                <a:latin typeface="Arial MT"/>
              </a:rPr>
              <a:t>постигане</a:t>
            </a:r>
            <a:r>
              <a:rPr lang="ru-RU" sz="1500" spc="-5" dirty="0">
                <a:latin typeface="Arial MT"/>
              </a:rPr>
              <a:t> на </a:t>
            </a:r>
            <a:r>
              <a:rPr lang="ru-RU" sz="1500" spc="-5" dirty="0" err="1">
                <a:latin typeface="Arial MT"/>
              </a:rPr>
              <a:t>по-изгодни</a:t>
            </a:r>
            <a:r>
              <a:rPr lang="ru-RU" sz="1500" spc="-5" dirty="0">
                <a:latin typeface="Arial MT"/>
              </a:rPr>
              <a:t> условия</a:t>
            </a:r>
            <a:r>
              <a:rPr lang="en-US" sz="1500" spc="-5" dirty="0">
                <a:latin typeface="Arial MT"/>
              </a:rPr>
              <a:t>)</a:t>
            </a:r>
            <a:endParaRPr sz="1500" spc="-5" dirty="0">
              <a:latin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323" y="6694931"/>
            <a:ext cx="12630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enter</a:t>
            </a:r>
            <a:r>
              <a:rPr sz="800" u="sng" spc="-1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your</a:t>
            </a:r>
            <a:r>
              <a:rPr sz="800" u="sng" spc="-1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spc="-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presentation</a:t>
            </a: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spc="-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title</a:t>
            </a:r>
            <a:endParaRPr sz="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9005" y="385571"/>
            <a:ext cx="7823995" cy="136319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076325" marR="5080" indent="-628650">
              <a:lnSpc>
                <a:spcPct val="100499"/>
              </a:lnSpc>
              <a:spcBef>
                <a:spcPts val="70"/>
              </a:spcBef>
            </a:pPr>
            <a:r>
              <a:rPr lang="ru-RU" sz="4400" spc="-10" dirty="0"/>
              <a:t>Отворен </a:t>
            </a:r>
            <a:r>
              <a:rPr lang="ru-RU" sz="4400" spc="-10" dirty="0" err="1"/>
              <a:t>въпрос</a:t>
            </a:r>
            <a:r>
              <a:rPr lang="ru-RU" sz="4400" spc="-10" dirty="0"/>
              <a:t>: Орган за </a:t>
            </a:r>
            <a:r>
              <a:rPr lang="ru-RU" sz="4400" spc="-10" dirty="0" err="1"/>
              <a:t>вземане</a:t>
            </a:r>
            <a:r>
              <a:rPr lang="ru-RU" sz="4400" spc="-10" dirty="0"/>
              <a:t> на решения</a:t>
            </a:r>
            <a:r>
              <a:rPr lang="en-US" sz="4400" spc="-10" dirty="0"/>
              <a:t>?</a:t>
            </a:r>
            <a:endParaRPr lang="en-GB"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76201" y="1994915"/>
            <a:ext cx="8991600" cy="39586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indent="-63500">
              <a:lnSpc>
                <a:spcPct val="100000"/>
              </a:lnSpc>
              <a:spcBef>
                <a:spcPts val="100"/>
              </a:spcBef>
              <a:buSzPct val="92857"/>
              <a:buFont typeface="Arial MT"/>
              <a:buChar char="•"/>
              <a:tabLst>
                <a:tab pos="76200" algn="l"/>
              </a:tabLst>
            </a:pPr>
            <a:r>
              <a:rPr lang="ru-RU" sz="1400" b="1" i="1" spc="-10" dirty="0" err="1">
                <a:latin typeface="Arial"/>
                <a:cs typeface="Arial"/>
              </a:rPr>
              <a:t>Правомощия</a:t>
            </a:r>
            <a:r>
              <a:rPr lang="ru-RU" sz="1400" b="1" i="1" spc="-10" dirty="0">
                <a:latin typeface="Arial"/>
                <a:cs typeface="Arial"/>
              </a:rPr>
              <a:t> за </a:t>
            </a:r>
            <a:r>
              <a:rPr lang="ru-RU" sz="1400" b="1" i="1" spc="-10" dirty="0" err="1">
                <a:latin typeface="Arial"/>
                <a:cs typeface="Arial"/>
              </a:rPr>
              <a:t>ефективно</a:t>
            </a:r>
            <a:r>
              <a:rPr lang="ru-RU" sz="1400" b="1" i="1" spc="-10" dirty="0">
                <a:latin typeface="Arial"/>
                <a:cs typeface="Arial"/>
              </a:rPr>
              <a:t> </a:t>
            </a:r>
            <a:r>
              <a:rPr lang="ru-RU" sz="1400" b="1" i="1" spc="-10" dirty="0" err="1">
                <a:latin typeface="Arial"/>
                <a:cs typeface="Arial"/>
              </a:rPr>
              <a:t>вземане</a:t>
            </a:r>
            <a:r>
              <a:rPr lang="ru-RU" sz="1400" b="1" i="1" spc="-10" dirty="0">
                <a:latin typeface="Arial"/>
                <a:cs typeface="Arial"/>
              </a:rPr>
              <a:t> на решения в </a:t>
            </a:r>
            <a:r>
              <a:rPr lang="ru-RU" sz="1400" b="1" i="1" spc="-10" dirty="0" err="1">
                <a:latin typeface="Arial"/>
                <a:cs typeface="Arial"/>
              </a:rPr>
              <a:t>социотехническите</a:t>
            </a:r>
            <a:r>
              <a:rPr lang="ru-RU" sz="1400" b="1" i="1" spc="-10" dirty="0">
                <a:latin typeface="Arial"/>
                <a:cs typeface="Arial"/>
              </a:rPr>
              <a:t> </a:t>
            </a:r>
            <a:r>
              <a:rPr lang="ru-RU" sz="1400" b="1" i="1" spc="-10" dirty="0" err="1">
                <a:latin typeface="Arial"/>
                <a:cs typeface="Arial"/>
              </a:rPr>
              <a:t>системи</a:t>
            </a:r>
            <a:r>
              <a:rPr lang="en-GB" sz="1400" b="1" spc="-5" dirty="0">
                <a:latin typeface="Arial"/>
                <a:cs typeface="Arial"/>
              </a:rPr>
              <a:t>   </a:t>
            </a:r>
            <a:endParaRPr lang="en-GB" sz="14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5"/>
              </a:spcBef>
            </a:pPr>
            <a:r>
              <a:rPr lang="en-GB" sz="1400" spc="-10" dirty="0">
                <a:latin typeface="Arial MT"/>
                <a:cs typeface="Arial MT"/>
              </a:rPr>
              <a:t>–</a:t>
            </a:r>
            <a:r>
              <a:rPr lang="en-GB" sz="1400" b="1" spc="-10" dirty="0">
                <a:latin typeface="Arial"/>
                <a:cs typeface="Arial"/>
              </a:rPr>
              <a:t>Joint</a:t>
            </a:r>
            <a:r>
              <a:rPr lang="en-GB" sz="1400" b="1" spc="-20" dirty="0">
                <a:latin typeface="Arial"/>
                <a:cs typeface="Arial"/>
              </a:rPr>
              <a:t> </a:t>
            </a:r>
            <a:r>
              <a:rPr lang="en-GB" sz="1400" b="1" spc="-10" dirty="0">
                <a:latin typeface="Arial"/>
                <a:cs typeface="Arial"/>
              </a:rPr>
              <a:t>cognitive</a:t>
            </a:r>
            <a:r>
              <a:rPr lang="en-GB" sz="1400" b="1" spc="-15" dirty="0">
                <a:latin typeface="Arial"/>
                <a:cs typeface="Arial"/>
              </a:rPr>
              <a:t> </a:t>
            </a:r>
            <a:r>
              <a:rPr lang="en-GB" sz="1400" b="1" spc="-10" dirty="0">
                <a:latin typeface="Arial"/>
                <a:cs typeface="Arial"/>
              </a:rPr>
              <a:t>systems? (</a:t>
            </a:r>
            <a:r>
              <a:rPr lang="bg-BG" sz="1400" b="1" spc="-10" dirty="0">
                <a:latin typeface="Arial"/>
                <a:cs typeface="Arial"/>
              </a:rPr>
              <a:t>общи когнитивни системи</a:t>
            </a:r>
            <a:r>
              <a:rPr lang="en-GB" sz="1400" b="1" spc="-10" dirty="0">
                <a:latin typeface="Arial"/>
                <a:cs typeface="Arial"/>
              </a:rPr>
              <a:t>)</a:t>
            </a:r>
            <a:endParaRPr lang="en-GB" sz="14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0"/>
              </a:spcBef>
            </a:pPr>
            <a:r>
              <a:rPr sz="1400" spc="-10" dirty="0">
                <a:latin typeface="Arial MT"/>
                <a:cs typeface="Arial MT"/>
              </a:rPr>
              <a:t>–</a:t>
            </a:r>
            <a:r>
              <a:rPr lang="ru-RU" sz="1400" b="1" spc="-10" dirty="0" err="1">
                <a:latin typeface="Arial"/>
                <a:cs typeface="Arial"/>
              </a:rPr>
              <a:t>Моделът</a:t>
            </a:r>
            <a:r>
              <a:rPr lang="ru-RU" sz="1400" b="1" spc="-10" dirty="0">
                <a:latin typeface="Arial"/>
                <a:cs typeface="Arial"/>
              </a:rPr>
              <a:t>, описан (или предписан) от </a:t>
            </a:r>
            <a:r>
              <a:rPr lang="ru-RU" sz="1400" b="1" spc="-10" dirty="0" err="1">
                <a:latin typeface="Arial"/>
                <a:cs typeface="Arial"/>
              </a:rPr>
              <a:t>закони</a:t>
            </a:r>
            <a:r>
              <a:rPr lang="ru-RU" sz="1400" b="1" spc="-10" dirty="0">
                <a:latin typeface="Arial"/>
                <a:cs typeface="Arial"/>
              </a:rPr>
              <a:t>, </a:t>
            </a:r>
            <a:r>
              <a:rPr lang="ru-RU" sz="1400" b="1" spc="-10" dirty="0" err="1">
                <a:latin typeface="Arial"/>
                <a:cs typeface="Arial"/>
              </a:rPr>
              <a:t>разпоредби</a:t>
            </a:r>
            <a:r>
              <a:rPr lang="ru-RU" sz="1400" b="1" spc="-10" dirty="0">
                <a:latin typeface="Arial"/>
                <a:cs typeface="Arial"/>
              </a:rPr>
              <a:t>, </a:t>
            </a:r>
            <a:r>
              <a:rPr lang="ru-RU" sz="1400" b="1" spc="-10" dirty="0" err="1">
                <a:latin typeface="Arial"/>
                <a:cs typeface="Arial"/>
              </a:rPr>
              <a:t>процедури</a:t>
            </a:r>
            <a:r>
              <a:rPr lang="ru-RU" sz="1400" b="1" spc="-10" dirty="0">
                <a:latin typeface="Arial"/>
                <a:cs typeface="Arial"/>
              </a:rPr>
              <a:t>:</a:t>
            </a:r>
            <a:r>
              <a:rPr lang="bg-BG" sz="1400" b="1" spc="-10" dirty="0">
                <a:latin typeface="Arial"/>
                <a:cs typeface="Arial"/>
              </a:rPr>
              <a:t>     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 dirty="0">
              <a:latin typeface="Arial"/>
              <a:cs typeface="Arial"/>
            </a:endParaRPr>
          </a:p>
          <a:p>
            <a:pPr marL="755650" marR="5080" lvl="1" indent="-285750">
              <a:lnSpc>
                <a:spcPct val="129400"/>
              </a:lnSpc>
              <a:buChar char="–"/>
              <a:tabLst>
                <a:tab pos="755015" algn="l"/>
                <a:tab pos="755650" algn="l"/>
              </a:tabLst>
            </a:pPr>
            <a:r>
              <a:rPr lang="ru-RU" sz="1600" b="1" spc="-5" dirty="0" err="1">
                <a:latin typeface="Arial MT"/>
                <a:cs typeface="Arial MT"/>
              </a:rPr>
              <a:t>Правото</a:t>
            </a:r>
            <a:r>
              <a:rPr lang="ru-RU" sz="1600" spc="-5" dirty="0">
                <a:latin typeface="Arial MT"/>
                <a:cs typeface="Arial MT"/>
              </a:rPr>
              <a:t> да не </a:t>
            </a:r>
            <a:r>
              <a:rPr lang="ru-RU" sz="1600" spc="-5" dirty="0" err="1">
                <a:latin typeface="Arial MT"/>
                <a:cs typeface="Arial MT"/>
              </a:rPr>
              <a:t>бъдете</a:t>
            </a:r>
            <a:r>
              <a:rPr lang="ru-RU" sz="1600" spc="-5" dirty="0">
                <a:latin typeface="Arial MT"/>
                <a:cs typeface="Arial MT"/>
              </a:rPr>
              <a:t> </a:t>
            </a:r>
            <a:r>
              <a:rPr lang="ru-RU" sz="1600" spc="-5" dirty="0" err="1">
                <a:latin typeface="Arial MT"/>
                <a:cs typeface="Arial MT"/>
              </a:rPr>
              <a:t>обект</a:t>
            </a:r>
            <a:r>
              <a:rPr lang="ru-RU" sz="1600" spc="-5" dirty="0">
                <a:latin typeface="Arial MT"/>
                <a:cs typeface="Arial MT"/>
              </a:rPr>
              <a:t> на (</a:t>
            </a:r>
            <a:r>
              <a:rPr lang="ru-RU" sz="1600" spc="-5" dirty="0" err="1">
                <a:latin typeface="Arial MT"/>
                <a:cs typeface="Arial MT"/>
              </a:rPr>
              <a:t>напълно</a:t>
            </a:r>
            <a:r>
              <a:rPr lang="ru-RU" sz="1600" spc="-5" dirty="0">
                <a:latin typeface="Arial MT"/>
                <a:cs typeface="Arial MT"/>
              </a:rPr>
              <a:t>) </a:t>
            </a:r>
            <a:r>
              <a:rPr lang="ru-RU" sz="1600" spc="-5" dirty="0" err="1">
                <a:latin typeface="Arial MT"/>
                <a:cs typeface="Arial MT"/>
              </a:rPr>
              <a:t>автоматизирано</a:t>
            </a:r>
            <a:r>
              <a:rPr lang="ru-RU" sz="1600" spc="-5" dirty="0">
                <a:latin typeface="Arial MT"/>
                <a:cs typeface="Arial MT"/>
              </a:rPr>
              <a:t> </a:t>
            </a:r>
            <a:r>
              <a:rPr lang="ru-RU" sz="1600" spc="-5" dirty="0" err="1">
                <a:latin typeface="Arial MT"/>
                <a:cs typeface="Arial MT"/>
              </a:rPr>
              <a:t>индивидуално</a:t>
            </a:r>
            <a:r>
              <a:rPr lang="ru-RU" sz="1600" spc="-5" dirty="0">
                <a:latin typeface="Arial MT"/>
                <a:cs typeface="Arial MT"/>
              </a:rPr>
              <a:t> </a:t>
            </a:r>
            <a:r>
              <a:rPr lang="ru-RU" sz="1600" spc="-5" dirty="0" err="1">
                <a:latin typeface="Arial MT"/>
                <a:cs typeface="Arial MT"/>
              </a:rPr>
              <a:t>вземане</a:t>
            </a:r>
            <a:r>
              <a:rPr lang="ru-RU" sz="1600" spc="-5" dirty="0">
                <a:latin typeface="Arial MT"/>
                <a:cs typeface="Arial MT"/>
              </a:rPr>
              <a:t> на решения (чл. 22 от </a:t>
            </a:r>
            <a:r>
              <a:rPr lang="ru-RU" sz="1600" b="1" spc="-5" dirty="0">
                <a:latin typeface="Arial MT"/>
                <a:cs typeface="Arial MT"/>
              </a:rPr>
              <a:t>GDPR</a:t>
            </a:r>
            <a:r>
              <a:rPr lang="ru-RU" sz="1600" spc="-5" dirty="0">
                <a:latin typeface="Arial MT"/>
                <a:cs typeface="Arial MT"/>
              </a:rPr>
              <a:t>): „[</a:t>
            </a:r>
            <a:r>
              <a:rPr lang="ru-RU" sz="1600" spc="-5" dirty="0" err="1">
                <a:latin typeface="Arial MT"/>
                <a:cs typeface="Arial MT"/>
              </a:rPr>
              <a:t>надзорът</a:t>
            </a:r>
            <a:r>
              <a:rPr lang="ru-RU" sz="1600" spc="-5" dirty="0">
                <a:latin typeface="Arial MT"/>
                <a:cs typeface="Arial MT"/>
              </a:rPr>
              <a:t> </a:t>
            </a:r>
            <a:r>
              <a:rPr lang="ru-RU" sz="1600" spc="-5" dirty="0" err="1">
                <a:latin typeface="Arial MT"/>
                <a:cs typeface="Arial MT"/>
              </a:rPr>
              <a:t>върху</a:t>
            </a:r>
            <a:r>
              <a:rPr lang="ru-RU" sz="1600" spc="-5" dirty="0">
                <a:latin typeface="Arial MT"/>
                <a:cs typeface="Arial MT"/>
              </a:rPr>
              <a:t> </a:t>
            </a:r>
            <a:r>
              <a:rPr lang="ru-RU" sz="1600" spc="-5" dirty="0" err="1">
                <a:latin typeface="Arial MT"/>
                <a:cs typeface="Arial MT"/>
              </a:rPr>
              <a:t>решението</a:t>
            </a:r>
            <a:r>
              <a:rPr lang="ru-RU" sz="1600" spc="-5" dirty="0">
                <a:latin typeface="Arial MT"/>
                <a:cs typeface="Arial MT"/>
              </a:rPr>
              <a:t>] </a:t>
            </a:r>
            <a:r>
              <a:rPr lang="ru-RU" sz="1600" spc="-5" dirty="0" err="1">
                <a:latin typeface="Arial MT"/>
                <a:cs typeface="Arial MT"/>
              </a:rPr>
              <a:t>трябва</a:t>
            </a:r>
            <a:r>
              <a:rPr lang="ru-RU" sz="1600" spc="-5" dirty="0">
                <a:latin typeface="Arial MT"/>
                <a:cs typeface="Arial MT"/>
              </a:rPr>
              <a:t> да се </a:t>
            </a:r>
            <a:r>
              <a:rPr lang="ru-RU" sz="1600" spc="-5" dirty="0" err="1">
                <a:latin typeface="Arial MT"/>
                <a:cs typeface="Arial MT"/>
              </a:rPr>
              <a:t>извършва</a:t>
            </a:r>
            <a:r>
              <a:rPr lang="ru-RU" sz="1600" spc="-5" dirty="0">
                <a:latin typeface="Arial MT"/>
                <a:cs typeface="Arial MT"/>
              </a:rPr>
              <a:t> от </a:t>
            </a:r>
            <a:r>
              <a:rPr lang="ru-RU" sz="1600" spc="-5" dirty="0" err="1">
                <a:latin typeface="Arial MT"/>
                <a:cs typeface="Arial MT"/>
              </a:rPr>
              <a:t>някой</a:t>
            </a:r>
            <a:r>
              <a:rPr lang="ru-RU" sz="1600" spc="-5" dirty="0">
                <a:latin typeface="Arial MT"/>
                <a:cs typeface="Arial MT"/>
              </a:rPr>
              <a:t>, </a:t>
            </a:r>
            <a:r>
              <a:rPr lang="ru-RU" sz="1600" spc="-5" dirty="0" err="1">
                <a:latin typeface="Arial MT"/>
                <a:cs typeface="Arial MT"/>
              </a:rPr>
              <a:t>който</a:t>
            </a:r>
            <a:r>
              <a:rPr lang="ru-RU" sz="1600" spc="-5" dirty="0">
                <a:latin typeface="Arial MT"/>
                <a:cs typeface="Arial MT"/>
              </a:rPr>
              <a:t> </a:t>
            </a:r>
            <a:r>
              <a:rPr lang="ru-RU" sz="1600" spc="-5" dirty="0" err="1">
                <a:latin typeface="Arial MT"/>
                <a:cs typeface="Arial MT"/>
              </a:rPr>
              <a:t>има</a:t>
            </a:r>
            <a:r>
              <a:rPr lang="ru-RU" sz="1600" spc="-5" dirty="0">
                <a:latin typeface="Arial MT"/>
                <a:cs typeface="Arial MT"/>
              </a:rPr>
              <a:t> </a:t>
            </a:r>
            <a:r>
              <a:rPr lang="ru-RU" sz="1600" spc="-5" dirty="0" err="1">
                <a:latin typeface="Arial MT"/>
                <a:cs typeface="Arial MT"/>
              </a:rPr>
              <a:t>правомощия</a:t>
            </a:r>
            <a:r>
              <a:rPr lang="ru-RU" sz="1600" spc="-5" dirty="0">
                <a:latin typeface="Arial MT"/>
                <a:cs typeface="Arial MT"/>
              </a:rPr>
              <a:t> и </a:t>
            </a:r>
            <a:r>
              <a:rPr lang="ru-RU" sz="1600" spc="-5" dirty="0" err="1">
                <a:latin typeface="Arial MT"/>
                <a:cs typeface="Arial MT"/>
              </a:rPr>
              <a:t>компетентност</a:t>
            </a:r>
            <a:r>
              <a:rPr lang="ru-RU" sz="1600" spc="-5" dirty="0">
                <a:latin typeface="Arial MT"/>
                <a:cs typeface="Arial MT"/>
              </a:rPr>
              <a:t> да </a:t>
            </a:r>
            <a:r>
              <a:rPr lang="ru-RU" sz="1600" spc="-5" dirty="0" err="1">
                <a:latin typeface="Arial MT"/>
                <a:cs typeface="Arial MT"/>
              </a:rPr>
              <a:t>промени</a:t>
            </a:r>
            <a:r>
              <a:rPr lang="ru-RU" sz="1600" spc="-5" dirty="0">
                <a:latin typeface="Arial MT"/>
                <a:cs typeface="Arial MT"/>
              </a:rPr>
              <a:t> </a:t>
            </a:r>
            <a:r>
              <a:rPr lang="ru-RU" sz="1600" spc="-5" dirty="0" err="1">
                <a:latin typeface="Arial MT"/>
                <a:cs typeface="Arial MT"/>
              </a:rPr>
              <a:t>решението</a:t>
            </a:r>
            <a:r>
              <a:rPr lang="ru-RU" sz="1600" spc="-5" dirty="0">
                <a:latin typeface="Arial MT"/>
                <a:cs typeface="Arial MT"/>
              </a:rPr>
              <a:t>“ (чл. 29WP)</a:t>
            </a:r>
            <a:endParaRPr sz="1600" dirty="0">
              <a:latin typeface="Arial MT"/>
              <a:cs typeface="Arial MT"/>
            </a:endParaRPr>
          </a:p>
          <a:p>
            <a:pPr marL="755650" marR="988060" indent="-285750">
              <a:lnSpc>
                <a:spcPct val="133300"/>
              </a:lnSpc>
              <a:spcBef>
                <a:spcPts val="335"/>
              </a:spcBef>
            </a:pPr>
            <a:r>
              <a:rPr sz="1600" spc="-15" dirty="0">
                <a:latin typeface="Arial MT"/>
                <a:cs typeface="Arial MT"/>
              </a:rPr>
              <a:t>–</a:t>
            </a:r>
            <a:r>
              <a:rPr lang="bg-BG" sz="1600" spc="-15" dirty="0">
                <a:latin typeface="Arial MT"/>
                <a:cs typeface="Arial MT"/>
              </a:rPr>
              <a:t>   </a:t>
            </a:r>
            <a:r>
              <a:rPr lang="ru-RU" sz="1600" b="1" spc="-15" dirty="0">
                <a:latin typeface="Arial MT"/>
                <a:cs typeface="Arial"/>
              </a:rPr>
              <a:t>Авиация: </a:t>
            </a:r>
            <a:r>
              <a:rPr lang="ru-RU" sz="1600" spc="-15" dirty="0">
                <a:latin typeface="Arial MT"/>
                <a:cs typeface="Arial"/>
              </a:rPr>
              <a:t>Приложение 2 на </a:t>
            </a:r>
            <a:r>
              <a:rPr lang="en-GB" sz="1600" spc="-15" dirty="0">
                <a:latin typeface="Arial MT"/>
                <a:cs typeface="Arial"/>
              </a:rPr>
              <a:t>ICAO </a:t>
            </a:r>
            <a:r>
              <a:rPr lang="ru-RU" sz="1600" spc="-15" dirty="0">
                <a:latin typeface="Arial MT"/>
                <a:cs typeface="Arial"/>
              </a:rPr>
              <a:t>, разд. 2.3.1 </a:t>
            </a:r>
            <a:r>
              <a:rPr lang="ru-RU" sz="1600" spc="-15" dirty="0" err="1">
                <a:latin typeface="Arial MT"/>
                <a:cs typeface="Arial"/>
              </a:rPr>
              <a:t>Отговорност</a:t>
            </a:r>
            <a:r>
              <a:rPr lang="ru-RU" sz="1600" spc="-15" dirty="0">
                <a:latin typeface="Arial MT"/>
                <a:cs typeface="Arial"/>
              </a:rPr>
              <a:t> на командира (</a:t>
            </a:r>
            <a:r>
              <a:rPr lang="ru-RU" sz="1600" spc="-15" dirty="0" err="1">
                <a:latin typeface="Arial MT"/>
                <a:cs typeface="Arial"/>
              </a:rPr>
              <a:t>крайна</a:t>
            </a:r>
            <a:r>
              <a:rPr lang="ru-RU" sz="1600" spc="-15" dirty="0">
                <a:latin typeface="Arial MT"/>
                <a:cs typeface="Arial"/>
              </a:rPr>
              <a:t> </a:t>
            </a:r>
            <a:r>
              <a:rPr lang="ru-RU" sz="1600" spc="-15" dirty="0" err="1">
                <a:latin typeface="Arial MT"/>
                <a:cs typeface="Arial"/>
              </a:rPr>
              <a:t>власт</a:t>
            </a:r>
            <a:r>
              <a:rPr lang="ru-RU" sz="1600" spc="-15" dirty="0">
                <a:latin typeface="Arial MT"/>
                <a:cs typeface="Arial"/>
              </a:rPr>
              <a:t>, </a:t>
            </a:r>
            <a:r>
              <a:rPr lang="ru-RU" sz="1600" spc="-15" dirty="0" err="1">
                <a:latin typeface="Arial MT"/>
                <a:cs typeface="Arial"/>
              </a:rPr>
              <a:t>крайна</a:t>
            </a:r>
            <a:r>
              <a:rPr lang="ru-RU" sz="1600" spc="-15" dirty="0">
                <a:latin typeface="Arial MT"/>
                <a:cs typeface="Arial"/>
              </a:rPr>
              <a:t> </a:t>
            </a:r>
            <a:r>
              <a:rPr lang="ru-RU" sz="1600" spc="-15" dirty="0" err="1">
                <a:latin typeface="Arial MT"/>
                <a:cs typeface="Arial"/>
              </a:rPr>
              <a:t>отговорност</a:t>
            </a:r>
            <a:r>
              <a:rPr lang="ru-RU" sz="1600" spc="-15" dirty="0">
                <a:latin typeface="Arial MT"/>
                <a:cs typeface="Arial"/>
              </a:rPr>
              <a:t>)</a:t>
            </a:r>
            <a:r>
              <a:rPr lang="bg-BG" sz="1600" spc="-5" dirty="0">
                <a:latin typeface="Arial MT"/>
                <a:cs typeface="Arial MT"/>
              </a:rPr>
              <a:t>    </a:t>
            </a:r>
            <a:endParaRPr sz="1600" dirty="0">
              <a:latin typeface="Arial MT"/>
              <a:cs typeface="Arial MT"/>
            </a:endParaRPr>
          </a:p>
          <a:p>
            <a:pPr marL="755650" marR="140335" lvl="1" indent="-285750">
              <a:lnSpc>
                <a:spcPct val="128899"/>
              </a:lnSpc>
              <a:spcBef>
                <a:spcPts val="434"/>
              </a:spcBef>
              <a:buChar char="–"/>
              <a:tabLst>
                <a:tab pos="755015" algn="l"/>
                <a:tab pos="755650" algn="l"/>
              </a:tabLst>
            </a:pPr>
            <a:r>
              <a:rPr lang="ru-RU" sz="1600" b="0" i="0" dirty="0" err="1">
                <a:solidFill>
                  <a:srgbClr val="3C4043"/>
                </a:solidFill>
                <a:effectLst/>
                <a:latin typeface="Arial MT"/>
              </a:rPr>
              <a:t>Виенска</a:t>
            </a:r>
            <a:r>
              <a:rPr lang="ru-RU" sz="1600" b="0" i="0" dirty="0">
                <a:solidFill>
                  <a:srgbClr val="3C4043"/>
                </a:solidFill>
                <a:effectLst/>
                <a:latin typeface="Arial MT"/>
              </a:rPr>
              <a:t> конвенция за </a:t>
            </a:r>
            <a:r>
              <a:rPr lang="ru-RU" sz="1600" b="1" i="0" dirty="0">
                <a:solidFill>
                  <a:srgbClr val="3C4043"/>
                </a:solidFill>
                <a:effectLst/>
                <a:latin typeface="Arial MT"/>
              </a:rPr>
              <a:t>движение по </a:t>
            </a:r>
            <a:r>
              <a:rPr lang="ru-RU" sz="1600" b="1" i="0" dirty="0" err="1">
                <a:solidFill>
                  <a:srgbClr val="3C4043"/>
                </a:solidFill>
                <a:effectLst/>
                <a:latin typeface="Arial MT"/>
              </a:rPr>
              <a:t>пътищата</a:t>
            </a:r>
            <a:r>
              <a:rPr lang="ru-RU" sz="1600" b="0" i="0" dirty="0">
                <a:solidFill>
                  <a:srgbClr val="3C4043"/>
                </a:solidFill>
                <a:effectLst/>
                <a:latin typeface="Arial MT"/>
              </a:rPr>
              <a:t>, чл. 1(v) „</a:t>
            </a:r>
            <a:r>
              <a:rPr lang="ru-RU" sz="1600" b="0" i="0" dirty="0" err="1">
                <a:solidFill>
                  <a:srgbClr val="3C4043"/>
                </a:solidFill>
                <a:effectLst/>
                <a:latin typeface="Arial MT"/>
              </a:rPr>
              <a:t>Водач</a:t>
            </a:r>
            <a:r>
              <a:rPr lang="ru-RU" sz="1600" b="0" i="0" dirty="0">
                <a:solidFill>
                  <a:srgbClr val="3C4043"/>
                </a:solidFill>
                <a:effectLst/>
                <a:latin typeface="Arial MT"/>
              </a:rPr>
              <a:t>“ </a:t>
            </a:r>
            <a:r>
              <a:rPr lang="ru-RU" sz="1600" b="0" i="0" dirty="0" err="1">
                <a:solidFill>
                  <a:srgbClr val="3C4043"/>
                </a:solidFill>
                <a:effectLst/>
                <a:latin typeface="Arial MT"/>
              </a:rPr>
              <a:t>означава</a:t>
            </a:r>
            <a:r>
              <a:rPr lang="ru-RU" sz="1600" b="0" i="0" dirty="0">
                <a:solidFill>
                  <a:srgbClr val="3C4043"/>
                </a:solidFill>
                <a:effectLst/>
                <a:latin typeface="Arial MT"/>
              </a:rPr>
              <a:t> всяко </a:t>
            </a:r>
            <a:r>
              <a:rPr lang="ru-RU" sz="1600" spc="-5" dirty="0">
                <a:latin typeface="Arial MT"/>
              </a:rPr>
              <a:t>лице, </a:t>
            </a:r>
            <a:r>
              <a:rPr lang="ru-RU" sz="1600" spc="-5" dirty="0" err="1">
                <a:latin typeface="Arial MT"/>
              </a:rPr>
              <a:t>което</a:t>
            </a:r>
            <a:r>
              <a:rPr lang="ru-RU" sz="1600" spc="-5" dirty="0">
                <a:latin typeface="Arial MT"/>
              </a:rPr>
              <a:t> </a:t>
            </a:r>
            <a:r>
              <a:rPr lang="ru-RU" sz="1600" spc="-5" dirty="0" err="1">
                <a:latin typeface="Arial MT"/>
              </a:rPr>
              <a:t>управлява</a:t>
            </a:r>
            <a:r>
              <a:rPr lang="ru-RU" sz="1600" spc="-5" dirty="0">
                <a:latin typeface="Arial MT"/>
              </a:rPr>
              <a:t> </a:t>
            </a:r>
            <a:r>
              <a:rPr lang="ru-RU" sz="1600" spc="-5" dirty="0" err="1">
                <a:latin typeface="Arial MT"/>
              </a:rPr>
              <a:t>моторно</a:t>
            </a:r>
            <a:r>
              <a:rPr lang="ru-RU" sz="1600" spc="-5" dirty="0">
                <a:latin typeface="Arial MT"/>
              </a:rPr>
              <a:t> </a:t>
            </a:r>
            <a:r>
              <a:rPr lang="ru-RU" sz="1600" spc="-5" dirty="0" err="1">
                <a:latin typeface="Arial MT"/>
              </a:rPr>
              <a:t>превозно</a:t>
            </a:r>
            <a:r>
              <a:rPr lang="ru-RU" sz="1600" spc="-5" dirty="0">
                <a:latin typeface="Arial MT"/>
              </a:rPr>
              <a:t> средство или </a:t>
            </a:r>
            <a:r>
              <a:rPr lang="ru-RU" sz="1600" spc="-5" dirty="0" err="1">
                <a:latin typeface="Arial MT"/>
              </a:rPr>
              <a:t>друго</a:t>
            </a:r>
            <a:r>
              <a:rPr lang="ru-RU" sz="1600" spc="-5" dirty="0">
                <a:latin typeface="Arial MT"/>
              </a:rPr>
              <a:t> </a:t>
            </a:r>
            <a:r>
              <a:rPr lang="ru-RU" sz="1600" spc="-5" dirty="0" err="1">
                <a:latin typeface="Arial MT"/>
              </a:rPr>
              <a:t>превозно</a:t>
            </a:r>
            <a:r>
              <a:rPr lang="ru-RU" sz="1600" spc="-5" dirty="0">
                <a:latin typeface="Arial MT"/>
              </a:rPr>
              <a:t> средство (с </a:t>
            </a:r>
            <a:r>
              <a:rPr lang="ru-RU" sz="1600" spc="-5" dirty="0" err="1">
                <a:latin typeface="Arial MT"/>
              </a:rPr>
              <a:t>изключение</a:t>
            </a:r>
            <a:r>
              <a:rPr lang="ru-RU" sz="1600" spc="-5" dirty="0">
                <a:latin typeface="Arial MT"/>
              </a:rPr>
              <a:t> на </a:t>
            </a:r>
            <a:r>
              <a:rPr lang="ru-RU" sz="1600" spc="-5" dirty="0" err="1">
                <a:latin typeface="Arial MT"/>
              </a:rPr>
              <a:t>измененията</a:t>
            </a:r>
            <a:r>
              <a:rPr lang="ru-RU" sz="1600" spc="-5" dirty="0">
                <a:latin typeface="Arial MT"/>
              </a:rPr>
              <a:t> за ADS)</a:t>
            </a:r>
            <a:r>
              <a:rPr lang="bg-BG" sz="1600" spc="-5" dirty="0">
                <a:latin typeface="Arial MT"/>
              </a:rPr>
              <a:t>   </a:t>
            </a:r>
            <a:endParaRPr lang="en-GB" sz="1600" spc="-5" dirty="0">
              <a:latin typeface="Arial MT"/>
            </a:endParaRPr>
          </a:p>
          <a:p>
            <a:pPr marL="755650" lvl="1" indent="-285750">
              <a:lnSpc>
                <a:spcPct val="100000"/>
              </a:lnSpc>
              <a:spcBef>
                <a:spcPts val="1055"/>
              </a:spcBef>
              <a:buChar char="–"/>
              <a:tabLst>
                <a:tab pos="755015" algn="l"/>
                <a:tab pos="755650" algn="l"/>
              </a:tabLst>
            </a:pPr>
            <a:r>
              <a:rPr lang="ru-RU" sz="1600" spc="-5" dirty="0">
                <a:latin typeface="Arial MT"/>
              </a:rPr>
              <a:t>Член 14 ново предложение за </a:t>
            </a:r>
            <a:r>
              <a:rPr lang="ru-RU" sz="1600" b="1" spc="-5" dirty="0">
                <a:latin typeface="Arial MT"/>
              </a:rPr>
              <a:t>AI ACT</a:t>
            </a:r>
            <a:r>
              <a:rPr lang="ru-RU" sz="1600" spc="-5" dirty="0">
                <a:latin typeface="Arial MT"/>
              </a:rPr>
              <a:t>, </a:t>
            </a:r>
            <a:r>
              <a:rPr lang="ru-RU" sz="1600" spc="-5" dirty="0" err="1">
                <a:latin typeface="Arial MT"/>
              </a:rPr>
              <a:t>човешки</a:t>
            </a:r>
            <a:r>
              <a:rPr lang="ru-RU" sz="1600" spc="-5" dirty="0">
                <a:latin typeface="Arial MT"/>
              </a:rPr>
              <a:t> надзор за </a:t>
            </a:r>
            <a:r>
              <a:rPr lang="ru-RU" sz="1600" spc="-5" dirty="0" err="1">
                <a:latin typeface="Arial MT"/>
              </a:rPr>
              <a:t>високорискови</a:t>
            </a:r>
            <a:r>
              <a:rPr lang="ru-RU" sz="1600" spc="-5" dirty="0">
                <a:latin typeface="Arial MT"/>
              </a:rPr>
              <a:t> </a:t>
            </a:r>
            <a:r>
              <a:rPr lang="ru-RU" sz="1600" spc="-5" dirty="0" err="1">
                <a:latin typeface="Arial MT"/>
              </a:rPr>
              <a:t>системи</a:t>
            </a:r>
            <a:r>
              <a:rPr lang="ru-RU" sz="1600" spc="-5" dirty="0">
                <a:latin typeface="Arial MT"/>
              </a:rPr>
              <a:t> с AI</a:t>
            </a:r>
            <a:r>
              <a:rPr lang="bg-BG" sz="1600" spc="-5" dirty="0">
                <a:latin typeface="Arial MT"/>
              </a:rPr>
              <a:t>    </a:t>
            </a:r>
            <a:endParaRPr lang="en-GB" sz="1600" spc="-5" dirty="0">
              <a:latin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019" y="346963"/>
            <a:ext cx="682498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35" dirty="0">
                <a:solidFill>
                  <a:srgbClr val="BC2A0A"/>
                </a:solidFill>
                <a:latin typeface="Tahoma"/>
                <a:cs typeface="Tahoma"/>
              </a:rPr>
              <a:t>ЕФЕКТИВЕН ОРГАН ЗА ВЗЕМАНЕ НА РЕШЕНИЯ</a:t>
            </a:r>
            <a:endParaRPr lang="en-GB" sz="2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274" y="1942243"/>
            <a:ext cx="8763000" cy="455355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2786380" defTabSz="8340725">
              <a:lnSpc>
                <a:spcPts val="1610"/>
              </a:lnSpc>
              <a:spcBef>
                <a:spcPts val="210"/>
              </a:spcBef>
            </a:pP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Какво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ще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кажете за </a:t>
            </a: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решенията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 </a:t>
            </a: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които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да се </a:t>
            </a: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вземат</a:t>
            </a:r>
            <a:r>
              <a:rPr lang="en-US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съвместно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с AI, в </a:t>
            </a: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условията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на </a:t>
            </a: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ограничени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ресурси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– </a:t>
            </a: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време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 информация, </a:t>
            </a:r>
            <a:r>
              <a:rPr lang="ru-RU" sz="1400" spc="-15" dirty="0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обяснения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? напр.:</a:t>
            </a:r>
            <a:endParaRPr lang="en-US" sz="1400" spc="-15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447675" marR="2786380" indent="-265113" defTabSz="8340725">
              <a:lnSpc>
                <a:spcPts val="1610"/>
              </a:lnSpc>
              <a:spcBef>
                <a:spcPts val="210"/>
              </a:spcBef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ru-RU" sz="1400" b="1" dirty="0" err="1">
                <a:solidFill>
                  <a:srgbClr val="3C404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Медицинска</a:t>
            </a:r>
            <a:r>
              <a:rPr lang="ru-RU" sz="1400" b="1" dirty="0">
                <a:solidFill>
                  <a:srgbClr val="3C404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диагностика, </a:t>
            </a:r>
            <a:r>
              <a:rPr lang="ru-RU" sz="1400" b="1" dirty="0" err="1">
                <a:solidFill>
                  <a:srgbClr val="3C404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подпомогната</a:t>
            </a:r>
            <a:r>
              <a:rPr lang="ru-RU" sz="1400" b="1" dirty="0">
                <a:solidFill>
                  <a:srgbClr val="3C404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от AI</a:t>
            </a:r>
            <a:r>
              <a:rPr lang="ru-RU" sz="1400" dirty="0">
                <a:solidFill>
                  <a:srgbClr val="3C404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ru-RU" sz="1400" dirty="0" err="1">
                <a:solidFill>
                  <a:srgbClr val="3C404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Lagioia</a:t>
            </a:r>
            <a:r>
              <a:rPr lang="ru-RU" sz="1400" dirty="0">
                <a:solidFill>
                  <a:srgbClr val="3C404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dirty="0" err="1">
                <a:solidFill>
                  <a:srgbClr val="3C404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Contissa</a:t>
            </a:r>
            <a:r>
              <a:rPr lang="ru-RU" sz="1400" dirty="0">
                <a:solidFill>
                  <a:srgbClr val="3C404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2020)</a:t>
            </a:r>
            <a:endParaRPr lang="en-US" sz="1400" dirty="0">
              <a:solidFill>
                <a:srgbClr val="3C404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47675" marR="2786380" indent="-265113" defTabSz="8340725">
              <a:lnSpc>
                <a:spcPts val="1610"/>
              </a:lnSpc>
              <a:spcBef>
                <a:spcPts val="210"/>
              </a:spcBef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Граничен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контрол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Frontex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„12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секунди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за решение“</a:t>
            </a:r>
            <a:endParaRPr lang="en-US" sz="1400" b="0" i="0" dirty="0">
              <a:solidFill>
                <a:srgbClr val="3C4043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en-US" sz="1400" i="1" spc="35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indent="355600">
              <a:lnSpc>
                <a:spcPct val="100000"/>
              </a:lnSpc>
              <a:spcBef>
                <a:spcPts val="30"/>
              </a:spcBef>
            </a:pP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Машинният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интелект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е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фундаментално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чужд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често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цялата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цел на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една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AI система е да се научи да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прави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или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вижда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нещата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по начини, по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които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хората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не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могат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[..]</a:t>
            </a:r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R="375920" indent="355600">
              <a:lnSpc>
                <a:spcPct val="98600"/>
              </a:lnSpc>
              <a:spcBef>
                <a:spcPts val="335"/>
              </a:spcBef>
            </a:pP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крайна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сметка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липсата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принципна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основа,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която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да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противоречи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прогнозите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en-US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предполага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че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разумността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на дадено действие в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отделни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случаи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трябва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да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бъде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обвързана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с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решението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400" b="1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използване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en-US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bg-BG" sz="1400" b="1" dirty="0">
                <a:solidFill>
                  <a:srgbClr val="3C404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</a:t>
            </a:r>
            <a:r>
              <a:rPr lang="ru-RU" sz="1400" b="1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общ интерес. 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400" b="0" i="0" dirty="0" err="1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Selbst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2019)</a:t>
            </a:r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R="74930" indent="355600">
              <a:lnSpc>
                <a:spcPct val="97900"/>
              </a:lnSpc>
            </a:pPr>
            <a:br>
              <a:rPr lang="en-US" sz="1400" dirty="0">
                <a:latin typeface="Verdana"/>
                <a:cs typeface="Verdana"/>
              </a:rPr>
            </a:br>
            <a:r>
              <a:rPr lang="bg-BG" sz="1400" dirty="0">
                <a:latin typeface="Verdana"/>
                <a:cs typeface="Verdana"/>
              </a:rPr>
              <a:t>      </a:t>
            </a:r>
            <a:r>
              <a:rPr lang="ru-RU" sz="1400" dirty="0">
                <a:latin typeface="Verdana"/>
                <a:cs typeface="Verdana"/>
              </a:rPr>
              <a:t>Благодарение на </a:t>
            </a:r>
            <a:r>
              <a:rPr lang="ru-RU" sz="1400" b="1" dirty="0" err="1">
                <a:latin typeface="Verdana"/>
                <a:cs typeface="Verdana"/>
              </a:rPr>
              <a:t>доказателствата</a:t>
            </a:r>
            <a:r>
              <a:rPr lang="ru-RU" sz="1400" dirty="0">
                <a:latin typeface="Verdana"/>
                <a:cs typeface="Verdana"/>
              </a:rPr>
              <a:t> в </a:t>
            </a:r>
            <a:r>
              <a:rPr lang="ru-RU" sz="1400" dirty="0" err="1">
                <a:latin typeface="Verdana"/>
                <a:cs typeface="Verdana"/>
              </a:rPr>
              <a:t>тяхна</a:t>
            </a:r>
            <a:r>
              <a:rPr lang="ru-RU" sz="1400" dirty="0">
                <a:latin typeface="Verdana"/>
                <a:cs typeface="Verdana"/>
              </a:rPr>
              <a:t> </a:t>
            </a:r>
            <a:r>
              <a:rPr lang="ru-RU" sz="1400" dirty="0" err="1">
                <a:latin typeface="Verdana"/>
                <a:cs typeface="Verdana"/>
              </a:rPr>
              <a:t>полза</a:t>
            </a:r>
            <a:r>
              <a:rPr lang="ru-RU" sz="1400" dirty="0">
                <a:latin typeface="Verdana"/>
                <a:cs typeface="Verdana"/>
              </a:rPr>
              <a:t> (</a:t>
            </a:r>
            <a:r>
              <a:rPr lang="ru-RU" sz="1400" dirty="0" err="1">
                <a:latin typeface="Verdana"/>
                <a:cs typeface="Verdana"/>
              </a:rPr>
              <a:t>предвидени</a:t>
            </a:r>
            <a:r>
              <a:rPr lang="ru-RU" sz="1400" dirty="0">
                <a:latin typeface="Verdana"/>
                <a:cs typeface="Verdana"/>
              </a:rPr>
              <a:t> по дефиниция), е </a:t>
            </a:r>
            <a:r>
              <a:rPr lang="ru-RU" sz="1400" dirty="0" err="1">
                <a:latin typeface="Verdana"/>
                <a:cs typeface="Verdana"/>
              </a:rPr>
              <a:t>по-подходящо</a:t>
            </a:r>
            <a:r>
              <a:rPr lang="ru-RU" sz="1400" dirty="0">
                <a:latin typeface="Verdana"/>
                <a:cs typeface="Verdana"/>
              </a:rPr>
              <a:t> да </a:t>
            </a:r>
            <a:r>
              <a:rPr lang="ru-RU" sz="1400" dirty="0" err="1">
                <a:latin typeface="Verdana"/>
                <a:cs typeface="Verdana"/>
              </a:rPr>
              <a:t>мислим</a:t>
            </a:r>
            <a:r>
              <a:rPr lang="ru-RU" sz="1400" dirty="0">
                <a:latin typeface="Verdana"/>
                <a:cs typeface="Verdana"/>
              </a:rPr>
              <a:t> за </a:t>
            </a:r>
            <a:r>
              <a:rPr lang="ru-RU" sz="1400" b="1" dirty="0" err="1">
                <a:latin typeface="Verdana"/>
                <a:cs typeface="Verdana"/>
              </a:rPr>
              <a:t>експертни</a:t>
            </a:r>
            <a:r>
              <a:rPr lang="ru-RU" sz="1400" b="1" dirty="0">
                <a:latin typeface="Verdana"/>
                <a:cs typeface="Verdana"/>
              </a:rPr>
              <a:t> </a:t>
            </a:r>
            <a:r>
              <a:rPr lang="ru-RU" sz="1400" b="1" dirty="0" err="1">
                <a:latin typeface="Verdana"/>
                <a:cs typeface="Verdana"/>
              </a:rPr>
              <a:t>роботи</a:t>
            </a:r>
            <a:r>
              <a:rPr lang="ru-RU" sz="1400" b="1" dirty="0">
                <a:latin typeface="Verdana"/>
                <a:cs typeface="Verdana"/>
              </a:rPr>
              <a:t> </a:t>
            </a:r>
            <a:r>
              <a:rPr lang="ru-RU" sz="1400" b="1" dirty="0" err="1">
                <a:latin typeface="Verdana"/>
                <a:cs typeface="Verdana"/>
              </a:rPr>
              <a:t>като</a:t>
            </a:r>
            <a:r>
              <a:rPr lang="ru-RU" sz="1400" b="1" dirty="0">
                <a:latin typeface="Verdana"/>
                <a:cs typeface="Verdana"/>
              </a:rPr>
              <a:t> над </a:t>
            </a:r>
            <a:r>
              <a:rPr lang="ru-RU" sz="1400" b="1" dirty="0" err="1">
                <a:latin typeface="Verdana"/>
                <a:cs typeface="Verdana"/>
              </a:rPr>
              <a:t>средните</a:t>
            </a:r>
            <a:r>
              <a:rPr lang="ru-RU" sz="1400" b="1" dirty="0">
                <a:latin typeface="Verdana"/>
                <a:cs typeface="Verdana"/>
              </a:rPr>
              <a:t> по отношение на </a:t>
            </a:r>
            <a:r>
              <a:rPr lang="ru-RU" sz="1400" b="1" dirty="0" err="1">
                <a:latin typeface="Verdana"/>
                <a:cs typeface="Verdana"/>
              </a:rPr>
              <a:t>способността</a:t>
            </a:r>
            <a:r>
              <a:rPr lang="ru-RU" sz="1400" b="1" dirty="0">
                <a:latin typeface="Verdana"/>
                <a:cs typeface="Verdana"/>
              </a:rPr>
              <a:t> им да </a:t>
            </a:r>
            <a:r>
              <a:rPr lang="ru-RU" sz="1400" b="1" dirty="0" err="1">
                <a:latin typeface="Verdana"/>
                <a:cs typeface="Verdana"/>
              </a:rPr>
              <a:t>вземат</a:t>
            </a:r>
            <a:r>
              <a:rPr lang="ru-RU" sz="1400" b="1" dirty="0">
                <a:latin typeface="Verdana"/>
                <a:cs typeface="Verdana"/>
              </a:rPr>
              <a:t> решения, </a:t>
            </a:r>
            <a:r>
              <a:rPr lang="ru-RU" sz="1400" b="1" dirty="0" err="1">
                <a:latin typeface="Verdana"/>
                <a:cs typeface="Verdana"/>
              </a:rPr>
              <a:t>които</a:t>
            </a:r>
            <a:r>
              <a:rPr lang="ru-RU" sz="1400" b="1" dirty="0">
                <a:latin typeface="Verdana"/>
                <a:cs typeface="Verdana"/>
              </a:rPr>
              <a:t> </a:t>
            </a:r>
            <a:r>
              <a:rPr lang="ru-RU" sz="1400" b="1" dirty="0" err="1">
                <a:latin typeface="Verdana"/>
                <a:cs typeface="Verdana"/>
              </a:rPr>
              <a:t>ще</a:t>
            </a:r>
            <a:r>
              <a:rPr lang="ru-RU" sz="1400" b="1" dirty="0">
                <a:latin typeface="Verdana"/>
                <a:cs typeface="Verdana"/>
              </a:rPr>
              <a:t> </a:t>
            </a:r>
            <a:r>
              <a:rPr lang="ru-RU" sz="1400" b="1" dirty="0" err="1">
                <a:latin typeface="Verdana"/>
                <a:cs typeface="Verdana"/>
              </a:rPr>
              <a:t>доведат</a:t>
            </a:r>
            <a:r>
              <a:rPr lang="ru-RU" sz="1400" b="1" dirty="0">
                <a:latin typeface="Verdana"/>
                <a:cs typeface="Verdana"/>
              </a:rPr>
              <a:t> до </a:t>
            </a:r>
            <a:r>
              <a:rPr lang="ru-RU" sz="1400" b="1" dirty="0" err="1">
                <a:latin typeface="Verdana"/>
                <a:cs typeface="Verdana"/>
              </a:rPr>
              <a:t>желаните</a:t>
            </a:r>
            <a:r>
              <a:rPr lang="ru-RU" sz="1400" b="1" dirty="0">
                <a:latin typeface="Verdana"/>
                <a:cs typeface="Verdana"/>
              </a:rPr>
              <a:t> </a:t>
            </a:r>
            <a:r>
              <a:rPr lang="ru-RU" sz="1400" b="1" dirty="0" err="1">
                <a:latin typeface="Verdana"/>
                <a:cs typeface="Verdana"/>
              </a:rPr>
              <a:t>резултати</a:t>
            </a:r>
            <a:r>
              <a:rPr lang="ru-RU" sz="1400" b="1" dirty="0">
                <a:latin typeface="Verdana"/>
                <a:cs typeface="Verdana"/>
              </a:rPr>
              <a:t> […]</a:t>
            </a:r>
            <a:endParaRPr sz="1400" b="1" dirty="0">
              <a:latin typeface="Verdana"/>
              <a:cs typeface="Verdana"/>
            </a:endParaRPr>
          </a:p>
          <a:p>
            <a:pPr indent="355600">
              <a:lnSpc>
                <a:spcPct val="100000"/>
              </a:lnSpc>
              <a:spcBef>
                <a:spcPts val="25"/>
              </a:spcBef>
            </a:pPr>
            <a:r>
              <a:rPr lang="ru-RU" sz="1400" dirty="0" err="1">
                <a:latin typeface="Verdana"/>
                <a:cs typeface="Verdana"/>
              </a:rPr>
              <a:t>Този</a:t>
            </a:r>
            <a:r>
              <a:rPr lang="ru-RU" sz="1400" dirty="0">
                <a:latin typeface="Verdana"/>
                <a:cs typeface="Verdana"/>
              </a:rPr>
              <a:t> факт </a:t>
            </a:r>
            <a:r>
              <a:rPr lang="ru-RU" sz="1400" dirty="0" err="1">
                <a:latin typeface="Verdana"/>
                <a:cs typeface="Verdana"/>
              </a:rPr>
              <a:t>предполага</a:t>
            </a:r>
            <a:r>
              <a:rPr lang="ru-RU" sz="1400" dirty="0">
                <a:latin typeface="Verdana"/>
                <a:cs typeface="Verdana"/>
              </a:rPr>
              <a:t>, че </a:t>
            </a:r>
            <a:r>
              <a:rPr lang="ru-RU" sz="1400" dirty="0" err="1">
                <a:latin typeface="Verdana"/>
                <a:cs typeface="Verdana"/>
              </a:rPr>
              <a:t>предоставянето</a:t>
            </a:r>
            <a:r>
              <a:rPr lang="ru-RU" sz="1400" dirty="0">
                <a:latin typeface="Verdana"/>
                <a:cs typeface="Verdana"/>
              </a:rPr>
              <a:t> на общи </a:t>
            </a:r>
            <a:r>
              <a:rPr lang="ru-RU" sz="1400" dirty="0" err="1">
                <a:latin typeface="Verdana"/>
                <a:cs typeface="Verdana"/>
              </a:rPr>
              <a:t>правомощия</a:t>
            </a:r>
            <a:r>
              <a:rPr lang="ru-RU" sz="1400" dirty="0">
                <a:latin typeface="Verdana"/>
                <a:cs typeface="Verdana"/>
              </a:rPr>
              <a:t> за </a:t>
            </a:r>
            <a:r>
              <a:rPr lang="ru-RU" sz="1400" b="1" dirty="0" err="1">
                <a:latin typeface="Verdana"/>
                <a:cs typeface="Verdana"/>
              </a:rPr>
              <a:t>вземане</a:t>
            </a:r>
            <a:r>
              <a:rPr lang="ru-RU" sz="1400" b="1" dirty="0">
                <a:latin typeface="Verdana"/>
                <a:cs typeface="Verdana"/>
              </a:rPr>
              <a:t> на решения на </a:t>
            </a:r>
            <a:r>
              <a:rPr lang="ru-RU" sz="1400" b="1" dirty="0" err="1">
                <a:latin typeface="Verdana"/>
                <a:cs typeface="Verdana"/>
              </a:rPr>
              <a:t>човешки</a:t>
            </a:r>
            <a:r>
              <a:rPr lang="ru-RU" sz="1400" b="1" dirty="0">
                <a:latin typeface="Verdana"/>
                <a:cs typeface="Verdana"/>
              </a:rPr>
              <a:t> </a:t>
            </a:r>
            <a:r>
              <a:rPr lang="ru-RU" sz="1400" b="1" dirty="0" err="1">
                <a:latin typeface="Verdana"/>
                <a:cs typeface="Verdana"/>
              </a:rPr>
              <a:t>експерти</a:t>
            </a:r>
            <a:r>
              <a:rPr lang="ru-RU" sz="1400" b="1" dirty="0">
                <a:latin typeface="Verdana"/>
                <a:cs typeface="Verdana"/>
              </a:rPr>
              <a:t> </a:t>
            </a:r>
            <a:r>
              <a:rPr lang="ru-RU" sz="1400" b="1" dirty="0" err="1">
                <a:latin typeface="Verdana"/>
                <a:cs typeface="Verdana"/>
              </a:rPr>
              <a:t>ще</a:t>
            </a:r>
            <a:r>
              <a:rPr lang="ru-RU" sz="1400" b="1" dirty="0">
                <a:latin typeface="Verdana"/>
                <a:cs typeface="Verdana"/>
              </a:rPr>
              <a:t> </a:t>
            </a:r>
            <a:r>
              <a:rPr lang="ru-RU" sz="1400" b="1" dirty="0" err="1">
                <a:latin typeface="Verdana"/>
                <a:cs typeface="Verdana"/>
              </a:rPr>
              <a:t>бъде</a:t>
            </a:r>
            <a:r>
              <a:rPr lang="ru-RU" sz="1400" b="1" dirty="0">
                <a:latin typeface="Verdana"/>
                <a:cs typeface="Verdana"/>
              </a:rPr>
              <a:t> проблематично, след </a:t>
            </a:r>
            <a:r>
              <a:rPr lang="ru-RU" sz="1400" b="1" dirty="0" err="1">
                <a:latin typeface="Verdana"/>
                <a:cs typeface="Verdana"/>
              </a:rPr>
              <a:t>като</a:t>
            </a:r>
            <a:r>
              <a:rPr lang="ru-RU" sz="1400" b="1" dirty="0">
                <a:latin typeface="Verdana"/>
                <a:cs typeface="Verdana"/>
              </a:rPr>
              <a:t> </a:t>
            </a:r>
            <a:r>
              <a:rPr lang="ru-RU" sz="1400" b="1" dirty="0" err="1">
                <a:latin typeface="Verdana"/>
                <a:cs typeface="Verdana"/>
              </a:rPr>
              <a:t>експертните</a:t>
            </a:r>
            <a:r>
              <a:rPr lang="ru-RU" sz="1400" b="1" dirty="0">
                <a:latin typeface="Verdana"/>
                <a:cs typeface="Verdana"/>
              </a:rPr>
              <a:t> </a:t>
            </a:r>
            <a:r>
              <a:rPr lang="ru-RU" sz="1400" b="1" dirty="0" err="1">
                <a:latin typeface="Verdana"/>
                <a:cs typeface="Verdana"/>
              </a:rPr>
              <a:t>роботи</a:t>
            </a:r>
            <a:r>
              <a:rPr lang="ru-RU" sz="1400" b="1" dirty="0">
                <a:latin typeface="Verdana"/>
                <a:cs typeface="Verdana"/>
              </a:rPr>
              <a:t> с</a:t>
            </a:r>
            <a:r>
              <a:rPr lang="en-US" sz="1400" b="1" dirty="0">
                <a:latin typeface="Verdana"/>
                <a:cs typeface="Verdana"/>
              </a:rPr>
              <a:t>e </a:t>
            </a:r>
            <a:r>
              <a:rPr lang="bg-BG" sz="1400" b="1" dirty="0">
                <a:latin typeface="Verdana"/>
                <a:cs typeface="Verdana"/>
              </a:rPr>
              <a:t>справят отлично с поставените задачи</a:t>
            </a:r>
            <a:r>
              <a:rPr lang="ru-RU" sz="1400" b="1" dirty="0">
                <a:latin typeface="Verdana"/>
                <a:cs typeface="Verdana"/>
              </a:rPr>
              <a:t>.</a:t>
            </a:r>
          </a:p>
          <a:p>
            <a:pPr indent="355600">
              <a:lnSpc>
                <a:spcPct val="100000"/>
              </a:lnSpc>
              <a:spcBef>
                <a:spcPts val="25"/>
              </a:spcBef>
            </a:pPr>
            <a:r>
              <a:rPr lang="ru-RU" sz="1400" dirty="0">
                <a:latin typeface="Verdana"/>
                <a:cs typeface="Verdana"/>
              </a:rPr>
              <a:t>(</a:t>
            </a:r>
            <a:r>
              <a:rPr lang="ru-RU" sz="1400" dirty="0" err="1">
                <a:latin typeface="Verdana"/>
                <a:cs typeface="Verdana"/>
              </a:rPr>
              <a:t>Millar</a:t>
            </a:r>
            <a:r>
              <a:rPr lang="ru-RU" sz="1400" dirty="0">
                <a:latin typeface="Verdana"/>
                <a:cs typeface="Verdana"/>
              </a:rPr>
              <a:t>, </a:t>
            </a:r>
            <a:r>
              <a:rPr lang="ru-RU" sz="1400" dirty="0" err="1">
                <a:latin typeface="Verdana"/>
                <a:cs typeface="Verdana"/>
              </a:rPr>
              <a:t>Kerr</a:t>
            </a:r>
            <a:r>
              <a:rPr lang="ru-RU" sz="1400" dirty="0">
                <a:latin typeface="Verdana"/>
                <a:cs typeface="Verdana"/>
              </a:rPr>
              <a:t> 2018)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9800" y="805408"/>
            <a:ext cx="3044926" cy="201399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11256" y="33019"/>
            <a:ext cx="316094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3600" spc="-5" dirty="0"/>
              <a:t>Правен казус</a:t>
            </a:r>
            <a:endParaRPr lang="bg-BG" sz="3600" dirty="0"/>
          </a:p>
        </p:txBody>
      </p:sp>
      <p:pic>
        <p:nvPicPr>
          <p:cNvPr id="10" name="object 7">
            <a:extLst>
              <a:ext uri="{FF2B5EF4-FFF2-40B4-BE49-F238E27FC236}">
                <a16:creationId xmlns:a16="http://schemas.microsoft.com/office/drawing/2014/main" id="{0369979A-BA5F-FDFC-1645-785D716F8C1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34616"/>
            <a:ext cx="9143998" cy="620958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0458" y="151891"/>
            <a:ext cx="7362825" cy="11201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1087755">
              <a:lnSpc>
                <a:spcPts val="4300"/>
              </a:lnSpc>
              <a:spcBef>
                <a:spcPts val="215"/>
              </a:spcBef>
            </a:pPr>
            <a:r>
              <a:rPr sz="3600" spc="-10" dirty="0"/>
              <a:t>ACAS/TCAS II </a:t>
            </a:r>
            <a:r>
              <a:rPr sz="3600" spc="-5" dirty="0"/>
              <a:t>(TRAFFIC </a:t>
            </a:r>
            <a:r>
              <a:rPr sz="3600" dirty="0"/>
              <a:t> </a:t>
            </a:r>
            <a:r>
              <a:rPr sz="3600" spc="-5" dirty="0"/>
              <a:t>COLLI</a:t>
            </a:r>
            <a:r>
              <a:rPr sz="3600" spc="-15" dirty="0"/>
              <a:t>S</a:t>
            </a:r>
            <a:r>
              <a:rPr sz="3600" spc="-10" dirty="0"/>
              <a:t>IO</a:t>
            </a:r>
            <a:r>
              <a:rPr sz="3600" dirty="0"/>
              <a:t>N</a:t>
            </a:r>
            <a:r>
              <a:rPr sz="3600" spc="-225" dirty="0"/>
              <a:t> </a:t>
            </a:r>
            <a:r>
              <a:rPr sz="3600" spc="-280" dirty="0"/>
              <a:t>A</a:t>
            </a:r>
            <a:r>
              <a:rPr sz="3600" spc="-5" dirty="0"/>
              <a:t>VOI</a:t>
            </a:r>
            <a:r>
              <a:rPr sz="3600" spc="-15" dirty="0"/>
              <a:t>D</a:t>
            </a:r>
            <a:r>
              <a:rPr sz="3600" spc="-10" dirty="0"/>
              <a:t>ANC</a:t>
            </a:r>
            <a:r>
              <a:rPr sz="3600" dirty="0"/>
              <a:t>E</a:t>
            </a:r>
            <a:r>
              <a:rPr sz="3600" spc="-25" dirty="0"/>
              <a:t> </a:t>
            </a:r>
            <a:r>
              <a:rPr sz="3600" spc="-5" dirty="0"/>
              <a:t>SY</a:t>
            </a:r>
            <a:r>
              <a:rPr sz="3600" spc="-30" dirty="0"/>
              <a:t>S</a:t>
            </a:r>
            <a:r>
              <a:rPr sz="3600" spc="-5" dirty="0"/>
              <a:t>TEM)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252127" y="4397248"/>
            <a:ext cx="8314055" cy="1967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Clr>
                <a:srgbClr val="7F007F"/>
              </a:buClr>
              <a:buChar char="•"/>
              <a:tabLst>
                <a:tab pos="184150" algn="l"/>
              </a:tabLst>
            </a:pPr>
            <a:r>
              <a:rPr lang="bg-BG" sz="1900" spc="-5" dirty="0">
                <a:latin typeface="Arial MT"/>
              </a:rPr>
              <a:t>Визуални и аудио съвети</a:t>
            </a:r>
            <a:r>
              <a:rPr lang="en-GB" sz="1900" spc="-5" dirty="0">
                <a:latin typeface="Arial MT"/>
              </a:rPr>
              <a:t>   </a:t>
            </a:r>
          </a:p>
          <a:p>
            <a:pPr marL="184150" indent="-171450">
              <a:lnSpc>
                <a:spcPct val="100000"/>
              </a:lnSpc>
              <a:spcBef>
                <a:spcPts val="20"/>
              </a:spcBef>
              <a:buClr>
                <a:srgbClr val="7F007F"/>
              </a:buClr>
              <a:buChar char="•"/>
              <a:tabLst>
                <a:tab pos="184150" algn="l"/>
              </a:tabLst>
            </a:pPr>
            <a:r>
              <a:rPr lang="en-GB" sz="1900" dirty="0">
                <a:latin typeface="Arial MT"/>
                <a:cs typeface="Arial MT"/>
              </a:rPr>
              <a:t>2 </a:t>
            </a:r>
            <a:r>
              <a:rPr lang="bg-BG" sz="1900" spc="-5" dirty="0">
                <a:latin typeface="Arial MT"/>
                <a:cs typeface="Arial MT"/>
              </a:rPr>
              <a:t>типа съветващи</a:t>
            </a:r>
            <a:r>
              <a:rPr lang="en-GB" sz="1900" dirty="0">
                <a:latin typeface="Arial MT"/>
                <a:cs typeface="Arial MT"/>
              </a:rPr>
              <a:t>:</a:t>
            </a:r>
            <a:r>
              <a:rPr lang="en-GB" sz="1900" spc="-5" dirty="0">
                <a:latin typeface="Arial MT"/>
                <a:cs typeface="Arial MT"/>
              </a:rPr>
              <a:t> </a:t>
            </a:r>
            <a:r>
              <a:rPr lang="en-GB" sz="1900" b="1" spc="-75" dirty="0">
                <a:latin typeface="Arial"/>
                <a:cs typeface="Arial"/>
              </a:rPr>
              <a:t>TA</a:t>
            </a:r>
            <a:r>
              <a:rPr lang="en-GB" sz="1900" b="1" spc="-65" dirty="0">
                <a:latin typeface="Arial"/>
                <a:cs typeface="Arial"/>
              </a:rPr>
              <a:t> </a:t>
            </a:r>
            <a:r>
              <a:rPr lang="en-GB" sz="1900" b="1" spc="-15" dirty="0">
                <a:latin typeface="Arial"/>
                <a:cs typeface="Arial"/>
              </a:rPr>
              <a:t>(Traffic</a:t>
            </a:r>
            <a:r>
              <a:rPr lang="en-GB" sz="1900" b="1" spc="-75" dirty="0">
                <a:latin typeface="Arial"/>
                <a:cs typeface="Arial"/>
              </a:rPr>
              <a:t> </a:t>
            </a:r>
            <a:r>
              <a:rPr lang="en-GB" sz="1900" b="1" spc="-5" dirty="0">
                <a:latin typeface="Arial"/>
                <a:cs typeface="Arial"/>
              </a:rPr>
              <a:t>Advisory)</a:t>
            </a:r>
            <a:r>
              <a:rPr lang="en-GB" sz="1900" b="1" dirty="0">
                <a:latin typeface="Arial"/>
                <a:cs typeface="Arial"/>
              </a:rPr>
              <a:t> </a:t>
            </a:r>
            <a:r>
              <a:rPr lang="en-GB" sz="1900" dirty="0">
                <a:latin typeface="Arial MT"/>
                <a:cs typeface="Arial MT"/>
              </a:rPr>
              <a:t>and</a:t>
            </a:r>
            <a:r>
              <a:rPr lang="en-GB" sz="1900" spc="5" dirty="0">
                <a:latin typeface="Arial MT"/>
                <a:cs typeface="Arial MT"/>
              </a:rPr>
              <a:t> </a:t>
            </a:r>
            <a:r>
              <a:rPr lang="en-GB" sz="1900" b="1" spc="-5" dirty="0">
                <a:latin typeface="Arial"/>
                <a:cs typeface="Arial"/>
              </a:rPr>
              <a:t>RA</a:t>
            </a:r>
            <a:r>
              <a:rPr lang="en-GB" sz="1900" b="1" spc="-70" dirty="0">
                <a:latin typeface="Arial"/>
                <a:cs typeface="Arial"/>
              </a:rPr>
              <a:t> </a:t>
            </a:r>
            <a:r>
              <a:rPr lang="en-GB" sz="1900" b="1" spc="-5" dirty="0">
                <a:latin typeface="Arial"/>
                <a:cs typeface="Arial"/>
              </a:rPr>
              <a:t>(Resolution</a:t>
            </a:r>
            <a:r>
              <a:rPr lang="en-GB" sz="1900" b="1" spc="-85" dirty="0">
                <a:latin typeface="Arial"/>
                <a:cs typeface="Arial"/>
              </a:rPr>
              <a:t> </a:t>
            </a:r>
            <a:r>
              <a:rPr lang="en-GB" sz="1900" b="1" spc="-5" dirty="0">
                <a:latin typeface="Arial"/>
                <a:cs typeface="Arial"/>
              </a:rPr>
              <a:t>Advisory)</a:t>
            </a:r>
            <a:endParaRPr lang="en-GB"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7F007F"/>
              </a:buClr>
              <a:buFont typeface="Arial MT"/>
              <a:buChar char="•"/>
            </a:pPr>
            <a:endParaRPr sz="2200" dirty="0">
              <a:latin typeface="Arial"/>
              <a:cs typeface="Arial"/>
            </a:endParaRPr>
          </a:p>
          <a:p>
            <a:pPr marL="184150" marR="153035" indent="-171450">
              <a:lnSpc>
                <a:spcPts val="1920"/>
              </a:lnSpc>
              <a:buClr>
                <a:srgbClr val="7F007F"/>
              </a:buClr>
              <a:buChar char="•"/>
              <a:tabLst>
                <a:tab pos="184150" algn="l"/>
              </a:tabLst>
            </a:pPr>
            <a:r>
              <a:rPr lang="ru-RU" sz="1900" spc="-5" dirty="0">
                <a:latin typeface="Arial MT"/>
                <a:cs typeface="Arial MT"/>
              </a:rPr>
              <a:t>RA се </a:t>
            </a:r>
            <a:r>
              <a:rPr lang="ru-RU" sz="1900" spc="-5" dirty="0" err="1">
                <a:latin typeface="Arial MT"/>
                <a:cs typeface="Arial MT"/>
              </a:rPr>
              <a:t>изпълнява</a:t>
            </a:r>
            <a:r>
              <a:rPr lang="ru-RU" sz="1900" spc="-5" dirty="0">
                <a:latin typeface="Arial MT"/>
                <a:cs typeface="Arial MT"/>
              </a:rPr>
              <a:t> от </a:t>
            </a:r>
            <a:r>
              <a:rPr lang="ru-RU" sz="1900" spc="-5" dirty="0" err="1">
                <a:latin typeface="Arial MT"/>
                <a:cs typeface="Arial MT"/>
              </a:rPr>
              <a:t>екипажа</a:t>
            </a:r>
            <a:r>
              <a:rPr lang="ru-RU" sz="1900" spc="-5" dirty="0">
                <a:latin typeface="Arial MT"/>
                <a:cs typeface="Arial MT"/>
              </a:rPr>
              <a:t>; </a:t>
            </a:r>
            <a:r>
              <a:rPr lang="ru-RU" sz="1900" spc="-5" dirty="0" err="1">
                <a:latin typeface="Arial MT"/>
                <a:cs typeface="Arial MT"/>
              </a:rPr>
              <a:t>Системата</a:t>
            </a:r>
            <a:r>
              <a:rPr lang="ru-RU" sz="1900" spc="-5" dirty="0">
                <a:latin typeface="Arial MT"/>
                <a:cs typeface="Arial MT"/>
              </a:rPr>
              <a:t> </a:t>
            </a:r>
            <a:r>
              <a:rPr lang="ru-RU" sz="1900" spc="-5" dirty="0" err="1">
                <a:latin typeface="Arial MT"/>
                <a:cs typeface="Arial MT"/>
              </a:rPr>
              <a:t>решава</a:t>
            </a:r>
            <a:r>
              <a:rPr lang="ru-RU" sz="1900" spc="-5" dirty="0">
                <a:latin typeface="Arial MT"/>
                <a:cs typeface="Arial MT"/>
              </a:rPr>
              <a:t> най-</a:t>
            </a:r>
            <a:r>
              <a:rPr lang="ru-RU" sz="1900" spc="-5" dirty="0" err="1">
                <a:latin typeface="Arial MT"/>
                <a:cs typeface="Arial MT"/>
              </a:rPr>
              <a:t>добрия</a:t>
            </a:r>
            <a:r>
              <a:rPr lang="ru-RU" sz="1900" spc="-5" dirty="0">
                <a:latin typeface="Arial MT"/>
                <a:cs typeface="Arial MT"/>
              </a:rPr>
              <a:t> вариант и </a:t>
            </a:r>
            <a:r>
              <a:rPr lang="ru-RU" sz="1900" spc="-5" dirty="0" err="1">
                <a:latin typeface="Arial MT"/>
                <a:cs typeface="Arial MT"/>
              </a:rPr>
              <a:t>информира</a:t>
            </a:r>
            <a:r>
              <a:rPr lang="ru-RU" sz="1900" spc="-5" dirty="0">
                <a:latin typeface="Arial MT"/>
                <a:cs typeface="Arial MT"/>
              </a:rPr>
              <a:t> </a:t>
            </a:r>
            <a:r>
              <a:rPr lang="ru-RU" sz="1900" spc="-5" dirty="0" err="1">
                <a:latin typeface="Arial MT"/>
                <a:cs typeface="Arial MT"/>
              </a:rPr>
              <a:t>човека</a:t>
            </a:r>
            <a:r>
              <a:rPr lang="bg-BG" sz="1900" dirty="0">
                <a:latin typeface="Arial MT"/>
                <a:cs typeface="Arial MT"/>
              </a:rPr>
              <a:t>   </a:t>
            </a:r>
            <a:endParaRPr lang="en-GB" sz="1900" dirty="0">
              <a:latin typeface="Arial MT"/>
              <a:cs typeface="Arial MT"/>
            </a:endParaRPr>
          </a:p>
          <a:p>
            <a:pPr marL="184150" marR="518795" indent="-171450">
              <a:lnSpc>
                <a:spcPts val="1900"/>
              </a:lnSpc>
              <a:spcBef>
                <a:spcPts val="280"/>
              </a:spcBef>
              <a:buClr>
                <a:srgbClr val="7F007F"/>
              </a:buClr>
              <a:buChar char="•"/>
              <a:tabLst>
                <a:tab pos="184150" algn="l"/>
              </a:tabLst>
            </a:pPr>
            <a:r>
              <a:rPr lang="ru-RU" sz="1900" spc="-5" dirty="0">
                <a:latin typeface="Arial MT"/>
              </a:rPr>
              <a:t>По </a:t>
            </a:r>
            <a:r>
              <a:rPr lang="ru-RU" sz="1900" spc="-5" dirty="0" err="1">
                <a:latin typeface="Arial MT"/>
              </a:rPr>
              <a:t>време</a:t>
            </a:r>
            <a:r>
              <a:rPr lang="ru-RU" sz="1900" spc="-5" dirty="0">
                <a:latin typeface="Arial MT"/>
              </a:rPr>
              <a:t> на </a:t>
            </a:r>
            <a:r>
              <a:rPr lang="ru-RU" sz="1900" spc="-5" dirty="0" err="1">
                <a:latin typeface="Arial MT"/>
              </a:rPr>
              <a:t>действията</a:t>
            </a:r>
            <a:r>
              <a:rPr lang="ru-RU" sz="1900" spc="-5" dirty="0">
                <a:latin typeface="Arial MT"/>
              </a:rPr>
              <a:t> на пилота </a:t>
            </a:r>
            <a:r>
              <a:rPr lang="ru-RU" sz="1900" spc="-5" dirty="0" err="1">
                <a:latin typeface="Arial MT"/>
              </a:rPr>
              <a:t>системата</a:t>
            </a:r>
            <a:r>
              <a:rPr lang="ru-RU" sz="1900" spc="-5" dirty="0">
                <a:latin typeface="Arial MT"/>
              </a:rPr>
              <a:t> </a:t>
            </a:r>
            <a:r>
              <a:rPr lang="ru-RU" sz="1900" spc="-5" dirty="0" err="1">
                <a:latin typeface="Arial MT"/>
              </a:rPr>
              <a:t>осигурява</a:t>
            </a:r>
            <a:r>
              <a:rPr lang="ru-RU" sz="1900" spc="-5" dirty="0">
                <a:latin typeface="Arial MT"/>
              </a:rPr>
              <a:t> </a:t>
            </a:r>
            <a:r>
              <a:rPr lang="ru-RU" sz="1900" spc="-5" dirty="0" err="1">
                <a:latin typeface="Arial MT"/>
              </a:rPr>
              <a:t>насоки</a:t>
            </a:r>
            <a:r>
              <a:rPr lang="ru-RU" sz="1900" spc="-5" dirty="0">
                <a:latin typeface="Arial MT"/>
              </a:rPr>
              <a:t> чрез </a:t>
            </a:r>
            <a:r>
              <a:rPr lang="ru-RU" sz="1900" spc="-5" dirty="0" err="1">
                <a:latin typeface="Arial MT"/>
              </a:rPr>
              <a:t>непрекъсната</a:t>
            </a:r>
            <a:r>
              <a:rPr lang="ru-RU" sz="1900" spc="-5" dirty="0">
                <a:latin typeface="Arial MT"/>
              </a:rPr>
              <a:t> </a:t>
            </a:r>
            <a:r>
              <a:rPr lang="ru-RU" sz="1900" spc="-5" dirty="0" err="1">
                <a:latin typeface="Arial MT"/>
              </a:rPr>
              <a:t>визуална</a:t>
            </a:r>
            <a:r>
              <a:rPr lang="ru-RU" sz="1900" spc="-5" dirty="0">
                <a:latin typeface="Arial MT"/>
              </a:rPr>
              <a:t> и </a:t>
            </a:r>
            <a:r>
              <a:rPr lang="ru-RU" sz="1900" spc="-5" dirty="0" err="1">
                <a:latin typeface="Arial MT"/>
              </a:rPr>
              <a:t>звукова</a:t>
            </a:r>
            <a:r>
              <a:rPr lang="ru-RU" sz="1900" spc="-5" dirty="0">
                <a:latin typeface="Arial MT"/>
              </a:rPr>
              <a:t> обратна </a:t>
            </a:r>
            <a:r>
              <a:rPr lang="ru-RU" sz="1900" spc="-5" dirty="0" err="1">
                <a:latin typeface="Arial MT"/>
              </a:rPr>
              <a:t>връзка</a:t>
            </a:r>
            <a:r>
              <a:rPr lang="bg-BG" sz="1900" spc="-5" dirty="0">
                <a:latin typeface="Arial MT"/>
              </a:rPr>
              <a:t>     </a:t>
            </a:r>
            <a:endParaRPr lang="en-GB" sz="1900" spc="-5" dirty="0">
              <a:latin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376923"/>
            <a:ext cx="1549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30</a:t>
            </a:r>
            <a:endParaRPr sz="10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050" y="1353146"/>
            <a:ext cx="2882900" cy="28924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69347" y="1429003"/>
            <a:ext cx="4231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5" dirty="0">
                <a:solidFill>
                  <a:srgbClr val="009898"/>
                </a:solidFill>
                <a:uFill>
                  <a:solidFill>
                    <a:srgbClr val="009898"/>
                  </a:solidFill>
                </a:uFill>
                <a:latin typeface="Arial MT"/>
                <a:cs typeface="Arial MT"/>
                <a:hlinkClick r:id="rId3"/>
              </a:rPr>
              <a:t>http://www.skybrary.aero/index.php/TCAS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2287" y="1950389"/>
            <a:ext cx="2633980" cy="1741170"/>
            <a:chOff x="572287" y="1950389"/>
            <a:chExt cx="2633980" cy="1741170"/>
          </a:xfrm>
        </p:grpSpPr>
        <p:sp>
          <p:nvSpPr>
            <p:cNvPr id="8" name="object 8"/>
            <p:cNvSpPr/>
            <p:nvPr/>
          </p:nvSpPr>
          <p:spPr>
            <a:xfrm>
              <a:off x="3199803" y="1956739"/>
              <a:ext cx="0" cy="1728470"/>
            </a:xfrm>
            <a:custGeom>
              <a:avLst/>
              <a:gdLst/>
              <a:ahLst/>
              <a:cxnLst/>
              <a:rect l="l" t="t" r="r" b="b"/>
              <a:pathLst>
                <a:path h="1728470">
                  <a:moveTo>
                    <a:pt x="0" y="0"/>
                  </a:moveTo>
                  <a:lnTo>
                    <a:pt x="0" y="1728190"/>
                  </a:lnTo>
                </a:path>
              </a:pathLst>
            </a:custGeom>
            <a:ln w="12700">
              <a:solidFill>
                <a:srgbClr val="00000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06460" y="2860573"/>
              <a:ext cx="1078865" cy="0"/>
            </a:xfrm>
            <a:custGeom>
              <a:avLst/>
              <a:gdLst/>
              <a:ahLst/>
              <a:cxnLst/>
              <a:rect l="l" t="t" r="r" b="b"/>
              <a:pathLst>
                <a:path w="1078864">
                  <a:moveTo>
                    <a:pt x="0" y="0"/>
                  </a:moveTo>
                  <a:lnTo>
                    <a:pt x="1078814" y="0"/>
                  </a:lnTo>
                </a:path>
              </a:pathLst>
            </a:custGeom>
            <a:ln w="127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8637" y="2625280"/>
              <a:ext cx="1241425" cy="298450"/>
            </a:xfrm>
            <a:custGeom>
              <a:avLst/>
              <a:gdLst/>
              <a:ahLst/>
              <a:cxnLst/>
              <a:rect l="l" t="t" r="r" b="b"/>
              <a:pathLst>
                <a:path w="1241425" h="298450">
                  <a:moveTo>
                    <a:pt x="854379" y="298297"/>
                  </a:moveTo>
                  <a:lnTo>
                    <a:pt x="1080147" y="298297"/>
                  </a:lnTo>
                  <a:lnTo>
                    <a:pt x="1139583" y="291896"/>
                  </a:lnTo>
                  <a:lnTo>
                    <a:pt x="1177886" y="286740"/>
                  </a:lnTo>
                  <a:lnTo>
                    <a:pt x="1209586" y="280288"/>
                  </a:lnTo>
                  <a:lnTo>
                    <a:pt x="1221435" y="273888"/>
                  </a:lnTo>
                  <a:lnTo>
                    <a:pt x="1229372" y="272605"/>
                  </a:lnTo>
                  <a:lnTo>
                    <a:pt x="1234630" y="268731"/>
                  </a:lnTo>
                  <a:lnTo>
                    <a:pt x="1238605" y="262280"/>
                  </a:lnTo>
                  <a:lnTo>
                    <a:pt x="1241285" y="253301"/>
                  </a:lnTo>
                  <a:lnTo>
                    <a:pt x="1241285" y="248145"/>
                  </a:lnTo>
                  <a:lnTo>
                    <a:pt x="1238605" y="245567"/>
                  </a:lnTo>
                  <a:lnTo>
                    <a:pt x="1234630" y="239166"/>
                  </a:lnTo>
                  <a:lnTo>
                    <a:pt x="1221435" y="231432"/>
                  </a:lnTo>
                  <a:lnTo>
                    <a:pt x="1202982" y="222440"/>
                  </a:lnTo>
                  <a:lnTo>
                    <a:pt x="1177886" y="199275"/>
                  </a:lnTo>
                  <a:lnTo>
                    <a:pt x="1158087" y="190296"/>
                  </a:lnTo>
                  <a:lnTo>
                    <a:pt x="1139583" y="183845"/>
                  </a:lnTo>
                  <a:lnTo>
                    <a:pt x="1088085" y="176161"/>
                  </a:lnTo>
                  <a:lnTo>
                    <a:pt x="1028661" y="172288"/>
                  </a:lnTo>
                  <a:lnTo>
                    <a:pt x="294487" y="172288"/>
                  </a:lnTo>
                  <a:lnTo>
                    <a:pt x="73926" y="181267"/>
                  </a:lnTo>
                  <a:lnTo>
                    <a:pt x="26403" y="187718"/>
                  </a:lnTo>
                  <a:lnTo>
                    <a:pt x="9232" y="190296"/>
                  </a:lnTo>
                  <a:lnTo>
                    <a:pt x="6604" y="190296"/>
                  </a:lnTo>
                  <a:lnTo>
                    <a:pt x="3975" y="192874"/>
                  </a:lnTo>
                  <a:lnTo>
                    <a:pt x="0" y="192874"/>
                  </a:lnTo>
                  <a:lnTo>
                    <a:pt x="0" y="208305"/>
                  </a:lnTo>
                  <a:lnTo>
                    <a:pt x="6604" y="210883"/>
                  </a:lnTo>
                  <a:lnTo>
                    <a:pt x="35623" y="218579"/>
                  </a:lnTo>
                  <a:lnTo>
                    <a:pt x="106959" y="239166"/>
                  </a:lnTo>
                  <a:lnTo>
                    <a:pt x="254850" y="272605"/>
                  </a:lnTo>
                  <a:lnTo>
                    <a:pt x="435775" y="298297"/>
                  </a:lnTo>
                  <a:lnTo>
                    <a:pt x="561187" y="298297"/>
                  </a:lnTo>
                </a:path>
                <a:path w="1241425" h="298450">
                  <a:moveTo>
                    <a:pt x="113563" y="176161"/>
                  </a:moveTo>
                  <a:lnTo>
                    <a:pt x="73926" y="180035"/>
                  </a:lnTo>
                  <a:lnTo>
                    <a:pt x="26403" y="0"/>
                  </a:lnTo>
                  <a:lnTo>
                    <a:pt x="87172" y="0"/>
                  </a:lnTo>
                  <a:lnTo>
                    <a:pt x="93764" y="2578"/>
                  </a:lnTo>
                  <a:lnTo>
                    <a:pt x="100368" y="8978"/>
                  </a:lnTo>
                  <a:lnTo>
                    <a:pt x="216547" y="133692"/>
                  </a:lnTo>
                  <a:lnTo>
                    <a:pt x="223151" y="138849"/>
                  </a:lnTo>
                  <a:lnTo>
                    <a:pt x="235051" y="150418"/>
                  </a:lnTo>
                  <a:lnTo>
                    <a:pt x="261442" y="164553"/>
                  </a:lnTo>
                  <a:lnTo>
                    <a:pt x="277317" y="171005"/>
                  </a:lnTo>
                  <a:lnTo>
                    <a:pt x="294487" y="17358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5040" y="2625280"/>
              <a:ext cx="307975" cy="275590"/>
            </a:xfrm>
            <a:custGeom>
              <a:avLst/>
              <a:gdLst/>
              <a:ahLst/>
              <a:cxnLst/>
              <a:rect l="l" t="t" r="r" b="b"/>
              <a:pathLst>
                <a:path w="307975" h="275589">
                  <a:moveTo>
                    <a:pt x="307670" y="275183"/>
                  </a:moveTo>
                  <a:lnTo>
                    <a:pt x="208648" y="258457"/>
                  </a:lnTo>
                  <a:lnTo>
                    <a:pt x="13195" y="44996"/>
                  </a:lnTo>
                  <a:lnTo>
                    <a:pt x="0" y="0"/>
                  </a:lnTo>
                  <a:lnTo>
                    <a:pt x="51485" y="0"/>
                  </a:lnTo>
                  <a:lnTo>
                    <a:pt x="307670" y="275183"/>
                  </a:lnTo>
                  <a:close/>
                </a:path>
              </a:pathLst>
            </a:custGeom>
            <a:solidFill>
              <a:srgbClr val="000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6940" y="2671559"/>
              <a:ext cx="191770" cy="211454"/>
            </a:xfrm>
            <a:custGeom>
              <a:avLst/>
              <a:gdLst/>
              <a:ahLst/>
              <a:cxnLst/>
              <a:rect l="l" t="t" r="r" b="b"/>
              <a:pathLst>
                <a:path w="191770" h="211455">
                  <a:moveTo>
                    <a:pt x="191439" y="210896"/>
                  </a:moveTo>
                  <a:lnTo>
                    <a:pt x="179590" y="210896"/>
                  </a:lnTo>
                  <a:lnTo>
                    <a:pt x="2628" y="16725"/>
                  </a:lnTo>
                  <a:lnTo>
                    <a:pt x="0" y="0"/>
                  </a:lnTo>
                  <a:lnTo>
                    <a:pt x="191439" y="210896"/>
                  </a:lnTo>
                  <a:close/>
                </a:path>
              </a:pathLst>
            </a:custGeom>
            <a:solidFill>
              <a:srgbClr val="FF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0915" y="2688285"/>
              <a:ext cx="175895" cy="194310"/>
            </a:xfrm>
            <a:custGeom>
              <a:avLst/>
              <a:gdLst/>
              <a:ahLst/>
              <a:cxnLst/>
              <a:rect l="l" t="t" r="r" b="b"/>
              <a:pathLst>
                <a:path w="175895" h="194310">
                  <a:moveTo>
                    <a:pt x="175615" y="194170"/>
                  </a:moveTo>
                  <a:lnTo>
                    <a:pt x="163703" y="191592"/>
                  </a:lnTo>
                  <a:lnTo>
                    <a:pt x="6591" y="16713"/>
                  </a:lnTo>
                  <a:lnTo>
                    <a:pt x="0" y="0"/>
                  </a:lnTo>
                  <a:lnTo>
                    <a:pt x="175615" y="194170"/>
                  </a:lnTo>
                  <a:close/>
                </a:path>
              </a:pathLst>
            </a:custGeom>
            <a:solidFill>
              <a:srgbClr val="FF7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507" y="2706293"/>
              <a:ext cx="154940" cy="173990"/>
            </a:xfrm>
            <a:custGeom>
              <a:avLst/>
              <a:gdLst/>
              <a:ahLst/>
              <a:cxnLst/>
              <a:rect l="l" t="t" r="r" b="b"/>
              <a:pathLst>
                <a:path w="154940" h="173989">
                  <a:moveTo>
                    <a:pt x="154482" y="173583"/>
                  </a:moveTo>
                  <a:lnTo>
                    <a:pt x="142582" y="171005"/>
                  </a:lnTo>
                  <a:lnTo>
                    <a:pt x="2628" y="12839"/>
                  </a:lnTo>
                  <a:lnTo>
                    <a:pt x="0" y="0"/>
                  </a:lnTo>
                  <a:lnTo>
                    <a:pt x="154482" y="173583"/>
                  </a:lnTo>
                  <a:close/>
                </a:path>
              </a:pathLst>
            </a:custGeom>
            <a:solidFill>
              <a:srgbClr val="FFC0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3434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6400"/>
                  </a:moveTo>
                  <a:lnTo>
                    <a:pt x="6591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3434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  <a:lnTo>
                    <a:pt x="6591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97610" y="2836164"/>
              <a:ext cx="22860" cy="8255"/>
            </a:xfrm>
            <a:custGeom>
              <a:avLst/>
              <a:gdLst/>
              <a:ahLst/>
              <a:cxnLst/>
              <a:rect l="l" t="t" r="r" b="b"/>
              <a:pathLst>
                <a:path w="22859" h="8255">
                  <a:moveTo>
                    <a:pt x="22415" y="6400"/>
                  </a:moveTo>
                  <a:lnTo>
                    <a:pt x="22415" y="7696"/>
                  </a:lnTo>
                  <a:lnTo>
                    <a:pt x="15824" y="7696"/>
                  </a:lnTo>
                  <a:lnTo>
                    <a:pt x="15824" y="0"/>
                  </a:lnTo>
                  <a:lnTo>
                    <a:pt x="22415" y="0"/>
                  </a:lnTo>
                  <a:lnTo>
                    <a:pt x="22415" y="6400"/>
                  </a:lnTo>
                </a:path>
                <a:path w="22859" h="8255">
                  <a:moveTo>
                    <a:pt x="6591" y="6400"/>
                  </a:moveTo>
                  <a:lnTo>
                    <a:pt x="6591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97610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  <a:lnTo>
                    <a:pt x="6591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77760" y="2836164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69" h="8255">
                  <a:moveTo>
                    <a:pt x="26441" y="6400"/>
                  </a:moveTo>
                  <a:lnTo>
                    <a:pt x="26441" y="7696"/>
                  </a:lnTo>
                  <a:lnTo>
                    <a:pt x="19850" y="7696"/>
                  </a:lnTo>
                  <a:lnTo>
                    <a:pt x="19850" y="0"/>
                  </a:lnTo>
                  <a:lnTo>
                    <a:pt x="26441" y="0"/>
                  </a:lnTo>
                  <a:lnTo>
                    <a:pt x="26441" y="6400"/>
                  </a:lnTo>
                </a:path>
                <a:path w="26669" h="8255">
                  <a:moveTo>
                    <a:pt x="14541" y="6400"/>
                  </a:moveTo>
                  <a:lnTo>
                    <a:pt x="10566" y="7696"/>
                  </a:lnTo>
                  <a:lnTo>
                    <a:pt x="3975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3975" y="0"/>
                  </a:lnTo>
                  <a:lnTo>
                    <a:pt x="10566" y="0"/>
                  </a:lnTo>
                  <a:lnTo>
                    <a:pt x="14541" y="2540"/>
                  </a:lnTo>
                  <a:lnTo>
                    <a:pt x="14541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77760" y="2836164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283" y="7696"/>
                  </a:moveTo>
                  <a:lnTo>
                    <a:pt x="3975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3975" y="0"/>
                  </a:lnTo>
                  <a:lnTo>
                    <a:pt x="9283" y="0"/>
                  </a:lnTo>
                  <a:lnTo>
                    <a:pt x="9283" y="6400"/>
                  </a:lnTo>
                  <a:lnTo>
                    <a:pt x="9283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77760" y="2836164"/>
              <a:ext cx="62230" cy="8255"/>
            </a:xfrm>
            <a:custGeom>
              <a:avLst/>
              <a:gdLst/>
              <a:ahLst/>
              <a:cxnLst/>
              <a:rect l="l" t="t" r="r" b="b"/>
              <a:pathLst>
                <a:path w="62230" h="8255">
                  <a:moveTo>
                    <a:pt x="9283" y="6400"/>
                  </a:moveTo>
                  <a:lnTo>
                    <a:pt x="9283" y="7696"/>
                  </a:lnTo>
                  <a:lnTo>
                    <a:pt x="3975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3975" y="0"/>
                  </a:lnTo>
                  <a:lnTo>
                    <a:pt x="9283" y="0"/>
                  </a:lnTo>
                  <a:lnTo>
                    <a:pt x="9283" y="6400"/>
                  </a:lnTo>
                </a:path>
                <a:path w="62230" h="8255">
                  <a:moveTo>
                    <a:pt x="62064" y="6400"/>
                  </a:moveTo>
                  <a:lnTo>
                    <a:pt x="62064" y="7696"/>
                  </a:lnTo>
                  <a:lnTo>
                    <a:pt x="56807" y="7696"/>
                  </a:lnTo>
                  <a:lnTo>
                    <a:pt x="52831" y="6400"/>
                  </a:lnTo>
                  <a:lnTo>
                    <a:pt x="52831" y="2540"/>
                  </a:lnTo>
                  <a:lnTo>
                    <a:pt x="56807" y="0"/>
                  </a:lnTo>
                  <a:lnTo>
                    <a:pt x="62064" y="0"/>
                  </a:lnTo>
                  <a:lnTo>
                    <a:pt x="62064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35900" y="2836164"/>
              <a:ext cx="4445" cy="8255"/>
            </a:xfrm>
            <a:custGeom>
              <a:avLst/>
              <a:gdLst/>
              <a:ahLst/>
              <a:cxnLst/>
              <a:rect l="l" t="t" r="r" b="b"/>
              <a:pathLst>
                <a:path w="4444" h="8255">
                  <a:moveTo>
                    <a:pt x="3924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3924" y="0"/>
                  </a:lnTo>
                  <a:lnTo>
                    <a:pt x="3924" y="6400"/>
                  </a:lnTo>
                  <a:lnTo>
                    <a:pt x="3924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35900" y="2836164"/>
              <a:ext cx="4445" cy="8255"/>
            </a:xfrm>
            <a:custGeom>
              <a:avLst/>
              <a:gdLst/>
              <a:ahLst/>
              <a:cxnLst/>
              <a:rect l="l" t="t" r="r" b="b"/>
              <a:pathLst>
                <a:path w="4444" h="8255">
                  <a:moveTo>
                    <a:pt x="3924" y="6400"/>
                  </a:moveTo>
                  <a:lnTo>
                    <a:pt x="3924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3924" y="0"/>
                  </a:lnTo>
                  <a:lnTo>
                    <a:pt x="3924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48586" y="2829712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10" h="14605">
                  <a:moveTo>
                    <a:pt x="29070" y="14147"/>
                  </a:moveTo>
                  <a:lnTo>
                    <a:pt x="9270" y="14147"/>
                  </a:lnTo>
                  <a:lnTo>
                    <a:pt x="0" y="0"/>
                  </a:lnTo>
                  <a:lnTo>
                    <a:pt x="13195" y="0"/>
                  </a:lnTo>
                  <a:lnTo>
                    <a:pt x="29070" y="14147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48586" y="2829712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10" h="14605">
                  <a:moveTo>
                    <a:pt x="29070" y="14147"/>
                  </a:moveTo>
                  <a:lnTo>
                    <a:pt x="9270" y="14147"/>
                  </a:lnTo>
                  <a:lnTo>
                    <a:pt x="0" y="0"/>
                  </a:lnTo>
                  <a:lnTo>
                    <a:pt x="13195" y="0"/>
                  </a:lnTo>
                  <a:lnTo>
                    <a:pt x="29070" y="14147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36725" y="2829712"/>
              <a:ext cx="22860" cy="18415"/>
            </a:xfrm>
            <a:custGeom>
              <a:avLst/>
              <a:gdLst/>
              <a:ahLst/>
              <a:cxnLst/>
              <a:rect l="l" t="t" r="r" b="b"/>
              <a:pathLst>
                <a:path w="22860" h="18414">
                  <a:moveTo>
                    <a:pt x="6604" y="18008"/>
                  </a:moveTo>
                  <a:lnTo>
                    <a:pt x="0" y="18008"/>
                  </a:lnTo>
                  <a:lnTo>
                    <a:pt x="0" y="0"/>
                  </a:lnTo>
                  <a:lnTo>
                    <a:pt x="11861" y="0"/>
                  </a:lnTo>
                  <a:lnTo>
                    <a:pt x="22428" y="14147"/>
                  </a:lnTo>
                  <a:lnTo>
                    <a:pt x="6604" y="18008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36725" y="2829712"/>
              <a:ext cx="22860" cy="18415"/>
            </a:xfrm>
            <a:custGeom>
              <a:avLst/>
              <a:gdLst/>
              <a:ahLst/>
              <a:cxnLst/>
              <a:rect l="l" t="t" r="r" b="b"/>
              <a:pathLst>
                <a:path w="22860" h="18414">
                  <a:moveTo>
                    <a:pt x="0" y="0"/>
                  </a:moveTo>
                  <a:lnTo>
                    <a:pt x="11861" y="0"/>
                  </a:lnTo>
                  <a:lnTo>
                    <a:pt x="22428" y="14147"/>
                  </a:lnTo>
                  <a:lnTo>
                    <a:pt x="6604" y="18008"/>
                  </a:lnTo>
                  <a:lnTo>
                    <a:pt x="0" y="18008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12963" y="2829712"/>
              <a:ext cx="21590" cy="18415"/>
            </a:xfrm>
            <a:custGeom>
              <a:avLst/>
              <a:gdLst/>
              <a:ahLst/>
              <a:cxnLst/>
              <a:rect l="l" t="t" r="r" b="b"/>
              <a:pathLst>
                <a:path w="21589" h="18414">
                  <a:moveTo>
                    <a:pt x="21081" y="18008"/>
                  </a:moveTo>
                  <a:lnTo>
                    <a:pt x="0" y="18008"/>
                  </a:lnTo>
                  <a:lnTo>
                    <a:pt x="0" y="3873"/>
                  </a:lnTo>
                  <a:lnTo>
                    <a:pt x="6591" y="0"/>
                  </a:lnTo>
                  <a:lnTo>
                    <a:pt x="21081" y="0"/>
                  </a:lnTo>
                  <a:lnTo>
                    <a:pt x="21081" y="18008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89050" y="2829712"/>
              <a:ext cx="445134" cy="18415"/>
            </a:xfrm>
            <a:custGeom>
              <a:avLst/>
              <a:gdLst/>
              <a:ahLst/>
              <a:cxnLst/>
              <a:rect l="l" t="t" r="r" b="b"/>
              <a:pathLst>
                <a:path w="445135" h="18414">
                  <a:moveTo>
                    <a:pt x="430504" y="0"/>
                  </a:moveTo>
                  <a:lnTo>
                    <a:pt x="444995" y="0"/>
                  </a:lnTo>
                  <a:lnTo>
                    <a:pt x="444995" y="18008"/>
                  </a:lnTo>
                  <a:lnTo>
                    <a:pt x="423913" y="18008"/>
                  </a:lnTo>
                  <a:lnTo>
                    <a:pt x="423913" y="3873"/>
                  </a:lnTo>
                  <a:lnTo>
                    <a:pt x="430504" y="0"/>
                  </a:lnTo>
                </a:path>
                <a:path w="445135" h="18414">
                  <a:moveTo>
                    <a:pt x="9271" y="12852"/>
                  </a:moveTo>
                  <a:lnTo>
                    <a:pt x="9271" y="14147"/>
                  </a:lnTo>
                  <a:lnTo>
                    <a:pt x="2628" y="14147"/>
                  </a:lnTo>
                  <a:lnTo>
                    <a:pt x="0" y="12852"/>
                  </a:lnTo>
                  <a:lnTo>
                    <a:pt x="0" y="8991"/>
                  </a:lnTo>
                  <a:lnTo>
                    <a:pt x="2628" y="6451"/>
                  </a:lnTo>
                  <a:lnTo>
                    <a:pt x="9271" y="6451"/>
                  </a:lnTo>
                  <a:lnTo>
                    <a:pt x="9271" y="1285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90383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3975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3975" y="0"/>
                  </a:lnTo>
                  <a:lnTo>
                    <a:pt x="7899" y="2540"/>
                  </a:lnTo>
                  <a:lnTo>
                    <a:pt x="7899" y="6400"/>
                  </a:lnTo>
                  <a:lnTo>
                    <a:pt x="3975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71879" y="2836164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69" h="8255">
                  <a:moveTo>
                    <a:pt x="26403" y="6400"/>
                  </a:moveTo>
                  <a:lnTo>
                    <a:pt x="22479" y="7696"/>
                  </a:lnTo>
                  <a:lnTo>
                    <a:pt x="18503" y="7696"/>
                  </a:lnTo>
                  <a:lnTo>
                    <a:pt x="18503" y="0"/>
                  </a:lnTo>
                  <a:lnTo>
                    <a:pt x="22479" y="0"/>
                  </a:lnTo>
                  <a:lnTo>
                    <a:pt x="26403" y="2540"/>
                  </a:lnTo>
                  <a:lnTo>
                    <a:pt x="26403" y="6400"/>
                  </a:lnTo>
                </a:path>
                <a:path w="26669" h="8255">
                  <a:moveTo>
                    <a:pt x="6604" y="6400"/>
                  </a:moveTo>
                  <a:lnTo>
                    <a:pt x="6604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604" y="0"/>
                  </a:lnTo>
                  <a:lnTo>
                    <a:pt x="6604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71879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604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604" y="0"/>
                  </a:lnTo>
                  <a:lnTo>
                    <a:pt x="6604" y="6400"/>
                  </a:lnTo>
                  <a:lnTo>
                    <a:pt x="6604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57350" y="2836164"/>
              <a:ext cx="21590" cy="8255"/>
            </a:xfrm>
            <a:custGeom>
              <a:avLst/>
              <a:gdLst/>
              <a:ahLst/>
              <a:cxnLst/>
              <a:rect l="l" t="t" r="r" b="b"/>
              <a:pathLst>
                <a:path w="21590" h="8255">
                  <a:moveTo>
                    <a:pt x="21132" y="6400"/>
                  </a:moveTo>
                  <a:lnTo>
                    <a:pt x="21132" y="7696"/>
                  </a:lnTo>
                  <a:lnTo>
                    <a:pt x="14528" y="7696"/>
                  </a:lnTo>
                  <a:lnTo>
                    <a:pt x="14528" y="0"/>
                  </a:lnTo>
                  <a:lnTo>
                    <a:pt x="21132" y="0"/>
                  </a:lnTo>
                  <a:lnTo>
                    <a:pt x="21132" y="6400"/>
                  </a:lnTo>
                </a:path>
                <a:path w="21590" h="8255">
                  <a:moveTo>
                    <a:pt x="7937" y="6400"/>
                  </a:moveTo>
                  <a:lnTo>
                    <a:pt x="7937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7937" y="0"/>
                  </a:lnTo>
                  <a:lnTo>
                    <a:pt x="7937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57350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937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7937" y="0"/>
                  </a:lnTo>
                  <a:lnTo>
                    <a:pt x="7937" y="6400"/>
                  </a:lnTo>
                  <a:lnTo>
                    <a:pt x="7937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36218" y="2836164"/>
              <a:ext cx="29209" cy="8255"/>
            </a:xfrm>
            <a:custGeom>
              <a:avLst/>
              <a:gdLst/>
              <a:ahLst/>
              <a:cxnLst/>
              <a:rect l="l" t="t" r="r" b="b"/>
              <a:pathLst>
                <a:path w="29209" h="8255">
                  <a:moveTo>
                    <a:pt x="29070" y="6400"/>
                  </a:moveTo>
                  <a:lnTo>
                    <a:pt x="29070" y="7696"/>
                  </a:lnTo>
                  <a:lnTo>
                    <a:pt x="21132" y="7696"/>
                  </a:lnTo>
                  <a:lnTo>
                    <a:pt x="21132" y="0"/>
                  </a:lnTo>
                  <a:lnTo>
                    <a:pt x="29070" y="0"/>
                  </a:lnTo>
                  <a:lnTo>
                    <a:pt x="29070" y="6400"/>
                  </a:lnTo>
                </a:path>
                <a:path w="29209" h="8255">
                  <a:moveTo>
                    <a:pt x="6642" y="6400"/>
                  </a:moveTo>
                  <a:lnTo>
                    <a:pt x="6642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642" y="0"/>
                  </a:lnTo>
                  <a:lnTo>
                    <a:pt x="6642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36218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642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642" y="0"/>
                  </a:lnTo>
                  <a:lnTo>
                    <a:pt x="6642" y="6400"/>
                  </a:lnTo>
                  <a:lnTo>
                    <a:pt x="6642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19047" y="2836164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30" h="8255">
                  <a:moveTo>
                    <a:pt x="23812" y="6400"/>
                  </a:moveTo>
                  <a:lnTo>
                    <a:pt x="23812" y="7696"/>
                  </a:lnTo>
                  <a:lnTo>
                    <a:pt x="17170" y="7696"/>
                  </a:lnTo>
                  <a:lnTo>
                    <a:pt x="17170" y="0"/>
                  </a:lnTo>
                  <a:lnTo>
                    <a:pt x="23812" y="0"/>
                  </a:lnTo>
                  <a:lnTo>
                    <a:pt x="23812" y="6400"/>
                  </a:lnTo>
                </a:path>
                <a:path w="24130" h="8255">
                  <a:moveTo>
                    <a:pt x="9283" y="6400"/>
                  </a:moveTo>
                  <a:lnTo>
                    <a:pt x="9283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9283" y="0"/>
                  </a:lnTo>
                  <a:lnTo>
                    <a:pt x="9283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19047" y="2836164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283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9283" y="0"/>
                  </a:lnTo>
                  <a:lnTo>
                    <a:pt x="9283" y="6400"/>
                  </a:lnTo>
                  <a:lnTo>
                    <a:pt x="9283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01889" y="2836164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69" h="8255">
                  <a:moveTo>
                    <a:pt x="26441" y="6400"/>
                  </a:moveTo>
                  <a:lnTo>
                    <a:pt x="26441" y="7696"/>
                  </a:lnTo>
                  <a:lnTo>
                    <a:pt x="17157" y="7696"/>
                  </a:lnTo>
                  <a:lnTo>
                    <a:pt x="17157" y="0"/>
                  </a:lnTo>
                  <a:lnTo>
                    <a:pt x="26441" y="0"/>
                  </a:lnTo>
                  <a:lnTo>
                    <a:pt x="26441" y="6400"/>
                  </a:lnTo>
                </a:path>
                <a:path w="26669" h="8255">
                  <a:moveTo>
                    <a:pt x="9271" y="6400"/>
                  </a:moveTo>
                  <a:lnTo>
                    <a:pt x="9271" y="7696"/>
                  </a:lnTo>
                  <a:lnTo>
                    <a:pt x="3962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3962" y="0"/>
                  </a:lnTo>
                  <a:lnTo>
                    <a:pt x="9271" y="0"/>
                  </a:lnTo>
                  <a:lnTo>
                    <a:pt x="9271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01889" y="2836164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271" y="7696"/>
                  </a:moveTo>
                  <a:lnTo>
                    <a:pt x="3962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3962" y="0"/>
                  </a:lnTo>
                  <a:lnTo>
                    <a:pt x="9271" y="0"/>
                  </a:lnTo>
                  <a:lnTo>
                    <a:pt x="9271" y="6400"/>
                  </a:lnTo>
                  <a:lnTo>
                    <a:pt x="9271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86065" y="2836164"/>
              <a:ext cx="25400" cy="8255"/>
            </a:xfrm>
            <a:custGeom>
              <a:avLst/>
              <a:gdLst/>
              <a:ahLst/>
              <a:cxnLst/>
              <a:rect l="l" t="t" r="r" b="b"/>
              <a:pathLst>
                <a:path w="25400" h="8255">
                  <a:moveTo>
                    <a:pt x="25095" y="6400"/>
                  </a:moveTo>
                  <a:lnTo>
                    <a:pt x="25095" y="7696"/>
                  </a:lnTo>
                  <a:lnTo>
                    <a:pt x="19786" y="7696"/>
                  </a:lnTo>
                  <a:lnTo>
                    <a:pt x="15824" y="6400"/>
                  </a:lnTo>
                  <a:lnTo>
                    <a:pt x="15824" y="2540"/>
                  </a:lnTo>
                  <a:lnTo>
                    <a:pt x="19786" y="0"/>
                  </a:lnTo>
                  <a:lnTo>
                    <a:pt x="25095" y="0"/>
                  </a:lnTo>
                  <a:lnTo>
                    <a:pt x="25095" y="6400"/>
                  </a:lnTo>
                </a:path>
                <a:path w="25400" h="8255">
                  <a:moveTo>
                    <a:pt x="5257" y="6400"/>
                  </a:moveTo>
                  <a:lnTo>
                    <a:pt x="5257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5257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86065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257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5257" y="6400"/>
                  </a:lnTo>
                  <a:lnTo>
                    <a:pt x="5257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64932" y="2836164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69" h="8255">
                  <a:moveTo>
                    <a:pt x="26390" y="6400"/>
                  </a:moveTo>
                  <a:lnTo>
                    <a:pt x="26390" y="7696"/>
                  </a:lnTo>
                  <a:lnTo>
                    <a:pt x="21132" y="7696"/>
                  </a:lnTo>
                  <a:lnTo>
                    <a:pt x="21132" y="0"/>
                  </a:lnTo>
                  <a:lnTo>
                    <a:pt x="26390" y="0"/>
                  </a:lnTo>
                  <a:lnTo>
                    <a:pt x="26390" y="6400"/>
                  </a:lnTo>
                </a:path>
                <a:path w="26669" h="8255">
                  <a:moveTo>
                    <a:pt x="10566" y="6400"/>
                  </a:moveTo>
                  <a:lnTo>
                    <a:pt x="6591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10566" y="2540"/>
                  </a:lnTo>
                  <a:lnTo>
                    <a:pt x="10566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64932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937" y="7696"/>
                  </a:move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7937" y="0"/>
                  </a:lnTo>
                  <a:lnTo>
                    <a:pt x="7937" y="6400"/>
                  </a:lnTo>
                  <a:lnTo>
                    <a:pt x="7937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49095" y="2836164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30" h="8255">
                  <a:moveTo>
                    <a:pt x="23774" y="6400"/>
                  </a:moveTo>
                  <a:lnTo>
                    <a:pt x="23774" y="7696"/>
                  </a:lnTo>
                  <a:lnTo>
                    <a:pt x="18465" y="7696"/>
                  </a:lnTo>
                  <a:lnTo>
                    <a:pt x="15836" y="6400"/>
                  </a:lnTo>
                  <a:lnTo>
                    <a:pt x="15836" y="2540"/>
                  </a:lnTo>
                  <a:lnTo>
                    <a:pt x="18465" y="0"/>
                  </a:lnTo>
                  <a:lnTo>
                    <a:pt x="23774" y="0"/>
                  </a:lnTo>
                  <a:lnTo>
                    <a:pt x="23774" y="6400"/>
                  </a:lnTo>
                </a:path>
                <a:path w="24130" h="8255">
                  <a:moveTo>
                    <a:pt x="7899" y="6400"/>
                  </a:moveTo>
                  <a:lnTo>
                    <a:pt x="7899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7899" y="0"/>
                  </a:lnTo>
                  <a:lnTo>
                    <a:pt x="7899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49095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899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7899" y="0"/>
                  </a:lnTo>
                  <a:lnTo>
                    <a:pt x="7899" y="6400"/>
                  </a:lnTo>
                  <a:lnTo>
                    <a:pt x="7899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63282" y="2836164"/>
              <a:ext cx="93980" cy="8255"/>
            </a:xfrm>
            <a:custGeom>
              <a:avLst/>
              <a:gdLst/>
              <a:ahLst/>
              <a:cxnLst/>
              <a:rect l="l" t="t" r="r" b="b"/>
              <a:pathLst>
                <a:path w="93980" h="8255">
                  <a:moveTo>
                    <a:pt x="93713" y="6400"/>
                  </a:moveTo>
                  <a:lnTo>
                    <a:pt x="93713" y="7696"/>
                  </a:lnTo>
                  <a:lnTo>
                    <a:pt x="85813" y="7696"/>
                  </a:lnTo>
                  <a:lnTo>
                    <a:pt x="85813" y="0"/>
                  </a:lnTo>
                  <a:lnTo>
                    <a:pt x="93713" y="0"/>
                  </a:lnTo>
                  <a:lnTo>
                    <a:pt x="93713" y="6400"/>
                  </a:lnTo>
                </a:path>
                <a:path w="93980" h="8255">
                  <a:moveTo>
                    <a:pt x="6591" y="6400"/>
                  </a:moveTo>
                  <a:lnTo>
                    <a:pt x="6591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63282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  <a:lnTo>
                    <a:pt x="6591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46111" y="2836164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30" h="8255">
                  <a:moveTo>
                    <a:pt x="23761" y="6400"/>
                  </a:moveTo>
                  <a:lnTo>
                    <a:pt x="23761" y="7696"/>
                  </a:lnTo>
                  <a:lnTo>
                    <a:pt x="17170" y="7696"/>
                  </a:lnTo>
                  <a:lnTo>
                    <a:pt x="17170" y="0"/>
                  </a:lnTo>
                  <a:lnTo>
                    <a:pt x="23761" y="0"/>
                  </a:lnTo>
                  <a:lnTo>
                    <a:pt x="23761" y="6400"/>
                  </a:lnTo>
                </a:path>
                <a:path w="24130" h="8255">
                  <a:moveTo>
                    <a:pt x="10515" y="6400"/>
                  </a:moveTo>
                  <a:lnTo>
                    <a:pt x="6604" y="7696"/>
                  </a:lnTo>
                  <a:lnTo>
                    <a:pt x="3924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3924" y="0"/>
                  </a:lnTo>
                  <a:lnTo>
                    <a:pt x="6604" y="0"/>
                  </a:lnTo>
                  <a:lnTo>
                    <a:pt x="10515" y="2540"/>
                  </a:lnTo>
                  <a:lnTo>
                    <a:pt x="10515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46111" y="2836164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6604" y="7696"/>
                  </a:moveTo>
                  <a:lnTo>
                    <a:pt x="3924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3924" y="0"/>
                  </a:lnTo>
                  <a:lnTo>
                    <a:pt x="6604" y="0"/>
                  </a:lnTo>
                  <a:lnTo>
                    <a:pt x="10515" y="2540"/>
                  </a:lnTo>
                  <a:lnTo>
                    <a:pt x="10515" y="6400"/>
                  </a:lnTo>
                  <a:lnTo>
                    <a:pt x="6604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26274" y="2836164"/>
              <a:ext cx="30480" cy="8255"/>
            </a:xfrm>
            <a:custGeom>
              <a:avLst/>
              <a:gdLst/>
              <a:ahLst/>
              <a:cxnLst/>
              <a:rect l="l" t="t" r="r" b="b"/>
              <a:pathLst>
                <a:path w="30480" h="8255">
                  <a:moveTo>
                    <a:pt x="30353" y="6400"/>
                  </a:moveTo>
                  <a:lnTo>
                    <a:pt x="26441" y="7696"/>
                  </a:lnTo>
                  <a:lnTo>
                    <a:pt x="23761" y="7696"/>
                  </a:lnTo>
                  <a:lnTo>
                    <a:pt x="19837" y="6400"/>
                  </a:lnTo>
                  <a:lnTo>
                    <a:pt x="19837" y="2540"/>
                  </a:lnTo>
                  <a:lnTo>
                    <a:pt x="23761" y="0"/>
                  </a:lnTo>
                  <a:lnTo>
                    <a:pt x="26441" y="0"/>
                  </a:lnTo>
                  <a:lnTo>
                    <a:pt x="30353" y="2540"/>
                  </a:lnTo>
                  <a:lnTo>
                    <a:pt x="30353" y="6400"/>
                  </a:lnTo>
                </a:path>
                <a:path w="30480" h="8255">
                  <a:moveTo>
                    <a:pt x="10566" y="6400"/>
                  </a:moveTo>
                  <a:lnTo>
                    <a:pt x="10566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10566" y="0"/>
                  </a:lnTo>
                  <a:lnTo>
                    <a:pt x="10566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26274" y="2836164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10566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10566" y="0"/>
                  </a:lnTo>
                  <a:lnTo>
                    <a:pt x="10566" y="6400"/>
                  </a:lnTo>
                  <a:lnTo>
                    <a:pt x="10566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11732" y="2836164"/>
              <a:ext cx="25400" cy="8255"/>
            </a:xfrm>
            <a:custGeom>
              <a:avLst/>
              <a:gdLst/>
              <a:ahLst/>
              <a:cxnLst/>
              <a:rect l="l" t="t" r="r" b="b"/>
              <a:pathLst>
                <a:path w="25400" h="8255">
                  <a:moveTo>
                    <a:pt x="25107" y="6400"/>
                  </a:moveTo>
                  <a:lnTo>
                    <a:pt x="25107" y="7696"/>
                  </a:lnTo>
                  <a:lnTo>
                    <a:pt x="14541" y="7696"/>
                  </a:lnTo>
                  <a:lnTo>
                    <a:pt x="14541" y="0"/>
                  </a:lnTo>
                  <a:lnTo>
                    <a:pt x="25107" y="0"/>
                  </a:lnTo>
                  <a:lnTo>
                    <a:pt x="25107" y="6400"/>
                  </a:lnTo>
                </a:path>
                <a:path w="25400" h="8255">
                  <a:moveTo>
                    <a:pt x="5308" y="6400"/>
                  </a:moveTo>
                  <a:lnTo>
                    <a:pt x="2679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2679" y="0"/>
                  </a:lnTo>
                  <a:lnTo>
                    <a:pt x="5308" y="2540"/>
                  </a:lnTo>
                  <a:lnTo>
                    <a:pt x="5308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1732" y="2836164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5">
                  <a:moveTo>
                    <a:pt x="2679" y="7696"/>
                  </a:moveTo>
                  <a:lnTo>
                    <a:pt x="0" y="6400"/>
                  </a:lnTo>
                  <a:lnTo>
                    <a:pt x="0" y="2540"/>
                  </a:lnTo>
                  <a:lnTo>
                    <a:pt x="2679" y="0"/>
                  </a:lnTo>
                  <a:lnTo>
                    <a:pt x="2679" y="6400"/>
                  </a:lnTo>
                  <a:lnTo>
                    <a:pt x="2679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95908" y="2836164"/>
              <a:ext cx="19050" cy="8255"/>
            </a:xfrm>
            <a:custGeom>
              <a:avLst/>
              <a:gdLst/>
              <a:ahLst/>
              <a:cxnLst/>
              <a:rect l="l" t="t" r="r" b="b"/>
              <a:pathLst>
                <a:path w="19050" h="8255">
                  <a:moveTo>
                    <a:pt x="18503" y="6400"/>
                  </a:moveTo>
                  <a:lnTo>
                    <a:pt x="18503" y="7696"/>
                  </a:lnTo>
                  <a:lnTo>
                    <a:pt x="15824" y="6400"/>
                  </a:lnTo>
                  <a:lnTo>
                    <a:pt x="15824" y="2540"/>
                  </a:lnTo>
                  <a:lnTo>
                    <a:pt x="18503" y="0"/>
                  </a:lnTo>
                  <a:lnTo>
                    <a:pt x="18503" y="6400"/>
                  </a:lnTo>
                </a:path>
                <a:path w="19050" h="8255">
                  <a:moveTo>
                    <a:pt x="5257" y="6400"/>
                  </a:moveTo>
                  <a:lnTo>
                    <a:pt x="5257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5257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95908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257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5257" y="6400"/>
                  </a:lnTo>
                  <a:lnTo>
                    <a:pt x="5257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72146" y="2836164"/>
              <a:ext cx="29209" cy="8255"/>
            </a:xfrm>
            <a:custGeom>
              <a:avLst/>
              <a:gdLst/>
              <a:ahLst/>
              <a:cxnLst/>
              <a:rect l="l" t="t" r="r" b="b"/>
              <a:pathLst>
                <a:path w="29209" h="8255">
                  <a:moveTo>
                    <a:pt x="29019" y="6400"/>
                  </a:moveTo>
                  <a:lnTo>
                    <a:pt x="29019" y="7696"/>
                  </a:lnTo>
                  <a:lnTo>
                    <a:pt x="23761" y="7696"/>
                  </a:lnTo>
                  <a:lnTo>
                    <a:pt x="23761" y="0"/>
                  </a:lnTo>
                  <a:lnTo>
                    <a:pt x="29019" y="0"/>
                  </a:lnTo>
                  <a:lnTo>
                    <a:pt x="29019" y="6400"/>
                  </a:lnTo>
                </a:path>
                <a:path w="29209" h="8255">
                  <a:moveTo>
                    <a:pt x="10566" y="6400"/>
                  </a:moveTo>
                  <a:lnTo>
                    <a:pt x="6591" y="7696"/>
                  </a:ln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6591" y="0"/>
                  </a:lnTo>
                  <a:lnTo>
                    <a:pt x="10566" y="2540"/>
                  </a:lnTo>
                  <a:lnTo>
                    <a:pt x="10566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74775" y="2836164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3962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3962" y="0"/>
                  </a:lnTo>
                  <a:lnTo>
                    <a:pt x="10566" y="2540"/>
                  </a:lnTo>
                  <a:lnTo>
                    <a:pt x="10566" y="6400"/>
                  </a:lnTo>
                  <a:lnTo>
                    <a:pt x="3962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58951" y="2836164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69" h="8255">
                  <a:moveTo>
                    <a:pt x="26390" y="6400"/>
                  </a:moveTo>
                  <a:lnTo>
                    <a:pt x="19786" y="7696"/>
                  </a:lnTo>
                  <a:lnTo>
                    <a:pt x="15824" y="7696"/>
                  </a:lnTo>
                  <a:lnTo>
                    <a:pt x="15824" y="0"/>
                  </a:lnTo>
                  <a:lnTo>
                    <a:pt x="19786" y="0"/>
                  </a:lnTo>
                  <a:lnTo>
                    <a:pt x="26390" y="2540"/>
                  </a:lnTo>
                  <a:lnTo>
                    <a:pt x="26390" y="6400"/>
                  </a:lnTo>
                </a:path>
                <a:path w="26669" h="8255">
                  <a:moveTo>
                    <a:pt x="6591" y="6400"/>
                  </a:moveTo>
                  <a:lnTo>
                    <a:pt x="6591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58951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  <a:lnTo>
                    <a:pt x="6591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36472" y="2836164"/>
              <a:ext cx="29209" cy="8255"/>
            </a:xfrm>
            <a:custGeom>
              <a:avLst/>
              <a:gdLst/>
              <a:ahLst/>
              <a:cxnLst/>
              <a:rect l="l" t="t" r="r" b="b"/>
              <a:pathLst>
                <a:path w="29209" h="8255">
                  <a:moveTo>
                    <a:pt x="29070" y="6400"/>
                  </a:moveTo>
                  <a:lnTo>
                    <a:pt x="29070" y="7696"/>
                  </a:lnTo>
                  <a:lnTo>
                    <a:pt x="22478" y="7696"/>
                  </a:lnTo>
                  <a:lnTo>
                    <a:pt x="22478" y="0"/>
                  </a:lnTo>
                  <a:lnTo>
                    <a:pt x="29070" y="0"/>
                  </a:lnTo>
                  <a:lnTo>
                    <a:pt x="29070" y="6400"/>
                  </a:lnTo>
                </a:path>
                <a:path w="29209" h="8255">
                  <a:moveTo>
                    <a:pt x="11912" y="6400"/>
                  </a:moveTo>
                  <a:lnTo>
                    <a:pt x="9283" y="7696"/>
                  </a:ln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9283" y="0"/>
                  </a:lnTo>
                  <a:lnTo>
                    <a:pt x="11912" y="2540"/>
                  </a:lnTo>
                  <a:lnTo>
                    <a:pt x="11912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36472" y="2836164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283" y="7696"/>
                  </a:moveTo>
                  <a:lnTo>
                    <a:pt x="3975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3975" y="0"/>
                  </a:lnTo>
                  <a:lnTo>
                    <a:pt x="9283" y="0"/>
                  </a:lnTo>
                  <a:lnTo>
                    <a:pt x="9283" y="6400"/>
                  </a:lnTo>
                  <a:lnTo>
                    <a:pt x="9283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25906" y="2836164"/>
              <a:ext cx="20320" cy="8255"/>
            </a:xfrm>
            <a:custGeom>
              <a:avLst/>
              <a:gdLst/>
              <a:ahLst/>
              <a:cxnLst/>
              <a:rect l="l" t="t" r="r" b="b"/>
              <a:pathLst>
                <a:path w="20319" h="8255">
                  <a:moveTo>
                    <a:pt x="19850" y="6400"/>
                  </a:moveTo>
                  <a:lnTo>
                    <a:pt x="19850" y="7696"/>
                  </a:lnTo>
                  <a:lnTo>
                    <a:pt x="14541" y="7696"/>
                  </a:lnTo>
                  <a:lnTo>
                    <a:pt x="10566" y="6400"/>
                  </a:lnTo>
                  <a:lnTo>
                    <a:pt x="10566" y="2540"/>
                  </a:lnTo>
                  <a:lnTo>
                    <a:pt x="14541" y="0"/>
                  </a:lnTo>
                  <a:lnTo>
                    <a:pt x="19850" y="0"/>
                  </a:lnTo>
                  <a:lnTo>
                    <a:pt x="19850" y="6400"/>
                  </a:lnTo>
                </a:path>
                <a:path w="20319" h="8255">
                  <a:moveTo>
                    <a:pt x="5308" y="6400"/>
                  </a:moveTo>
                  <a:lnTo>
                    <a:pt x="5308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25906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308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00"/>
                  </a:lnTo>
                  <a:lnTo>
                    <a:pt x="5308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25906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308" y="6400"/>
                  </a:moveTo>
                  <a:lnTo>
                    <a:pt x="5308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0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02144" y="2836164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5" h="8255">
                  <a:moveTo>
                    <a:pt x="9232" y="7696"/>
                  </a:move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9232" y="0"/>
                  </a:lnTo>
                  <a:lnTo>
                    <a:pt x="11912" y="2540"/>
                  </a:lnTo>
                  <a:lnTo>
                    <a:pt x="11912" y="6400"/>
                  </a:lnTo>
                  <a:lnTo>
                    <a:pt x="9232" y="7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2144" y="2836164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5" h="8255">
                  <a:moveTo>
                    <a:pt x="11912" y="6400"/>
                  </a:moveTo>
                  <a:lnTo>
                    <a:pt x="9232" y="7696"/>
                  </a:ln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9232" y="0"/>
                  </a:lnTo>
                  <a:lnTo>
                    <a:pt x="11912" y="2540"/>
                  </a:lnTo>
                  <a:lnTo>
                    <a:pt x="11912" y="640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2144" y="2836164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232" y="7696"/>
                  </a:move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9232" y="0"/>
                  </a:lnTo>
                  <a:lnTo>
                    <a:pt x="9232" y="6400"/>
                  </a:lnTo>
                  <a:lnTo>
                    <a:pt x="9232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02144" y="2836164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232" y="6400"/>
                  </a:moveTo>
                  <a:lnTo>
                    <a:pt x="9232" y="7696"/>
                  </a:ln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9232" y="0"/>
                  </a:lnTo>
                  <a:lnTo>
                    <a:pt x="9232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303591" y="2827134"/>
              <a:ext cx="34925" cy="22225"/>
            </a:xfrm>
            <a:custGeom>
              <a:avLst/>
              <a:gdLst/>
              <a:ahLst/>
              <a:cxnLst/>
              <a:rect l="l" t="t" r="r" b="b"/>
              <a:pathLst>
                <a:path w="34925" h="22225">
                  <a:moveTo>
                    <a:pt x="9220" y="2578"/>
                  </a:moveTo>
                  <a:lnTo>
                    <a:pt x="7937" y="2578"/>
                  </a:lnTo>
                  <a:lnTo>
                    <a:pt x="6591" y="0"/>
                  </a:lnTo>
                  <a:lnTo>
                    <a:pt x="1333" y="0"/>
                  </a:lnTo>
                  <a:lnTo>
                    <a:pt x="0" y="2578"/>
                  </a:lnTo>
                  <a:lnTo>
                    <a:pt x="0" y="21882"/>
                  </a:lnTo>
                  <a:lnTo>
                    <a:pt x="6591" y="21882"/>
                  </a:lnTo>
                  <a:lnTo>
                    <a:pt x="7937" y="21882"/>
                  </a:lnTo>
                  <a:lnTo>
                    <a:pt x="9220" y="19304"/>
                  </a:lnTo>
                  <a:lnTo>
                    <a:pt x="9220" y="2578"/>
                  </a:lnTo>
                  <a:close/>
                </a:path>
                <a:path w="34925" h="22225">
                  <a:moveTo>
                    <a:pt x="34328" y="2578"/>
                  </a:moveTo>
                  <a:lnTo>
                    <a:pt x="32981" y="0"/>
                  </a:lnTo>
                  <a:lnTo>
                    <a:pt x="27724" y="0"/>
                  </a:lnTo>
                  <a:lnTo>
                    <a:pt x="27724" y="2578"/>
                  </a:lnTo>
                  <a:lnTo>
                    <a:pt x="26390" y="2578"/>
                  </a:lnTo>
                  <a:lnTo>
                    <a:pt x="26390" y="19304"/>
                  </a:lnTo>
                  <a:lnTo>
                    <a:pt x="27724" y="21882"/>
                  </a:lnTo>
                  <a:lnTo>
                    <a:pt x="32981" y="21882"/>
                  </a:lnTo>
                  <a:lnTo>
                    <a:pt x="34328" y="21882"/>
                  </a:lnTo>
                  <a:lnTo>
                    <a:pt x="34328" y="2578"/>
                  </a:lnTo>
                  <a:close/>
                </a:path>
              </a:pathLst>
            </a:custGeom>
            <a:solidFill>
              <a:srgbClr val="FF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303591" y="2829712"/>
              <a:ext cx="17780" cy="31115"/>
            </a:xfrm>
            <a:custGeom>
              <a:avLst/>
              <a:gdLst/>
              <a:ahLst/>
              <a:cxnLst/>
              <a:rect l="l" t="t" r="r" b="b"/>
              <a:pathLst>
                <a:path w="17780" h="31114">
                  <a:moveTo>
                    <a:pt x="13195" y="30860"/>
                  </a:moveTo>
                  <a:lnTo>
                    <a:pt x="3962" y="30860"/>
                  </a:lnTo>
                  <a:lnTo>
                    <a:pt x="3962" y="27000"/>
                  </a:lnTo>
                  <a:lnTo>
                    <a:pt x="0" y="27000"/>
                  </a:lnTo>
                  <a:lnTo>
                    <a:pt x="0" y="3873"/>
                  </a:lnTo>
                  <a:lnTo>
                    <a:pt x="3962" y="0"/>
                  </a:lnTo>
                  <a:lnTo>
                    <a:pt x="17157" y="0"/>
                  </a:lnTo>
                  <a:lnTo>
                    <a:pt x="17157" y="27000"/>
                  </a:lnTo>
                  <a:lnTo>
                    <a:pt x="13195" y="308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303591" y="2829712"/>
              <a:ext cx="17780" cy="31115"/>
            </a:xfrm>
            <a:custGeom>
              <a:avLst/>
              <a:gdLst/>
              <a:ahLst/>
              <a:cxnLst/>
              <a:rect l="l" t="t" r="r" b="b"/>
              <a:pathLst>
                <a:path w="17780" h="31114">
                  <a:moveTo>
                    <a:pt x="13195" y="30860"/>
                  </a:moveTo>
                  <a:lnTo>
                    <a:pt x="17157" y="27000"/>
                  </a:lnTo>
                  <a:lnTo>
                    <a:pt x="17157" y="0"/>
                  </a:lnTo>
                  <a:lnTo>
                    <a:pt x="3962" y="0"/>
                  </a:lnTo>
                  <a:lnTo>
                    <a:pt x="0" y="3873"/>
                  </a:lnTo>
                  <a:lnTo>
                    <a:pt x="0" y="27000"/>
                  </a:lnTo>
                  <a:lnTo>
                    <a:pt x="3962" y="27000"/>
                  </a:lnTo>
                  <a:lnTo>
                    <a:pt x="3962" y="30860"/>
                  </a:lnTo>
                  <a:lnTo>
                    <a:pt x="13195" y="308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332661" y="2829712"/>
              <a:ext cx="17780" cy="31115"/>
            </a:xfrm>
            <a:custGeom>
              <a:avLst/>
              <a:gdLst/>
              <a:ahLst/>
              <a:cxnLst/>
              <a:rect l="l" t="t" r="r" b="b"/>
              <a:pathLst>
                <a:path w="17780" h="31114">
                  <a:moveTo>
                    <a:pt x="13195" y="30860"/>
                  </a:moveTo>
                  <a:lnTo>
                    <a:pt x="3911" y="30860"/>
                  </a:lnTo>
                  <a:lnTo>
                    <a:pt x="0" y="27000"/>
                  </a:lnTo>
                  <a:lnTo>
                    <a:pt x="0" y="0"/>
                  </a:lnTo>
                  <a:lnTo>
                    <a:pt x="13195" y="0"/>
                  </a:lnTo>
                  <a:lnTo>
                    <a:pt x="17157" y="3873"/>
                  </a:lnTo>
                  <a:lnTo>
                    <a:pt x="17157" y="27000"/>
                  </a:lnTo>
                  <a:lnTo>
                    <a:pt x="13195" y="27000"/>
                  </a:lnTo>
                  <a:lnTo>
                    <a:pt x="13195" y="308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332661" y="2829712"/>
              <a:ext cx="17780" cy="31115"/>
            </a:xfrm>
            <a:custGeom>
              <a:avLst/>
              <a:gdLst/>
              <a:ahLst/>
              <a:cxnLst/>
              <a:rect l="l" t="t" r="r" b="b"/>
              <a:pathLst>
                <a:path w="17780" h="31114">
                  <a:moveTo>
                    <a:pt x="13195" y="30860"/>
                  </a:moveTo>
                  <a:lnTo>
                    <a:pt x="13195" y="27000"/>
                  </a:lnTo>
                  <a:lnTo>
                    <a:pt x="17157" y="27000"/>
                  </a:lnTo>
                  <a:lnTo>
                    <a:pt x="17157" y="3873"/>
                  </a:lnTo>
                  <a:lnTo>
                    <a:pt x="13195" y="0"/>
                  </a:lnTo>
                  <a:lnTo>
                    <a:pt x="0" y="0"/>
                  </a:lnTo>
                  <a:lnTo>
                    <a:pt x="0" y="27000"/>
                  </a:lnTo>
                  <a:lnTo>
                    <a:pt x="3911" y="30860"/>
                  </a:lnTo>
                  <a:lnTo>
                    <a:pt x="13195" y="308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335290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937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7937" y="0"/>
                  </a:lnTo>
                  <a:lnTo>
                    <a:pt x="7937" y="6400"/>
                  </a:lnTo>
                  <a:lnTo>
                    <a:pt x="7937" y="7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335290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937" y="6400"/>
                  </a:moveTo>
                  <a:lnTo>
                    <a:pt x="7937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7937" y="0"/>
                  </a:lnTo>
                  <a:lnTo>
                    <a:pt x="7937" y="640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335290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937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7937" y="0"/>
                  </a:lnTo>
                  <a:lnTo>
                    <a:pt x="7937" y="6400"/>
                  </a:lnTo>
                  <a:lnTo>
                    <a:pt x="7937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335290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937" y="6400"/>
                  </a:moveTo>
                  <a:lnTo>
                    <a:pt x="7937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7937" y="0"/>
                  </a:lnTo>
                  <a:lnTo>
                    <a:pt x="7937" y="640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12811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308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00"/>
                  </a:lnTo>
                  <a:lnTo>
                    <a:pt x="5308" y="7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12811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308" y="6400"/>
                  </a:moveTo>
                  <a:lnTo>
                    <a:pt x="5308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312811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308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00"/>
                  </a:lnTo>
                  <a:lnTo>
                    <a:pt x="5308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312811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308" y="6400"/>
                  </a:moveTo>
                  <a:lnTo>
                    <a:pt x="5308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28802" y="2662529"/>
              <a:ext cx="26670" cy="1905"/>
            </a:xfrm>
            <a:custGeom>
              <a:avLst/>
              <a:gdLst/>
              <a:ahLst/>
              <a:cxnLst/>
              <a:rect l="l" t="t" r="r" b="b"/>
              <a:pathLst>
                <a:path w="26670" h="1905">
                  <a:moveTo>
                    <a:pt x="-6350" y="647"/>
                  </a:moveTo>
                  <a:lnTo>
                    <a:pt x="32791" y="647"/>
                  </a:lnTo>
                </a:path>
              </a:pathLst>
            </a:custGeom>
            <a:ln w="139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97610" y="2843860"/>
              <a:ext cx="307975" cy="36195"/>
            </a:xfrm>
            <a:custGeom>
              <a:avLst/>
              <a:gdLst/>
              <a:ahLst/>
              <a:cxnLst/>
              <a:rect l="l" t="t" r="r" b="b"/>
              <a:pathLst>
                <a:path w="307975" h="36194">
                  <a:moveTo>
                    <a:pt x="217881" y="23164"/>
                  </a:moveTo>
                  <a:lnTo>
                    <a:pt x="108242" y="23164"/>
                  </a:lnTo>
                  <a:lnTo>
                    <a:pt x="75260" y="20586"/>
                  </a:lnTo>
                  <a:lnTo>
                    <a:pt x="97675" y="18008"/>
                  </a:lnTo>
                  <a:lnTo>
                    <a:pt x="62052" y="12852"/>
                  </a:lnTo>
                  <a:lnTo>
                    <a:pt x="34328" y="12852"/>
                  </a:lnTo>
                  <a:lnTo>
                    <a:pt x="0" y="5156"/>
                  </a:lnTo>
                  <a:lnTo>
                    <a:pt x="0" y="0"/>
                  </a:lnTo>
                  <a:lnTo>
                    <a:pt x="31648" y="0"/>
                  </a:lnTo>
                  <a:lnTo>
                    <a:pt x="217881" y="23164"/>
                  </a:lnTo>
                  <a:close/>
                </a:path>
                <a:path w="307975" h="36194">
                  <a:moveTo>
                    <a:pt x="162420" y="33439"/>
                  </a:moveTo>
                  <a:lnTo>
                    <a:pt x="126746" y="32143"/>
                  </a:lnTo>
                  <a:lnTo>
                    <a:pt x="139941" y="29565"/>
                  </a:lnTo>
                  <a:lnTo>
                    <a:pt x="153136" y="23164"/>
                  </a:lnTo>
                  <a:lnTo>
                    <a:pt x="236334" y="23164"/>
                  </a:lnTo>
                  <a:lnTo>
                    <a:pt x="249888" y="25692"/>
                  </a:lnTo>
                  <a:lnTo>
                    <a:pt x="220510" y="25692"/>
                  </a:lnTo>
                  <a:lnTo>
                    <a:pt x="205981" y="29565"/>
                  </a:lnTo>
                  <a:lnTo>
                    <a:pt x="190144" y="32143"/>
                  </a:lnTo>
                  <a:lnTo>
                    <a:pt x="162420" y="33439"/>
                  </a:lnTo>
                  <a:close/>
                </a:path>
                <a:path w="307975" h="36194">
                  <a:moveTo>
                    <a:pt x="270662" y="29565"/>
                  </a:moveTo>
                  <a:lnTo>
                    <a:pt x="220510" y="25692"/>
                  </a:lnTo>
                  <a:lnTo>
                    <a:pt x="249888" y="25692"/>
                  </a:lnTo>
                  <a:lnTo>
                    <a:pt x="270662" y="29565"/>
                  </a:lnTo>
                  <a:close/>
                </a:path>
                <a:path w="307975" h="36194">
                  <a:moveTo>
                    <a:pt x="283857" y="32143"/>
                  </a:moveTo>
                  <a:lnTo>
                    <a:pt x="270662" y="29565"/>
                  </a:lnTo>
                  <a:lnTo>
                    <a:pt x="283990" y="31889"/>
                  </a:lnTo>
                  <a:lnTo>
                    <a:pt x="283857" y="32143"/>
                  </a:lnTo>
                  <a:close/>
                </a:path>
                <a:path w="307975" h="36194">
                  <a:moveTo>
                    <a:pt x="307670" y="36017"/>
                  </a:moveTo>
                  <a:lnTo>
                    <a:pt x="283990" y="31889"/>
                  </a:lnTo>
                  <a:lnTo>
                    <a:pt x="285203" y="29565"/>
                  </a:lnTo>
                  <a:lnTo>
                    <a:pt x="298399" y="32143"/>
                  </a:lnTo>
                  <a:lnTo>
                    <a:pt x="303707" y="33439"/>
                  </a:lnTo>
                  <a:lnTo>
                    <a:pt x="307670" y="36017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097610" y="2843860"/>
              <a:ext cx="320040" cy="47625"/>
            </a:xfrm>
            <a:custGeom>
              <a:avLst/>
              <a:gdLst/>
              <a:ahLst/>
              <a:cxnLst/>
              <a:rect l="l" t="t" r="r" b="b"/>
              <a:pathLst>
                <a:path w="320040" h="47625">
                  <a:moveTo>
                    <a:pt x="319531" y="47574"/>
                  </a:moveTo>
                  <a:lnTo>
                    <a:pt x="315556" y="43700"/>
                  </a:lnTo>
                  <a:lnTo>
                    <a:pt x="310299" y="42418"/>
                  </a:lnTo>
                  <a:lnTo>
                    <a:pt x="297103" y="38595"/>
                  </a:lnTo>
                  <a:lnTo>
                    <a:pt x="294424" y="42418"/>
                  </a:lnTo>
                  <a:lnTo>
                    <a:pt x="281228" y="38595"/>
                  </a:lnTo>
                  <a:lnTo>
                    <a:pt x="245618" y="29565"/>
                  </a:lnTo>
                  <a:lnTo>
                    <a:pt x="225767" y="29565"/>
                  </a:lnTo>
                  <a:lnTo>
                    <a:pt x="55460" y="3860"/>
                  </a:lnTo>
                  <a:lnTo>
                    <a:pt x="32981" y="0"/>
                  </a:lnTo>
                  <a:lnTo>
                    <a:pt x="0" y="0"/>
                  </a:lnTo>
                  <a:lnTo>
                    <a:pt x="0" y="6451"/>
                  </a:lnTo>
                  <a:lnTo>
                    <a:pt x="35610" y="18008"/>
                  </a:lnTo>
                  <a:lnTo>
                    <a:pt x="64693" y="18008"/>
                  </a:lnTo>
                  <a:lnTo>
                    <a:pt x="100355" y="24460"/>
                  </a:lnTo>
                  <a:lnTo>
                    <a:pt x="77889" y="26987"/>
                  </a:lnTo>
                  <a:lnTo>
                    <a:pt x="113550" y="29565"/>
                  </a:lnTo>
                  <a:lnTo>
                    <a:pt x="158445" y="29565"/>
                  </a:lnTo>
                  <a:lnTo>
                    <a:pt x="145249" y="38595"/>
                  </a:lnTo>
                  <a:lnTo>
                    <a:pt x="132003" y="42418"/>
                  </a:lnTo>
                  <a:lnTo>
                    <a:pt x="167678" y="43700"/>
                  </a:lnTo>
                  <a:lnTo>
                    <a:pt x="196748" y="42418"/>
                  </a:lnTo>
                  <a:lnTo>
                    <a:pt x="213918" y="38595"/>
                  </a:lnTo>
                  <a:lnTo>
                    <a:pt x="229743" y="33439"/>
                  </a:lnTo>
                  <a:lnTo>
                    <a:pt x="281228" y="3859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06220" y="2870847"/>
              <a:ext cx="154940" cy="34925"/>
            </a:xfrm>
            <a:custGeom>
              <a:avLst/>
              <a:gdLst/>
              <a:ahLst/>
              <a:cxnLst/>
              <a:rect l="l" t="t" r="r" b="b"/>
              <a:pathLst>
                <a:path w="154940" h="34925">
                  <a:moveTo>
                    <a:pt x="117513" y="34721"/>
                  </a:moveTo>
                  <a:lnTo>
                    <a:pt x="0" y="0"/>
                  </a:lnTo>
                  <a:lnTo>
                    <a:pt x="133388" y="0"/>
                  </a:lnTo>
                  <a:lnTo>
                    <a:pt x="145249" y="6451"/>
                  </a:lnTo>
                  <a:lnTo>
                    <a:pt x="147878" y="9029"/>
                  </a:lnTo>
                  <a:lnTo>
                    <a:pt x="150558" y="12890"/>
                  </a:lnTo>
                  <a:lnTo>
                    <a:pt x="154533" y="18008"/>
                  </a:lnTo>
                  <a:lnTo>
                    <a:pt x="145249" y="27038"/>
                  </a:lnTo>
                  <a:lnTo>
                    <a:pt x="136016" y="30848"/>
                  </a:lnTo>
                  <a:lnTo>
                    <a:pt x="117513" y="34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306220" y="2870847"/>
              <a:ext cx="167005" cy="46355"/>
            </a:xfrm>
            <a:custGeom>
              <a:avLst/>
              <a:gdLst/>
              <a:ahLst/>
              <a:cxnLst/>
              <a:rect l="l" t="t" r="r" b="b"/>
              <a:pathLst>
                <a:path w="167005" h="46355">
                  <a:moveTo>
                    <a:pt x="0" y="0"/>
                  </a:moveTo>
                  <a:lnTo>
                    <a:pt x="143967" y="0"/>
                  </a:lnTo>
                  <a:lnTo>
                    <a:pt x="157162" y="9029"/>
                  </a:lnTo>
                  <a:lnTo>
                    <a:pt x="158445" y="11607"/>
                  </a:lnTo>
                  <a:lnTo>
                    <a:pt x="162420" y="16713"/>
                  </a:lnTo>
                  <a:lnTo>
                    <a:pt x="166382" y="23164"/>
                  </a:lnTo>
                  <a:lnTo>
                    <a:pt x="162420" y="29616"/>
                  </a:lnTo>
                  <a:lnTo>
                    <a:pt x="157162" y="36017"/>
                  </a:lnTo>
                  <a:lnTo>
                    <a:pt x="146596" y="41173"/>
                  </a:lnTo>
                  <a:lnTo>
                    <a:pt x="126796" y="4632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269250" y="2899168"/>
              <a:ext cx="60960" cy="42545"/>
            </a:xfrm>
            <a:custGeom>
              <a:avLst/>
              <a:gdLst/>
              <a:ahLst/>
              <a:cxnLst/>
              <a:rect l="l" t="t" r="r" b="b"/>
              <a:pathLst>
                <a:path w="60959" h="42544">
                  <a:moveTo>
                    <a:pt x="60731" y="42418"/>
                  </a:moveTo>
                  <a:lnTo>
                    <a:pt x="9232" y="33439"/>
                  </a:lnTo>
                  <a:lnTo>
                    <a:pt x="0" y="33439"/>
                  </a:lnTo>
                  <a:lnTo>
                    <a:pt x="0" y="12852"/>
                  </a:lnTo>
                  <a:lnTo>
                    <a:pt x="6603" y="12852"/>
                  </a:lnTo>
                  <a:lnTo>
                    <a:pt x="56756" y="0"/>
                  </a:lnTo>
                  <a:lnTo>
                    <a:pt x="60731" y="42418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269250" y="2899168"/>
              <a:ext cx="60960" cy="42545"/>
            </a:xfrm>
            <a:custGeom>
              <a:avLst/>
              <a:gdLst/>
              <a:ahLst/>
              <a:cxnLst/>
              <a:rect l="l" t="t" r="r" b="b"/>
              <a:pathLst>
                <a:path w="60959" h="42544">
                  <a:moveTo>
                    <a:pt x="60731" y="42418"/>
                  </a:moveTo>
                  <a:lnTo>
                    <a:pt x="9232" y="33439"/>
                  </a:lnTo>
                  <a:lnTo>
                    <a:pt x="0" y="33439"/>
                  </a:lnTo>
                  <a:lnTo>
                    <a:pt x="0" y="12852"/>
                  </a:lnTo>
                  <a:lnTo>
                    <a:pt x="6603" y="12852"/>
                  </a:lnTo>
                  <a:lnTo>
                    <a:pt x="56756" y="0"/>
                  </a:lnTo>
                  <a:lnTo>
                    <a:pt x="60731" y="4241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207198" y="2878582"/>
              <a:ext cx="210185" cy="38735"/>
            </a:xfrm>
            <a:custGeom>
              <a:avLst/>
              <a:gdLst/>
              <a:ahLst/>
              <a:cxnLst/>
              <a:rect l="l" t="t" r="r" b="b"/>
              <a:pathLst>
                <a:path w="210184" h="38735">
                  <a:moveTo>
                    <a:pt x="51485" y="38595"/>
                  </a:moveTo>
                  <a:lnTo>
                    <a:pt x="0" y="8978"/>
                  </a:lnTo>
                  <a:lnTo>
                    <a:pt x="21132" y="6451"/>
                  </a:lnTo>
                  <a:lnTo>
                    <a:pt x="58089" y="8978"/>
                  </a:lnTo>
                  <a:lnTo>
                    <a:pt x="87160" y="6451"/>
                  </a:lnTo>
                  <a:lnTo>
                    <a:pt x="104330" y="3873"/>
                  </a:lnTo>
                  <a:lnTo>
                    <a:pt x="118808" y="0"/>
                  </a:lnTo>
                  <a:lnTo>
                    <a:pt x="171640" y="3873"/>
                  </a:lnTo>
                  <a:lnTo>
                    <a:pt x="184835" y="6451"/>
                  </a:lnTo>
                  <a:lnTo>
                    <a:pt x="187515" y="3873"/>
                  </a:lnTo>
                  <a:lnTo>
                    <a:pt x="200710" y="6451"/>
                  </a:lnTo>
                  <a:lnTo>
                    <a:pt x="205968" y="8978"/>
                  </a:lnTo>
                  <a:lnTo>
                    <a:pt x="209943" y="11557"/>
                  </a:lnTo>
                  <a:lnTo>
                    <a:pt x="184835" y="11557"/>
                  </a:lnTo>
                  <a:lnTo>
                    <a:pt x="134683" y="15430"/>
                  </a:lnTo>
                  <a:lnTo>
                    <a:pt x="118808" y="19304"/>
                  </a:lnTo>
                  <a:lnTo>
                    <a:pt x="118808" y="20586"/>
                  </a:lnTo>
                  <a:lnTo>
                    <a:pt x="67309" y="33439"/>
                  </a:lnTo>
                  <a:lnTo>
                    <a:pt x="51485" y="38595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207198" y="2878582"/>
              <a:ext cx="210185" cy="38735"/>
            </a:xfrm>
            <a:custGeom>
              <a:avLst/>
              <a:gdLst/>
              <a:ahLst/>
              <a:cxnLst/>
              <a:rect l="l" t="t" r="r" b="b"/>
              <a:pathLst>
                <a:path w="210184" h="38735">
                  <a:moveTo>
                    <a:pt x="171640" y="3873"/>
                  </a:moveTo>
                  <a:lnTo>
                    <a:pt x="118808" y="0"/>
                  </a:lnTo>
                  <a:lnTo>
                    <a:pt x="104330" y="3873"/>
                  </a:lnTo>
                  <a:lnTo>
                    <a:pt x="87160" y="6451"/>
                  </a:lnTo>
                  <a:lnTo>
                    <a:pt x="58089" y="8978"/>
                  </a:lnTo>
                  <a:lnTo>
                    <a:pt x="21132" y="6451"/>
                  </a:lnTo>
                  <a:lnTo>
                    <a:pt x="0" y="8978"/>
                  </a:lnTo>
                  <a:lnTo>
                    <a:pt x="51485" y="38595"/>
                  </a:lnTo>
                  <a:lnTo>
                    <a:pt x="67309" y="33439"/>
                  </a:lnTo>
                  <a:lnTo>
                    <a:pt x="118808" y="20586"/>
                  </a:lnTo>
                  <a:lnTo>
                    <a:pt x="118808" y="19304"/>
                  </a:lnTo>
                  <a:lnTo>
                    <a:pt x="134683" y="15430"/>
                  </a:lnTo>
                  <a:lnTo>
                    <a:pt x="184835" y="11557"/>
                  </a:lnTo>
                  <a:lnTo>
                    <a:pt x="209943" y="11557"/>
                  </a:lnTo>
                  <a:lnTo>
                    <a:pt x="205968" y="8978"/>
                  </a:lnTo>
                  <a:lnTo>
                    <a:pt x="200710" y="6451"/>
                  </a:lnTo>
                  <a:lnTo>
                    <a:pt x="187515" y="3873"/>
                  </a:lnTo>
                  <a:lnTo>
                    <a:pt x="184835" y="6451"/>
                  </a:lnTo>
                  <a:lnTo>
                    <a:pt x="171640" y="387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27353" y="2891434"/>
              <a:ext cx="108585" cy="63500"/>
            </a:xfrm>
            <a:custGeom>
              <a:avLst/>
              <a:gdLst/>
              <a:ahLst/>
              <a:cxnLst/>
              <a:rect l="l" t="t" r="r" b="b"/>
              <a:pathLst>
                <a:path w="108584" h="63500">
                  <a:moveTo>
                    <a:pt x="60769" y="63004"/>
                  </a:moveTo>
                  <a:lnTo>
                    <a:pt x="34328" y="60426"/>
                  </a:lnTo>
                  <a:lnTo>
                    <a:pt x="18503" y="57848"/>
                  </a:lnTo>
                  <a:lnTo>
                    <a:pt x="3962" y="54025"/>
                  </a:lnTo>
                  <a:lnTo>
                    <a:pt x="0" y="6451"/>
                  </a:lnTo>
                  <a:lnTo>
                    <a:pt x="15875" y="2578"/>
                  </a:lnTo>
                  <a:lnTo>
                    <a:pt x="60769" y="0"/>
                  </a:lnTo>
                  <a:lnTo>
                    <a:pt x="89788" y="0"/>
                  </a:lnTo>
                  <a:lnTo>
                    <a:pt x="101688" y="2578"/>
                  </a:lnTo>
                  <a:lnTo>
                    <a:pt x="108292" y="2578"/>
                  </a:lnTo>
                  <a:lnTo>
                    <a:pt x="108292" y="6451"/>
                  </a:lnTo>
                  <a:lnTo>
                    <a:pt x="104317" y="51447"/>
                  </a:lnTo>
                  <a:lnTo>
                    <a:pt x="104317" y="54025"/>
                  </a:lnTo>
                  <a:lnTo>
                    <a:pt x="101688" y="54025"/>
                  </a:lnTo>
                  <a:lnTo>
                    <a:pt x="99009" y="57848"/>
                  </a:lnTo>
                  <a:lnTo>
                    <a:pt x="85813" y="60426"/>
                  </a:lnTo>
                  <a:lnTo>
                    <a:pt x="60769" y="630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27353" y="2891434"/>
              <a:ext cx="108585" cy="63500"/>
            </a:xfrm>
            <a:custGeom>
              <a:avLst/>
              <a:gdLst/>
              <a:ahLst/>
              <a:cxnLst/>
              <a:rect l="l" t="t" r="r" b="b"/>
              <a:pathLst>
                <a:path w="108584" h="63500">
                  <a:moveTo>
                    <a:pt x="99009" y="57848"/>
                  </a:moveTo>
                  <a:lnTo>
                    <a:pt x="85813" y="60426"/>
                  </a:lnTo>
                  <a:lnTo>
                    <a:pt x="60769" y="63004"/>
                  </a:lnTo>
                  <a:lnTo>
                    <a:pt x="34328" y="60426"/>
                  </a:lnTo>
                  <a:lnTo>
                    <a:pt x="18503" y="57848"/>
                  </a:lnTo>
                  <a:lnTo>
                    <a:pt x="3962" y="54025"/>
                  </a:lnTo>
                  <a:lnTo>
                    <a:pt x="0" y="6451"/>
                  </a:lnTo>
                  <a:lnTo>
                    <a:pt x="15875" y="2578"/>
                  </a:lnTo>
                  <a:lnTo>
                    <a:pt x="60769" y="0"/>
                  </a:lnTo>
                  <a:lnTo>
                    <a:pt x="89788" y="0"/>
                  </a:lnTo>
                  <a:lnTo>
                    <a:pt x="101688" y="2578"/>
                  </a:lnTo>
                  <a:lnTo>
                    <a:pt x="108292" y="2578"/>
                  </a:lnTo>
                  <a:lnTo>
                    <a:pt x="108292" y="6451"/>
                  </a:lnTo>
                  <a:lnTo>
                    <a:pt x="104317" y="51447"/>
                  </a:lnTo>
                  <a:lnTo>
                    <a:pt x="104317" y="54025"/>
                  </a:lnTo>
                  <a:lnTo>
                    <a:pt x="101688" y="54025"/>
                  </a:lnTo>
                  <a:lnTo>
                    <a:pt x="99009" y="5784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139825" y="2870847"/>
              <a:ext cx="123189" cy="17145"/>
            </a:xfrm>
            <a:custGeom>
              <a:avLst/>
              <a:gdLst/>
              <a:ahLst/>
              <a:cxnLst/>
              <a:rect l="l" t="t" r="r" b="b"/>
              <a:pathLst>
                <a:path w="123190" h="17144">
                  <a:moveTo>
                    <a:pt x="59436" y="16713"/>
                  </a:moveTo>
                  <a:lnTo>
                    <a:pt x="9271" y="14185"/>
                  </a:lnTo>
                  <a:lnTo>
                    <a:pt x="6603" y="14185"/>
                  </a:lnTo>
                  <a:lnTo>
                    <a:pt x="0" y="11607"/>
                  </a:lnTo>
                  <a:lnTo>
                    <a:pt x="0" y="9029"/>
                  </a:lnTo>
                  <a:lnTo>
                    <a:pt x="6603" y="2578"/>
                  </a:lnTo>
                  <a:lnTo>
                    <a:pt x="17170" y="0"/>
                  </a:lnTo>
                  <a:lnTo>
                    <a:pt x="35674" y="0"/>
                  </a:lnTo>
                  <a:lnTo>
                    <a:pt x="64744" y="2578"/>
                  </a:lnTo>
                  <a:lnTo>
                    <a:pt x="122834" y="2578"/>
                  </a:lnTo>
                  <a:lnTo>
                    <a:pt x="110921" y="9029"/>
                  </a:lnTo>
                  <a:lnTo>
                    <a:pt x="89788" y="14185"/>
                  </a:lnTo>
                  <a:lnTo>
                    <a:pt x="59436" y="16713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139825" y="2870847"/>
              <a:ext cx="123189" cy="17145"/>
            </a:xfrm>
            <a:custGeom>
              <a:avLst/>
              <a:gdLst/>
              <a:ahLst/>
              <a:cxnLst/>
              <a:rect l="l" t="t" r="r" b="b"/>
              <a:pathLst>
                <a:path w="123190" h="17144">
                  <a:moveTo>
                    <a:pt x="35674" y="0"/>
                  </a:moveTo>
                  <a:lnTo>
                    <a:pt x="64744" y="2578"/>
                  </a:lnTo>
                  <a:lnTo>
                    <a:pt x="122834" y="2578"/>
                  </a:lnTo>
                  <a:lnTo>
                    <a:pt x="110921" y="9029"/>
                  </a:lnTo>
                  <a:lnTo>
                    <a:pt x="89788" y="14185"/>
                  </a:lnTo>
                  <a:lnTo>
                    <a:pt x="59436" y="16713"/>
                  </a:lnTo>
                  <a:lnTo>
                    <a:pt x="9271" y="14185"/>
                  </a:lnTo>
                  <a:lnTo>
                    <a:pt x="6603" y="14185"/>
                  </a:lnTo>
                  <a:lnTo>
                    <a:pt x="0" y="11607"/>
                  </a:lnTo>
                  <a:lnTo>
                    <a:pt x="0" y="9029"/>
                  </a:lnTo>
                  <a:lnTo>
                    <a:pt x="6603" y="2578"/>
                  </a:lnTo>
                  <a:lnTo>
                    <a:pt x="17170" y="0"/>
                  </a:lnTo>
                  <a:lnTo>
                    <a:pt x="3567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106830" y="2861868"/>
              <a:ext cx="91440" cy="12065"/>
            </a:xfrm>
            <a:custGeom>
              <a:avLst/>
              <a:gdLst/>
              <a:ahLst/>
              <a:cxnLst/>
              <a:rect l="l" t="t" r="r" b="b"/>
              <a:pathLst>
                <a:path w="91440" h="12064">
                  <a:moveTo>
                    <a:pt x="39598" y="11556"/>
                  </a:moveTo>
                  <a:lnTo>
                    <a:pt x="0" y="8978"/>
                  </a:lnTo>
                  <a:lnTo>
                    <a:pt x="6603" y="2578"/>
                  </a:lnTo>
                  <a:lnTo>
                    <a:pt x="30365" y="0"/>
                  </a:lnTo>
                  <a:lnTo>
                    <a:pt x="51498" y="0"/>
                  </a:lnTo>
                  <a:lnTo>
                    <a:pt x="91135" y="2578"/>
                  </a:lnTo>
                  <a:lnTo>
                    <a:pt x="84493" y="2578"/>
                  </a:lnTo>
                  <a:lnTo>
                    <a:pt x="68668" y="8978"/>
                  </a:lnTo>
                  <a:lnTo>
                    <a:pt x="39598" y="1155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106830" y="2861868"/>
              <a:ext cx="91440" cy="12065"/>
            </a:xfrm>
            <a:custGeom>
              <a:avLst/>
              <a:gdLst/>
              <a:ahLst/>
              <a:cxnLst/>
              <a:rect l="l" t="t" r="r" b="b"/>
              <a:pathLst>
                <a:path w="91440" h="12064">
                  <a:moveTo>
                    <a:pt x="30365" y="0"/>
                  </a:moveTo>
                  <a:lnTo>
                    <a:pt x="51498" y="0"/>
                  </a:lnTo>
                  <a:lnTo>
                    <a:pt x="91135" y="2578"/>
                  </a:lnTo>
                  <a:lnTo>
                    <a:pt x="84493" y="2578"/>
                  </a:lnTo>
                  <a:lnTo>
                    <a:pt x="68668" y="8978"/>
                  </a:lnTo>
                  <a:lnTo>
                    <a:pt x="39598" y="11556"/>
                  </a:lnTo>
                  <a:lnTo>
                    <a:pt x="0" y="8978"/>
                  </a:lnTo>
                  <a:lnTo>
                    <a:pt x="6603" y="2578"/>
                  </a:lnTo>
                  <a:lnTo>
                    <a:pt x="3036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069873" y="2833585"/>
              <a:ext cx="31750" cy="22225"/>
            </a:xfrm>
            <a:custGeom>
              <a:avLst/>
              <a:gdLst/>
              <a:ahLst/>
              <a:cxnLst/>
              <a:rect l="l" t="t" r="r" b="b"/>
              <a:pathLst>
                <a:path w="31750" h="22225">
                  <a:moveTo>
                    <a:pt x="15824" y="21831"/>
                  </a:moveTo>
                  <a:lnTo>
                    <a:pt x="9232" y="21831"/>
                  </a:lnTo>
                  <a:lnTo>
                    <a:pt x="9232" y="7696"/>
                  </a:lnTo>
                  <a:lnTo>
                    <a:pt x="0" y="0"/>
                  </a:lnTo>
                  <a:lnTo>
                    <a:pt x="6603" y="0"/>
                  </a:lnTo>
                  <a:lnTo>
                    <a:pt x="15824" y="5118"/>
                  </a:lnTo>
                  <a:lnTo>
                    <a:pt x="26390" y="10274"/>
                  </a:lnTo>
                  <a:lnTo>
                    <a:pt x="31648" y="10274"/>
                  </a:lnTo>
                  <a:lnTo>
                    <a:pt x="27736" y="14135"/>
                  </a:lnTo>
                  <a:lnTo>
                    <a:pt x="18453" y="16725"/>
                  </a:lnTo>
                  <a:lnTo>
                    <a:pt x="15824" y="21831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069873" y="2833585"/>
              <a:ext cx="31750" cy="22225"/>
            </a:xfrm>
            <a:custGeom>
              <a:avLst/>
              <a:gdLst/>
              <a:ahLst/>
              <a:cxnLst/>
              <a:rect l="l" t="t" r="r" b="b"/>
              <a:pathLst>
                <a:path w="31750" h="22225">
                  <a:moveTo>
                    <a:pt x="0" y="0"/>
                  </a:moveTo>
                  <a:lnTo>
                    <a:pt x="6603" y="0"/>
                  </a:lnTo>
                  <a:lnTo>
                    <a:pt x="15824" y="5118"/>
                  </a:lnTo>
                  <a:lnTo>
                    <a:pt x="26390" y="10274"/>
                  </a:lnTo>
                  <a:lnTo>
                    <a:pt x="31648" y="10274"/>
                  </a:lnTo>
                  <a:lnTo>
                    <a:pt x="27736" y="14135"/>
                  </a:lnTo>
                  <a:lnTo>
                    <a:pt x="18453" y="16725"/>
                  </a:lnTo>
                  <a:lnTo>
                    <a:pt x="15824" y="21831"/>
                  </a:lnTo>
                  <a:lnTo>
                    <a:pt x="9232" y="21831"/>
                  </a:lnTo>
                  <a:lnTo>
                    <a:pt x="9232" y="7696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636369" y="2810420"/>
              <a:ext cx="24130" cy="50165"/>
            </a:xfrm>
            <a:custGeom>
              <a:avLst/>
              <a:gdLst/>
              <a:ahLst/>
              <a:cxnLst/>
              <a:rect l="l" t="t" r="r" b="b"/>
              <a:pathLst>
                <a:path w="24130" h="50164">
                  <a:moveTo>
                    <a:pt x="23761" y="0"/>
                  </a:moveTo>
                  <a:lnTo>
                    <a:pt x="0" y="0"/>
                  </a:lnTo>
                  <a:lnTo>
                    <a:pt x="0" y="2578"/>
                  </a:lnTo>
                  <a:lnTo>
                    <a:pt x="0" y="50152"/>
                  </a:lnTo>
                  <a:lnTo>
                    <a:pt x="23761" y="50152"/>
                  </a:lnTo>
                  <a:lnTo>
                    <a:pt x="23761" y="2578"/>
                  </a:lnTo>
                  <a:lnTo>
                    <a:pt x="23761" y="0"/>
                  </a:lnTo>
                  <a:close/>
                </a:path>
              </a:pathLst>
            </a:custGeom>
            <a:solidFill>
              <a:srgbClr val="FF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633689" y="2865729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0" y="2590"/>
                  </a:moveTo>
                  <a:lnTo>
                    <a:pt x="5308" y="2590"/>
                  </a:lnTo>
                  <a:lnTo>
                    <a:pt x="5308" y="0"/>
                  </a:lnTo>
                  <a:lnTo>
                    <a:pt x="0" y="0"/>
                  </a:lnTo>
                  <a:lnTo>
                    <a:pt x="0" y="259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633689" y="2868320"/>
              <a:ext cx="42545" cy="8255"/>
            </a:xfrm>
            <a:custGeom>
              <a:avLst/>
              <a:gdLst/>
              <a:ahLst/>
              <a:cxnLst/>
              <a:rect l="l" t="t" r="r" b="b"/>
              <a:pathLst>
                <a:path w="42544" h="8255">
                  <a:moveTo>
                    <a:pt x="9270" y="0"/>
                  </a:moveTo>
                  <a:lnTo>
                    <a:pt x="3962" y="0"/>
                  </a:lnTo>
                  <a:lnTo>
                    <a:pt x="0" y="2527"/>
                  </a:lnTo>
                  <a:lnTo>
                    <a:pt x="3962" y="7683"/>
                  </a:lnTo>
                  <a:lnTo>
                    <a:pt x="35661" y="7683"/>
                  </a:lnTo>
                  <a:lnTo>
                    <a:pt x="42265" y="2527"/>
                  </a:lnTo>
                  <a:lnTo>
                    <a:pt x="38290" y="0"/>
                  </a:lnTo>
                  <a:lnTo>
                    <a:pt x="3303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638998" y="2812999"/>
              <a:ext cx="27940" cy="58419"/>
            </a:xfrm>
            <a:custGeom>
              <a:avLst/>
              <a:gdLst/>
              <a:ahLst/>
              <a:cxnLst/>
              <a:rect l="l" t="t" r="r" b="b"/>
              <a:pathLst>
                <a:path w="27939" h="58419">
                  <a:moveTo>
                    <a:pt x="27724" y="57848"/>
                  </a:moveTo>
                  <a:lnTo>
                    <a:pt x="0" y="57848"/>
                  </a:lnTo>
                  <a:lnTo>
                    <a:pt x="0" y="55321"/>
                  </a:lnTo>
                  <a:lnTo>
                    <a:pt x="0" y="0"/>
                  </a:lnTo>
                  <a:lnTo>
                    <a:pt x="27724" y="0"/>
                  </a:lnTo>
                  <a:lnTo>
                    <a:pt x="27724" y="57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638998" y="2812999"/>
              <a:ext cx="27940" cy="58419"/>
            </a:xfrm>
            <a:custGeom>
              <a:avLst/>
              <a:gdLst/>
              <a:ahLst/>
              <a:cxnLst/>
              <a:rect l="l" t="t" r="r" b="b"/>
              <a:pathLst>
                <a:path w="27939" h="58419">
                  <a:moveTo>
                    <a:pt x="0" y="55321"/>
                  </a:moveTo>
                  <a:lnTo>
                    <a:pt x="0" y="0"/>
                  </a:lnTo>
                  <a:lnTo>
                    <a:pt x="27724" y="0"/>
                  </a:lnTo>
                  <a:lnTo>
                    <a:pt x="27724" y="57848"/>
                  </a:lnTo>
                  <a:lnTo>
                    <a:pt x="0" y="57848"/>
                  </a:lnTo>
                  <a:lnTo>
                    <a:pt x="0" y="55321"/>
                  </a:lnTo>
                </a:path>
                <a:path w="27939" h="58419">
                  <a:moveTo>
                    <a:pt x="7937" y="29565"/>
                  </a:moveTo>
                  <a:lnTo>
                    <a:pt x="10566" y="29565"/>
                  </a:lnTo>
                  <a:lnTo>
                    <a:pt x="10566" y="26987"/>
                  </a:lnTo>
                  <a:lnTo>
                    <a:pt x="7937" y="23164"/>
                  </a:lnTo>
                  <a:lnTo>
                    <a:pt x="7937" y="26987"/>
                  </a:lnTo>
                  <a:lnTo>
                    <a:pt x="5257" y="26987"/>
                  </a:lnTo>
                  <a:lnTo>
                    <a:pt x="7937" y="2956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46935" y="2836164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5">
                  <a:moveTo>
                    <a:pt x="2628" y="6400"/>
                  </a:moveTo>
                  <a:lnTo>
                    <a:pt x="0" y="6400"/>
                  </a:lnTo>
                  <a:lnTo>
                    <a:pt x="0" y="0"/>
                  </a:lnTo>
                  <a:lnTo>
                    <a:pt x="2628" y="3822"/>
                  </a:lnTo>
                  <a:lnTo>
                    <a:pt x="2628" y="6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646935" y="2836164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5">
                  <a:moveTo>
                    <a:pt x="0" y="6400"/>
                  </a:moveTo>
                  <a:lnTo>
                    <a:pt x="2628" y="6400"/>
                  </a:lnTo>
                  <a:lnTo>
                    <a:pt x="2628" y="3822"/>
                  </a:lnTo>
                  <a:lnTo>
                    <a:pt x="0" y="0"/>
                  </a:lnTo>
                  <a:lnTo>
                    <a:pt x="0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24255" y="2810421"/>
              <a:ext cx="20320" cy="50165"/>
            </a:xfrm>
            <a:custGeom>
              <a:avLst/>
              <a:gdLst/>
              <a:ahLst/>
              <a:cxnLst/>
              <a:rect l="l" t="t" r="r" b="b"/>
              <a:pathLst>
                <a:path w="20319" h="50164">
                  <a:moveTo>
                    <a:pt x="17170" y="50152"/>
                  </a:moveTo>
                  <a:lnTo>
                    <a:pt x="0" y="50152"/>
                  </a:lnTo>
                  <a:lnTo>
                    <a:pt x="0" y="2578"/>
                  </a:lnTo>
                  <a:lnTo>
                    <a:pt x="2628" y="0"/>
                  </a:lnTo>
                  <a:lnTo>
                    <a:pt x="19799" y="0"/>
                  </a:lnTo>
                  <a:lnTo>
                    <a:pt x="19799" y="48869"/>
                  </a:lnTo>
                  <a:lnTo>
                    <a:pt x="17170" y="50152"/>
                  </a:lnTo>
                  <a:close/>
                </a:path>
              </a:pathLst>
            </a:custGeom>
            <a:solidFill>
              <a:srgbClr val="FF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21575" y="2860573"/>
              <a:ext cx="30480" cy="8255"/>
            </a:xfrm>
            <a:custGeom>
              <a:avLst/>
              <a:gdLst/>
              <a:ahLst/>
              <a:cxnLst/>
              <a:rect l="l" t="t" r="r" b="b"/>
              <a:pathLst>
                <a:path w="30480" h="8255">
                  <a:moveTo>
                    <a:pt x="30416" y="7747"/>
                  </a:moveTo>
                  <a:lnTo>
                    <a:pt x="0" y="7747"/>
                  </a:lnTo>
                  <a:lnTo>
                    <a:pt x="0" y="0"/>
                  </a:lnTo>
                  <a:lnTo>
                    <a:pt x="21132" y="0"/>
                  </a:lnTo>
                  <a:lnTo>
                    <a:pt x="30416" y="0"/>
                  </a:lnTo>
                  <a:lnTo>
                    <a:pt x="30416" y="7747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21575" y="2868320"/>
              <a:ext cx="41275" cy="2540"/>
            </a:xfrm>
            <a:custGeom>
              <a:avLst/>
              <a:gdLst/>
              <a:ahLst/>
              <a:cxnLst/>
              <a:rect l="l" t="t" r="r" b="b"/>
              <a:pathLst>
                <a:path w="41275" h="2539">
                  <a:moveTo>
                    <a:pt x="27736" y="0"/>
                  </a:moveTo>
                  <a:lnTo>
                    <a:pt x="40982" y="0"/>
                  </a:lnTo>
                  <a:lnTo>
                    <a:pt x="40982" y="2527"/>
                  </a:lnTo>
                  <a:lnTo>
                    <a:pt x="0" y="2527"/>
                  </a:lnTo>
                  <a:lnTo>
                    <a:pt x="0" y="0"/>
                  </a:lnTo>
                  <a:lnTo>
                    <a:pt x="928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30859" y="2812999"/>
              <a:ext cx="13335" cy="14604"/>
            </a:xfrm>
            <a:custGeom>
              <a:avLst/>
              <a:gdLst/>
              <a:ahLst/>
              <a:cxnLst/>
              <a:rect l="l" t="t" r="r" b="b"/>
              <a:pathLst>
                <a:path w="13334" h="14605">
                  <a:moveTo>
                    <a:pt x="13195" y="14135"/>
                  </a:moveTo>
                  <a:lnTo>
                    <a:pt x="0" y="0"/>
                  </a:lnTo>
                  <a:lnTo>
                    <a:pt x="13195" y="0"/>
                  </a:lnTo>
                  <a:lnTo>
                    <a:pt x="13195" y="14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26884" y="2812999"/>
              <a:ext cx="14604" cy="47625"/>
            </a:xfrm>
            <a:custGeom>
              <a:avLst/>
              <a:gdLst/>
              <a:ahLst/>
              <a:cxnLst/>
              <a:rect l="l" t="t" r="r" b="b"/>
              <a:pathLst>
                <a:path w="14605" h="47625">
                  <a:moveTo>
                    <a:pt x="13195" y="47574"/>
                  </a:moveTo>
                  <a:lnTo>
                    <a:pt x="2628" y="47574"/>
                  </a:lnTo>
                  <a:lnTo>
                    <a:pt x="0" y="46291"/>
                  </a:lnTo>
                  <a:lnTo>
                    <a:pt x="0" y="0"/>
                  </a:lnTo>
                  <a:lnTo>
                    <a:pt x="2628" y="0"/>
                  </a:lnTo>
                  <a:lnTo>
                    <a:pt x="14541" y="21882"/>
                  </a:lnTo>
                  <a:lnTo>
                    <a:pt x="14541" y="46291"/>
                  </a:lnTo>
                  <a:lnTo>
                    <a:pt x="13195" y="47574"/>
                  </a:lnTo>
                  <a:close/>
                </a:path>
              </a:pathLst>
            </a:custGeom>
            <a:solidFill>
              <a:srgbClr val="000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30859" y="2836164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2628" y="6400"/>
                  </a:moveTo>
                  <a:lnTo>
                    <a:pt x="5257" y="6400"/>
                  </a:lnTo>
                  <a:lnTo>
                    <a:pt x="5257" y="0"/>
                  </a:lnTo>
                  <a:lnTo>
                    <a:pt x="0" y="0"/>
                  </a:lnTo>
                  <a:lnTo>
                    <a:pt x="0" y="6400"/>
                  </a:lnTo>
                  <a:lnTo>
                    <a:pt x="2628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30859" y="2836164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5257" y="6400"/>
                  </a:moveTo>
                  <a:lnTo>
                    <a:pt x="2628" y="6400"/>
                  </a:lnTo>
                  <a:lnTo>
                    <a:pt x="0" y="6400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5257" y="6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30859" y="2836164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2628" y="6400"/>
                  </a:moveTo>
                  <a:lnTo>
                    <a:pt x="5257" y="6400"/>
                  </a:lnTo>
                  <a:lnTo>
                    <a:pt x="5257" y="0"/>
                  </a:lnTo>
                  <a:lnTo>
                    <a:pt x="0" y="0"/>
                  </a:lnTo>
                  <a:lnTo>
                    <a:pt x="0" y="6400"/>
                  </a:lnTo>
                  <a:lnTo>
                    <a:pt x="2628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30859" y="2812999"/>
              <a:ext cx="13335" cy="14604"/>
            </a:xfrm>
            <a:custGeom>
              <a:avLst/>
              <a:gdLst/>
              <a:ahLst/>
              <a:cxnLst/>
              <a:rect l="l" t="t" r="r" b="b"/>
              <a:pathLst>
                <a:path w="13334" h="14605">
                  <a:moveTo>
                    <a:pt x="13195" y="14135"/>
                  </a:moveTo>
                  <a:lnTo>
                    <a:pt x="0" y="0"/>
                  </a:lnTo>
                  <a:lnTo>
                    <a:pt x="13195" y="0"/>
                  </a:lnTo>
                  <a:lnTo>
                    <a:pt x="13195" y="14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26884" y="2812999"/>
              <a:ext cx="29209" cy="58419"/>
            </a:xfrm>
            <a:custGeom>
              <a:avLst/>
              <a:gdLst/>
              <a:ahLst/>
              <a:cxnLst/>
              <a:rect l="l" t="t" r="r" b="b"/>
              <a:pathLst>
                <a:path w="29209" h="58419">
                  <a:moveTo>
                    <a:pt x="29070" y="25704"/>
                  </a:moveTo>
                  <a:lnTo>
                    <a:pt x="29070" y="0"/>
                  </a:lnTo>
                  <a:lnTo>
                    <a:pt x="3975" y="0"/>
                  </a:lnTo>
                </a:path>
                <a:path w="29209" h="58419">
                  <a:moveTo>
                    <a:pt x="3975" y="0"/>
                  </a:moveTo>
                  <a:lnTo>
                    <a:pt x="0" y="0"/>
                  </a:lnTo>
                  <a:lnTo>
                    <a:pt x="0" y="55321"/>
                  </a:lnTo>
                  <a:lnTo>
                    <a:pt x="3975" y="57848"/>
                  </a:lnTo>
                  <a:lnTo>
                    <a:pt x="23761" y="57848"/>
                  </a:lnTo>
                  <a:lnTo>
                    <a:pt x="26403" y="55321"/>
                  </a:lnTo>
                  <a:lnTo>
                    <a:pt x="26403" y="2570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096263" y="2885033"/>
              <a:ext cx="161290" cy="27305"/>
            </a:xfrm>
            <a:custGeom>
              <a:avLst/>
              <a:gdLst/>
              <a:ahLst/>
              <a:cxnLst/>
              <a:rect l="l" t="t" r="r" b="b"/>
              <a:pathLst>
                <a:path w="161290" h="27305">
                  <a:moveTo>
                    <a:pt x="161086" y="26987"/>
                  </a:moveTo>
                  <a:lnTo>
                    <a:pt x="52832" y="26987"/>
                  </a:lnTo>
                  <a:lnTo>
                    <a:pt x="26390" y="21831"/>
                  </a:lnTo>
                  <a:lnTo>
                    <a:pt x="2628" y="16662"/>
                  </a:lnTo>
                  <a:lnTo>
                    <a:pt x="0" y="14135"/>
                  </a:lnTo>
                  <a:lnTo>
                    <a:pt x="0" y="12852"/>
                  </a:lnTo>
                  <a:lnTo>
                    <a:pt x="2628" y="10274"/>
                  </a:lnTo>
                  <a:lnTo>
                    <a:pt x="17170" y="6400"/>
                  </a:lnTo>
                  <a:lnTo>
                    <a:pt x="38303" y="1244"/>
                  </a:lnTo>
                  <a:lnTo>
                    <a:pt x="50165" y="0"/>
                  </a:lnTo>
                  <a:lnTo>
                    <a:pt x="161086" y="269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096263" y="2885033"/>
              <a:ext cx="173355" cy="38735"/>
            </a:xfrm>
            <a:custGeom>
              <a:avLst/>
              <a:gdLst/>
              <a:ahLst/>
              <a:cxnLst/>
              <a:rect l="l" t="t" r="r" b="b"/>
              <a:pathLst>
                <a:path w="173355" h="38735">
                  <a:moveTo>
                    <a:pt x="54127" y="0"/>
                  </a:moveTo>
                  <a:lnTo>
                    <a:pt x="42265" y="2527"/>
                  </a:lnTo>
                  <a:lnTo>
                    <a:pt x="18503" y="8978"/>
                  </a:lnTo>
                  <a:lnTo>
                    <a:pt x="2628" y="14135"/>
                  </a:lnTo>
                  <a:lnTo>
                    <a:pt x="0" y="17957"/>
                  </a:lnTo>
                  <a:lnTo>
                    <a:pt x="0" y="20535"/>
                  </a:lnTo>
                  <a:lnTo>
                    <a:pt x="2628" y="23113"/>
                  </a:lnTo>
                  <a:lnTo>
                    <a:pt x="29070" y="32143"/>
                  </a:lnTo>
                  <a:lnTo>
                    <a:pt x="56807" y="38544"/>
                  </a:lnTo>
                  <a:lnTo>
                    <a:pt x="172986" y="3854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158328" y="2885033"/>
              <a:ext cx="75565" cy="14604"/>
            </a:xfrm>
            <a:custGeom>
              <a:avLst/>
              <a:gdLst/>
              <a:ahLst/>
              <a:cxnLst/>
              <a:rect l="l" t="t" r="r" b="b"/>
              <a:pathLst>
                <a:path w="75565" h="14605">
                  <a:moveTo>
                    <a:pt x="75260" y="14135"/>
                  </a:moveTo>
                  <a:lnTo>
                    <a:pt x="22479" y="14135"/>
                  </a:lnTo>
                  <a:lnTo>
                    <a:pt x="0" y="8978"/>
                  </a:lnTo>
                  <a:lnTo>
                    <a:pt x="0" y="5105"/>
                  </a:lnTo>
                  <a:lnTo>
                    <a:pt x="7937" y="0"/>
                  </a:lnTo>
                  <a:lnTo>
                    <a:pt x="9232" y="0"/>
                  </a:lnTo>
                  <a:lnTo>
                    <a:pt x="17170" y="2527"/>
                  </a:lnTo>
                  <a:lnTo>
                    <a:pt x="32994" y="2527"/>
                  </a:lnTo>
                  <a:lnTo>
                    <a:pt x="50203" y="0"/>
                  </a:lnTo>
                  <a:lnTo>
                    <a:pt x="75260" y="14135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158328" y="2836164"/>
              <a:ext cx="462280" cy="87630"/>
            </a:xfrm>
            <a:custGeom>
              <a:avLst/>
              <a:gdLst/>
              <a:ahLst/>
              <a:cxnLst/>
              <a:rect l="l" t="t" r="r" b="b"/>
              <a:pathLst>
                <a:path w="462280" h="87630">
                  <a:moveTo>
                    <a:pt x="9232" y="48869"/>
                  </a:moveTo>
                  <a:lnTo>
                    <a:pt x="7937" y="48869"/>
                  </a:lnTo>
                  <a:lnTo>
                    <a:pt x="3975" y="51396"/>
                  </a:lnTo>
                  <a:lnTo>
                    <a:pt x="0" y="53975"/>
                  </a:lnTo>
                  <a:lnTo>
                    <a:pt x="0" y="57848"/>
                  </a:lnTo>
                  <a:lnTo>
                    <a:pt x="22479" y="63004"/>
                  </a:lnTo>
                  <a:lnTo>
                    <a:pt x="75260" y="63004"/>
                  </a:lnTo>
                  <a:lnTo>
                    <a:pt x="50203" y="48869"/>
                  </a:lnTo>
                  <a:lnTo>
                    <a:pt x="32994" y="51396"/>
                  </a:lnTo>
                  <a:lnTo>
                    <a:pt x="17170" y="51396"/>
                  </a:lnTo>
                  <a:lnTo>
                    <a:pt x="9232" y="48869"/>
                  </a:lnTo>
                </a:path>
                <a:path w="462280" h="87630">
                  <a:moveTo>
                    <a:pt x="110921" y="87414"/>
                  </a:moveTo>
                  <a:lnTo>
                    <a:pt x="101701" y="87414"/>
                  </a:lnTo>
                  <a:lnTo>
                    <a:pt x="110921" y="87414"/>
                  </a:lnTo>
                </a:path>
                <a:path w="462280" h="87630">
                  <a:moveTo>
                    <a:pt x="462165" y="6400"/>
                  </a:moveTo>
                  <a:lnTo>
                    <a:pt x="462165" y="7696"/>
                  </a:lnTo>
                  <a:lnTo>
                    <a:pt x="456907" y="7696"/>
                  </a:lnTo>
                  <a:lnTo>
                    <a:pt x="456907" y="0"/>
                  </a:lnTo>
                  <a:lnTo>
                    <a:pt x="462165" y="0"/>
                  </a:lnTo>
                  <a:lnTo>
                    <a:pt x="462165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81467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654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654" y="0"/>
                  </a:lnTo>
                  <a:lnTo>
                    <a:pt x="6654" y="6400"/>
                  </a:lnTo>
                  <a:lnTo>
                    <a:pt x="6654" y="7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381467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654" y="6400"/>
                  </a:moveTo>
                  <a:lnTo>
                    <a:pt x="6654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654" y="0"/>
                  </a:lnTo>
                  <a:lnTo>
                    <a:pt x="6654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381467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654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654" y="0"/>
                  </a:lnTo>
                  <a:lnTo>
                    <a:pt x="6654" y="6400"/>
                  </a:lnTo>
                  <a:lnTo>
                    <a:pt x="6654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381467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654" y="6400"/>
                  </a:moveTo>
                  <a:lnTo>
                    <a:pt x="6654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654" y="0"/>
                  </a:lnTo>
                  <a:lnTo>
                    <a:pt x="6654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361681" y="2836164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10566" y="7696"/>
                  </a:moveTo>
                  <a:lnTo>
                    <a:pt x="3962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3962" y="0"/>
                  </a:lnTo>
                  <a:lnTo>
                    <a:pt x="10566" y="0"/>
                  </a:lnTo>
                  <a:lnTo>
                    <a:pt x="10566" y="6400"/>
                  </a:lnTo>
                  <a:lnTo>
                    <a:pt x="10566" y="7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361681" y="2836164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10566" y="6400"/>
                  </a:moveTo>
                  <a:lnTo>
                    <a:pt x="10566" y="7696"/>
                  </a:lnTo>
                  <a:lnTo>
                    <a:pt x="3962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3962" y="0"/>
                  </a:lnTo>
                  <a:lnTo>
                    <a:pt x="10566" y="0"/>
                  </a:lnTo>
                  <a:lnTo>
                    <a:pt x="10566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365643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3975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3975" y="0"/>
                  </a:lnTo>
                  <a:lnTo>
                    <a:pt x="6603" y="2540"/>
                  </a:lnTo>
                  <a:lnTo>
                    <a:pt x="6603" y="6400"/>
                  </a:lnTo>
                  <a:lnTo>
                    <a:pt x="3975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24827" y="2625280"/>
              <a:ext cx="748030" cy="219075"/>
            </a:xfrm>
            <a:custGeom>
              <a:avLst/>
              <a:gdLst/>
              <a:ahLst/>
              <a:cxnLst/>
              <a:rect l="l" t="t" r="r" b="b"/>
              <a:pathLst>
                <a:path w="748030" h="219075">
                  <a:moveTo>
                    <a:pt x="747420" y="217284"/>
                  </a:moveTo>
                  <a:lnTo>
                    <a:pt x="744791" y="218579"/>
                  </a:lnTo>
                  <a:lnTo>
                    <a:pt x="740816" y="218579"/>
                  </a:lnTo>
                  <a:lnTo>
                    <a:pt x="740816" y="210883"/>
                  </a:lnTo>
                  <a:lnTo>
                    <a:pt x="744791" y="210883"/>
                  </a:lnTo>
                  <a:lnTo>
                    <a:pt x="747420" y="213423"/>
                  </a:lnTo>
                  <a:lnTo>
                    <a:pt x="747420" y="217284"/>
                  </a:lnTo>
                </a:path>
                <a:path w="748030" h="219075">
                  <a:moveTo>
                    <a:pt x="0" y="0"/>
                  </a:moveTo>
                  <a:lnTo>
                    <a:pt x="85877" y="168427"/>
                  </a:lnTo>
                  <a:lnTo>
                    <a:pt x="67373" y="176161"/>
                  </a:lnTo>
                  <a:lnTo>
                    <a:pt x="67373" y="18003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427708" y="2894012"/>
              <a:ext cx="8255" cy="55880"/>
            </a:xfrm>
            <a:custGeom>
              <a:avLst/>
              <a:gdLst/>
              <a:ahLst/>
              <a:cxnLst/>
              <a:rect l="l" t="t" r="r" b="b"/>
              <a:pathLst>
                <a:path w="8255" h="55880">
                  <a:moveTo>
                    <a:pt x="0" y="55270"/>
                  </a:moveTo>
                  <a:lnTo>
                    <a:pt x="2628" y="0"/>
                  </a:lnTo>
                  <a:lnTo>
                    <a:pt x="7937" y="0"/>
                  </a:lnTo>
                  <a:lnTo>
                    <a:pt x="7937" y="3873"/>
                  </a:lnTo>
                  <a:lnTo>
                    <a:pt x="5308" y="48869"/>
                  </a:lnTo>
                  <a:lnTo>
                    <a:pt x="5308" y="51447"/>
                  </a:lnTo>
                  <a:lnTo>
                    <a:pt x="2628" y="51447"/>
                  </a:lnTo>
                  <a:lnTo>
                    <a:pt x="0" y="5527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427708" y="2894012"/>
              <a:ext cx="8255" cy="55880"/>
            </a:xfrm>
            <a:custGeom>
              <a:avLst/>
              <a:gdLst/>
              <a:ahLst/>
              <a:cxnLst/>
              <a:rect l="l" t="t" r="r" b="b"/>
              <a:pathLst>
                <a:path w="8255" h="55880">
                  <a:moveTo>
                    <a:pt x="0" y="55270"/>
                  </a:moveTo>
                  <a:lnTo>
                    <a:pt x="2628" y="0"/>
                  </a:lnTo>
                  <a:lnTo>
                    <a:pt x="7937" y="0"/>
                  </a:lnTo>
                  <a:lnTo>
                    <a:pt x="7937" y="3873"/>
                  </a:lnTo>
                  <a:lnTo>
                    <a:pt x="5308" y="48869"/>
                  </a:lnTo>
                  <a:lnTo>
                    <a:pt x="5308" y="51447"/>
                  </a:lnTo>
                  <a:lnTo>
                    <a:pt x="2628" y="51447"/>
                  </a:lnTo>
                  <a:lnTo>
                    <a:pt x="0" y="5527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97610" y="2843860"/>
              <a:ext cx="281305" cy="43815"/>
            </a:xfrm>
            <a:custGeom>
              <a:avLst/>
              <a:gdLst/>
              <a:ahLst/>
              <a:cxnLst/>
              <a:rect l="l" t="t" r="r" b="b"/>
              <a:pathLst>
                <a:path w="281305" h="43814">
                  <a:moveTo>
                    <a:pt x="167678" y="43700"/>
                  </a:moveTo>
                  <a:lnTo>
                    <a:pt x="132003" y="41173"/>
                  </a:lnTo>
                  <a:lnTo>
                    <a:pt x="145249" y="38595"/>
                  </a:lnTo>
                  <a:lnTo>
                    <a:pt x="158445" y="29565"/>
                  </a:lnTo>
                  <a:lnTo>
                    <a:pt x="113550" y="29565"/>
                  </a:lnTo>
                  <a:lnTo>
                    <a:pt x="77889" y="25692"/>
                  </a:lnTo>
                  <a:lnTo>
                    <a:pt x="100355" y="24460"/>
                  </a:lnTo>
                  <a:lnTo>
                    <a:pt x="64693" y="18008"/>
                  </a:lnTo>
                  <a:lnTo>
                    <a:pt x="35610" y="18008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32981" y="0"/>
                  </a:lnTo>
                  <a:lnTo>
                    <a:pt x="55460" y="3860"/>
                  </a:lnTo>
                  <a:lnTo>
                    <a:pt x="225767" y="29565"/>
                  </a:lnTo>
                  <a:lnTo>
                    <a:pt x="245618" y="29565"/>
                  </a:lnTo>
                  <a:lnTo>
                    <a:pt x="281228" y="38595"/>
                  </a:lnTo>
                  <a:lnTo>
                    <a:pt x="229743" y="33439"/>
                  </a:lnTo>
                  <a:lnTo>
                    <a:pt x="213918" y="38595"/>
                  </a:lnTo>
                  <a:lnTo>
                    <a:pt x="196748" y="41173"/>
                  </a:lnTo>
                  <a:lnTo>
                    <a:pt x="167678" y="4370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097610" y="2843860"/>
              <a:ext cx="281305" cy="43815"/>
            </a:xfrm>
            <a:custGeom>
              <a:avLst/>
              <a:gdLst/>
              <a:ahLst/>
              <a:cxnLst/>
              <a:rect l="l" t="t" r="r" b="b"/>
              <a:pathLst>
                <a:path w="281305" h="43814">
                  <a:moveTo>
                    <a:pt x="281228" y="38595"/>
                  </a:moveTo>
                  <a:lnTo>
                    <a:pt x="245618" y="29565"/>
                  </a:lnTo>
                  <a:lnTo>
                    <a:pt x="225767" y="29565"/>
                  </a:lnTo>
                  <a:lnTo>
                    <a:pt x="55460" y="3860"/>
                  </a:lnTo>
                  <a:lnTo>
                    <a:pt x="32981" y="0"/>
                  </a:lnTo>
                  <a:lnTo>
                    <a:pt x="0" y="0"/>
                  </a:lnTo>
                  <a:lnTo>
                    <a:pt x="0" y="6451"/>
                  </a:lnTo>
                  <a:lnTo>
                    <a:pt x="35610" y="18008"/>
                  </a:lnTo>
                  <a:lnTo>
                    <a:pt x="64693" y="18008"/>
                  </a:lnTo>
                  <a:lnTo>
                    <a:pt x="100355" y="24460"/>
                  </a:lnTo>
                  <a:lnTo>
                    <a:pt x="77889" y="25692"/>
                  </a:lnTo>
                  <a:lnTo>
                    <a:pt x="113550" y="29565"/>
                  </a:lnTo>
                  <a:lnTo>
                    <a:pt x="158445" y="29565"/>
                  </a:lnTo>
                  <a:lnTo>
                    <a:pt x="145249" y="38595"/>
                  </a:lnTo>
                  <a:lnTo>
                    <a:pt x="132003" y="41173"/>
                  </a:lnTo>
                  <a:lnTo>
                    <a:pt x="167678" y="43700"/>
                  </a:lnTo>
                  <a:lnTo>
                    <a:pt x="196748" y="41173"/>
                  </a:lnTo>
                  <a:lnTo>
                    <a:pt x="213918" y="38595"/>
                  </a:lnTo>
                  <a:lnTo>
                    <a:pt x="229743" y="33439"/>
                  </a:lnTo>
                  <a:lnTo>
                    <a:pt x="281228" y="3859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287" y="2609900"/>
              <a:ext cx="295275" cy="250672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1398638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5308" y="7696"/>
                  </a:moveTo>
                  <a:lnTo>
                    <a:pt x="2679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79" y="0"/>
                  </a:lnTo>
                  <a:lnTo>
                    <a:pt x="5308" y="0"/>
                  </a:lnTo>
                  <a:lnTo>
                    <a:pt x="7937" y="2540"/>
                  </a:lnTo>
                  <a:lnTo>
                    <a:pt x="7937" y="6400"/>
                  </a:lnTo>
                  <a:lnTo>
                    <a:pt x="5308" y="7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398638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937" y="6400"/>
                  </a:moveTo>
                  <a:lnTo>
                    <a:pt x="5308" y="7696"/>
                  </a:lnTo>
                  <a:lnTo>
                    <a:pt x="2679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79" y="0"/>
                  </a:lnTo>
                  <a:lnTo>
                    <a:pt x="5308" y="0"/>
                  </a:lnTo>
                  <a:lnTo>
                    <a:pt x="7937" y="2540"/>
                  </a:lnTo>
                  <a:lnTo>
                    <a:pt x="7937" y="640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398638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5308" y="7696"/>
                  </a:moveTo>
                  <a:lnTo>
                    <a:pt x="2679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79" y="0"/>
                  </a:lnTo>
                  <a:lnTo>
                    <a:pt x="5308" y="0"/>
                  </a:lnTo>
                  <a:lnTo>
                    <a:pt x="7937" y="2540"/>
                  </a:lnTo>
                  <a:lnTo>
                    <a:pt x="7937" y="6400"/>
                  </a:lnTo>
                  <a:lnTo>
                    <a:pt x="5308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398638" y="2836164"/>
              <a:ext cx="45085" cy="8255"/>
            </a:xfrm>
            <a:custGeom>
              <a:avLst/>
              <a:gdLst/>
              <a:ahLst/>
              <a:cxnLst/>
              <a:rect l="l" t="t" r="r" b="b"/>
              <a:pathLst>
                <a:path w="45084" h="8255">
                  <a:moveTo>
                    <a:pt x="7937" y="6400"/>
                  </a:moveTo>
                  <a:lnTo>
                    <a:pt x="5308" y="7696"/>
                  </a:lnTo>
                  <a:lnTo>
                    <a:pt x="2679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79" y="0"/>
                  </a:lnTo>
                  <a:lnTo>
                    <a:pt x="5308" y="0"/>
                  </a:lnTo>
                  <a:lnTo>
                    <a:pt x="7937" y="2540"/>
                  </a:lnTo>
                  <a:lnTo>
                    <a:pt x="7937" y="6400"/>
                  </a:lnTo>
                </a:path>
                <a:path w="45084" h="8255">
                  <a:moveTo>
                    <a:pt x="44894" y="6400"/>
                  </a:moveTo>
                  <a:lnTo>
                    <a:pt x="40970" y="7696"/>
                  </a:lnTo>
                  <a:lnTo>
                    <a:pt x="34378" y="7696"/>
                  </a:lnTo>
                  <a:lnTo>
                    <a:pt x="34378" y="0"/>
                  </a:lnTo>
                  <a:lnTo>
                    <a:pt x="40970" y="0"/>
                  </a:lnTo>
                  <a:lnTo>
                    <a:pt x="44894" y="2540"/>
                  </a:lnTo>
                  <a:lnTo>
                    <a:pt x="44894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433017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7696"/>
                  </a:move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6591" y="0"/>
                  </a:lnTo>
                  <a:lnTo>
                    <a:pt x="6591" y="6400"/>
                  </a:lnTo>
                  <a:lnTo>
                    <a:pt x="6591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433017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6400"/>
                  </a:moveTo>
                  <a:lnTo>
                    <a:pt x="6591" y="7696"/>
                  </a:ln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6591" y="0"/>
                  </a:lnTo>
                  <a:lnTo>
                    <a:pt x="6591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417142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  <a:lnTo>
                    <a:pt x="6591" y="7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417142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6400"/>
                  </a:moveTo>
                  <a:lnTo>
                    <a:pt x="6591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417142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  <a:lnTo>
                    <a:pt x="6591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417142" y="2836164"/>
              <a:ext cx="187960" cy="8255"/>
            </a:xfrm>
            <a:custGeom>
              <a:avLst/>
              <a:gdLst/>
              <a:ahLst/>
              <a:cxnLst/>
              <a:rect l="l" t="t" r="r" b="b"/>
              <a:pathLst>
                <a:path w="187959" h="8255">
                  <a:moveTo>
                    <a:pt x="6591" y="6400"/>
                  </a:moveTo>
                  <a:lnTo>
                    <a:pt x="6591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</a:path>
                <a:path w="187959" h="8255">
                  <a:moveTo>
                    <a:pt x="187528" y="6400"/>
                  </a:moveTo>
                  <a:lnTo>
                    <a:pt x="180924" y="7696"/>
                  </a:lnTo>
                  <a:lnTo>
                    <a:pt x="178295" y="7696"/>
                  </a:lnTo>
                  <a:lnTo>
                    <a:pt x="178295" y="0"/>
                  </a:lnTo>
                  <a:lnTo>
                    <a:pt x="180924" y="0"/>
                  </a:lnTo>
                  <a:lnTo>
                    <a:pt x="187528" y="2540"/>
                  </a:lnTo>
                  <a:lnTo>
                    <a:pt x="187528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595437" y="2836164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2628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2628" y="0"/>
                  </a:lnTo>
                  <a:lnTo>
                    <a:pt x="9232" y="2540"/>
                  </a:lnTo>
                  <a:lnTo>
                    <a:pt x="9232" y="6400"/>
                  </a:lnTo>
                  <a:lnTo>
                    <a:pt x="2628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488427" y="2836164"/>
              <a:ext cx="116839" cy="8255"/>
            </a:xfrm>
            <a:custGeom>
              <a:avLst/>
              <a:gdLst/>
              <a:ahLst/>
              <a:cxnLst/>
              <a:rect l="l" t="t" r="r" b="b"/>
              <a:pathLst>
                <a:path w="116840" h="8255">
                  <a:moveTo>
                    <a:pt x="116243" y="6400"/>
                  </a:moveTo>
                  <a:lnTo>
                    <a:pt x="109639" y="7696"/>
                  </a:lnTo>
                  <a:lnTo>
                    <a:pt x="107010" y="7696"/>
                  </a:lnTo>
                  <a:lnTo>
                    <a:pt x="107010" y="0"/>
                  </a:lnTo>
                  <a:lnTo>
                    <a:pt x="109639" y="0"/>
                  </a:lnTo>
                  <a:lnTo>
                    <a:pt x="116243" y="2540"/>
                  </a:lnTo>
                  <a:lnTo>
                    <a:pt x="116243" y="6400"/>
                  </a:lnTo>
                </a:path>
                <a:path w="116840" h="8255">
                  <a:moveTo>
                    <a:pt x="5308" y="6400"/>
                  </a:moveTo>
                  <a:lnTo>
                    <a:pt x="5308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488427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308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00"/>
                  </a:lnTo>
                  <a:lnTo>
                    <a:pt x="5308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488427" y="2836164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69" h="8255">
                  <a:moveTo>
                    <a:pt x="5308" y="6400"/>
                  </a:moveTo>
                  <a:lnTo>
                    <a:pt x="5308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00"/>
                  </a:lnTo>
                </a:path>
                <a:path w="26669" h="8255">
                  <a:moveTo>
                    <a:pt x="26441" y="6400"/>
                  </a:moveTo>
                  <a:lnTo>
                    <a:pt x="26441" y="7696"/>
                  </a:lnTo>
                  <a:lnTo>
                    <a:pt x="19850" y="7696"/>
                  </a:lnTo>
                  <a:lnTo>
                    <a:pt x="15875" y="6400"/>
                  </a:lnTo>
                  <a:lnTo>
                    <a:pt x="15875" y="2540"/>
                  </a:lnTo>
                  <a:lnTo>
                    <a:pt x="19850" y="0"/>
                  </a:lnTo>
                  <a:lnTo>
                    <a:pt x="26441" y="0"/>
                  </a:lnTo>
                  <a:lnTo>
                    <a:pt x="26441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506931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3975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3975" y="0"/>
                  </a:lnTo>
                  <a:lnTo>
                    <a:pt x="7937" y="2540"/>
                  </a:lnTo>
                  <a:lnTo>
                    <a:pt x="7937" y="6400"/>
                  </a:lnTo>
                  <a:lnTo>
                    <a:pt x="3975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506931" y="2836164"/>
              <a:ext cx="22860" cy="8255"/>
            </a:xfrm>
            <a:custGeom>
              <a:avLst/>
              <a:gdLst/>
              <a:ahLst/>
              <a:cxnLst/>
              <a:rect l="l" t="t" r="r" b="b"/>
              <a:pathLst>
                <a:path w="22859" h="8255">
                  <a:moveTo>
                    <a:pt x="7937" y="6400"/>
                  </a:moveTo>
                  <a:lnTo>
                    <a:pt x="3975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3975" y="0"/>
                  </a:lnTo>
                  <a:lnTo>
                    <a:pt x="7937" y="2540"/>
                  </a:lnTo>
                  <a:lnTo>
                    <a:pt x="7937" y="6400"/>
                  </a:lnTo>
                </a:path>
                <a:path w="22859" h="8255">
                  <a:moveTo>
                    <a:pt x="22478" y="6400"/>
                  </a:moveTo>
                  <a:lnTo>
                    <a:pt x="22478" y="7696"/>
                  </a:lnTo>
                  <a:lnTo>
                    <a:pt x="15875" y="7696"/>
                  </a:lnTo>
                  <a:lnTo>
                    <a:pt x="15875" y="0"/>
                  </a:lnTo>
                  <a:lnTo>
                    <a:pt x="22478" y="0"/>
                  </a:lnTo>
                  <a:lnTo>
                    <a:pt x="22478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522806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603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603" y="0"/>
                  </a:lnTo>
                  <a:lnTo>
                    <a:pt x="6603" y="6400"/>
                  </a:lnTo>
                  <a:lnTo>
                    <a:pt x="6603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522806" y="2836164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69" h="8255">
                  <a:moveTo>
                    <a:pt x="6603" y="6400"/>
                  </a:moveTo>
                  <a:lnTo>
                    <a:pt x="6603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603" y="0"/>
                  </a:lnTo>
                  <a:lnTo>
                    <a:pt x="6603" y="6400"/>
                  </a:lnTo>
                </a:path>
                <a:path w="26669" h="8255">
                  <a:moveTo>
                    <a:pt x="26390" y="6400"/>
                  </a:moveTo>
                  <a:lnTo>
                    <a:pt x="26390" y="7696"/>
                  </a:lnTo>
                  <a:lnTo>
                    <a:pt x="21081" y="7696"/>
                  </a:lnTo>
                  <a:lnTo>
                    <a:pt x="17170" y="6400"/>
                  </a:lnTo>
                  <a:lnTo>
                    <a:pt x="17170" y="2540"/>
                  </a:lnTo>
                  <a:lnTo>
                    <a:pt x="21081" y="0"/>
                  </a:lnTo>
                  <a:lnTo>
                    <a:pt x="26390" y="0"/>
                  </a:lnTo>
                  <a:lnTo>
                    <a:pt x="26390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543888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2679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2679" y="0"/>
                  </a:lnTo>
                  <a:lnTo>
                    <a:pt x="5308" y="2540"/>
                  </a:lnTo>
                  <a:lnTo>
                    <a:pt x="5308" y="6400"/>
                  </a:lnTo>
                  <a:lnTo>
                    <a:pt x="2679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543888" y="2836164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30" h="8255">
                  <a:moveTo>
                    <a:pt x="5308" y="6400"/>
                  </a:moveTo>
                  <a:lnTo>
                    <a:pt x="2679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2679" y="0"/>
                  </a:lnTo>
                  <a:lnTo>
                    <a:pt x="5308" y="2540"/>
                  </a:lnTo>
                  <a:lnTo>
                    <a:pt x="5308" y="6400"/>
                  </a:lnTo>
                </a:path>
                <a:path w="24130" h="8255">
                  <a:moveTo>
                    <a:pt x="23812" y="6400"/>
                  </a:moveTo>
                  <a:lnTo>
                    <a:pt x="21132" y="7696"/>
                  </a:lnTo>
                  <a:lnTo>
                    <a:pt x="15875" y="7696"/>
                  </a:lnTo>
                  <a:lnTo>
                    <a:pt x="15875" y="0"/>
                  </a:lnTo>
                  <a:lnTo>
                    <a:pt x="21132" y="0"/>
                  </a:lnTo>
                  <a:lnTo>
                    <a:pt x="23812" y="2540"/>
                  </a:lnTo>
                  <a:lnTo>
                    <a:pt x="23812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559763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257" y="7696"/>
                  </a:move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5257" y="0"/>
                  </a:lnTo>
                  <a:lnTo>
                    <a:pt x="5257" y="6400"/>
                  </a:lnTo>
                  <a:lnTo>
                    <a:pt x="5257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559763" y="2836164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69" h="8255">
                  <a:moveTo>
                    <a:pt x="5257" y="6400"/>
                  </a:moveTo>
                  <a:lnTo>
                    <a:pt x="5257" y="7696"/>
                  </a:lnTo>
                  <a:lnTo>
                    <a:pt x="2628" y="7696"/>
                  </a:lnTo>
                  <a:lnTo>
                    <a:pt x="0" y="6400"/>
                  </a:lnTo>
                  <a:lnTo>
                    <a:pt x="0" y="2540"/>
                  </a:lnTo>
                  <a:lnTo>
                    <a:pt x="2628" y="0"/>
                  </a:lnTo>
                  <a:lnTo>
                    <a:pt x="5257" y="0"/>
                  </a:lnTo>
                  <a:lnTo>
                    <a:pt x="5257" y="6400"/>
                  </a:lnTo>
                </a:path>
                <a:path w="26669" h="8255">
                  <a:moveTo>
                    <a:pt x="26403" y="6400"/>
                  </a:moveTo>
                  <a:lnTo>
                    <a:pt x="26403" y="7696"/>
                  </a:lnTo>
                  <a:lnTo>
                    <a:pt x="18503" y="7696"/>
                  </a:lnTo>
                  <a:lnTo>
                    <a:pt x="18503" y="0"/>
                  </a:lnTo>
                  <a:lnTo>
                    <a:pt x="26403" y="0"/>
                  </a:lnTo>
                  <a:lnTo>
                    <a:pt x="26403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578267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899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7899" y="0"/>
                  </a:lnTo>
                  <a:lnTo>
                    <a:pt x="7899" y="6400"/>
                  </a:lnTo>
                  <a:lnTo>
                    <a:pt x="7899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578267" y="283616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899" y="6400"/>
                  </a:moveTo>
                  <a:lnTo>
                    <a:pt x="7899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7899" y="0"/>
                  </a:lnTo>
                  <a:lnTo>
                    <a:pt x="7899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615236" y="28361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5">
                  <a:moveTo>
                    <a:pt x="5257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5257" y="6400"/>
                  </a:lnTo>
                  <a:lnTo>
                    <a:pt x="5257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452816" y="2836164"/>
              <a:ext cx="168275" cy="8255"/>
            </a:xfrm>
            <a:custGeom>
              <a:avLst/>
              <a:gdLst/>
              <a:ahLst/>
              <a:cxnLst/>
              <a:rect l="l" t="t" r="r" b="b"/>
              <a:pathLst>
                <a:path w="168275" h="8255">
                  <a:moveTo>
                    <a:pt x="167678" y="6400"/>
                  </a:moveTo>
                  <a:lnTo>
                    <a:pt x="167678" y="7696"/>
                  </a:lnTo>
                  <a:lnTo>
                    <a:pt x="162420" y="7696"/>
                  </a:lnTo>
                  <a:lnTo>
                    <a:pt x="162420" y="0"/>
                  </a:lnTo>
                  <a:lnTo>
                    <a:pt x="167678" y="0"/>
                  </a:lnTo>
                  <a:lnTo>
                    <a:pt x="167678" y="6400"/>
                  </a:lnTo>
                </a:path>
                <a:path w="168275" h="8255">
                  <a:moveTo>
                    <a:pt x="6591" y="6400"/>
                  </a:moveTo>
                  <a:lnTo>
                    <a:pt x="6591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452816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591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  <a:lnTo>
                    <a:pt x="6591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452816" y="2836164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69" h="8255">
                  <a:moveTo>
                    <a:pt x="6591" y="6400"/>
                  </a:moveTo>
                  <a:lnTo>
                    <a:pt x="6591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6400"/>
                  </a:lnTo>
                </a:path>
                <a:path w="26669" h="8255">
                  <a:moveTo>
                    <a:pt x="26390" y="6400"/>
                  </a:moveTo>
                  <a:lnTo>
                    <a:pt x="22415" y="7696"/>
                  </a:lnTo>
                  <a:lnTo>
                    <a:pt x="18453" y="7696"/>
                  </a:lnTo>
                  <a:lnTo>
                    <a:pt x="14528" y="6400"/>
                  </a:lnTo>
                  <a:lnTo>
                    <a:pt x="14528" y="2540"/>
                  </a:lnTo>
                  <a:lnTo>
                    <a:pt x="18453" y="0"/>
                  </a:lnTo>
                  <a:lnTo>
                    <a:pt x="22415" y="0"/>
                  </a:lnTo>
                  <a:lnTo>
                    <a:pt x="26390" y="2540"/>
                  </a:lnTo>
                  <a:lnTo>
                    <a:pt x="26390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472603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2628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2628" y="0"/>
                  </a:lnTo>
                  <a:lnTo>
                    <a:pt x="6603" y="2540"/>
                  </a:lnTo>
                  <a:lnTo>
                    <a:pt x="6603" y="6400"/>
                  </a:lnTo>
                  <a:lnTo>
                    <a:pt x="2628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472603" y="283616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5">
                  <a:moveTo>
                    <a:pt x="6603" y="6400"/>
                  </a:moveTo>
                  <a:lnTo>
                    <a:pt x="2628" y="7696"/>
                  </a:lnTo>
                  <a:lnTo>
                    <a:pt x="0" y="7696"/>
                  </a:lnTo>
                  <a:lnTo>
                    <a:pt x="0" y="0"/>
                  </a:lnTo>
                  <a:lnTo>
                    <a:pt x="2628" y="0"/>
                  </a:lnTo>
                  <a:lnTo>
                    <a:pt x="6603" y="2540"/>
                  </a:lnTo>
                  <a:lnTo>
                    <a:pt x="6603" y="64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4" name="object 164"/>
          <p:cNvSpPr txBox="1"/>
          <p:nvPr/>
        </p:nvSpPr>
        <p:spPr>
          <a:xfrm>
            <a:off x="964017" y="2391664"/>
            <a:ext cx="4654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u="sng" dirty="0">
                <a:solidFill>
                  <a:srgbClr val="7F007F"/>
                </a:solidFill>
                <a:uFill>
                  <a:solidFill>
                    <a:srgbClr val="7F007F"/>
                  </a:solidFill>
                </a:uFill>
                <a:latin typeface="Arial MT"/>
                <a:cs typeface="Arial MT"/>
              </a:rPr>
              <a:t>T</a:t>
            </a:r>
            <a:r>
              <a:rPr sz="1300" u="sng" spc="-5" dirty="0">
                <a:solidFill>
                  <a:srgbClr val="7F007F"/>
                </a:solidFill>
                <a:uFill>
                  <a:solidFill>
                    <a:srgbClr val="7F007F"/>
                  </a:solidFill>
                </a:uFill>
                <a:latin typeface="Arial MT"/>
                <a:cs typeface="Arial MT"/>
              </a:rPr>
              <a:t>C</a:t>
            </a:r>
            <a:r>
              <a:rPr sz="1300" u="sng" spc="-10" dirty="0">
                <a:solidFill>
                  <a:srgbClr val="7F007F"/>
                </a:solidFill>
                <a:uFill>
                  <a:solidFill>
                    <a:srgbClr val="7F007F"/>
                  </a:solidFill>
                </a:uFill>
                <a:latin typeface="Arial MT"/>
                <a:cs typeface="Arial MT"/>
              </a:rPr>
              <a:t>A</a:t>
            </a:r>
            <a:r>
              <a:rPr sz="1300" u="sng" dirty="0">
                <a:solidFill>
                  <a:srgbClr val="7F007F"/>
                </a:solidFill>
                <a:uFill>
                  <a:solidFill>
                    <a:srgbClr val="7F007F"/>
                  </a:solidFill>
                </a:uFill>
                <a:latin typeface="Arial MT"/>
                <a:cs typeface="Arial MT"/>
              </a:rPr>
              <a:t>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1670192" y="2029459"/>
            <a:ext cx="8566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00FF"/>
                </a:solidFill>
                <a:latin typeface="Arial"/>
                <a:cs typeface="Arial"/>
              </a:rPr>
              <a:t>"Climb"</a:t>
            </a:r>
            <a:r>
              <a:rPr sz="12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00FF"/>
                </a:solidFill>
                <a:latin typeface="Arial"/>
                <a:cs typeface="Arial"/>
              </a:rPr>
              <a:t>RA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66" name="object 166"/>
          <p:cNvGrpSpPr/>
          <p:nvPr/>
        </p:nvGrpSpPr>
        <p:grpSpPr>
          <a:xfrm>
            <a:off x="1682902" y="2195169"/>
            <a:ext cx="4078604" cy="1438275"/>
            <a:chOff x="1682902" y="2195169"/>
            <a:chExt cx="4078604" cy="1438275"/>
          </a:xfrm>
        </p:grpSpPr>
        <p:sp>
          <p:nvSpPr>
            <p:cNvPr id="167" name="object 167"/>
            <p:cNvSpPr/>
            <p:nvPr/>
          </p:nvSpPr>
          <p:spPr>
            <a:xfrm>
              <a:off x="1682902" y="2208657"/>
              <a:ext cx="838200" cy="12700"/>
            </a:xfrm>
            <a:custGeom>
              <a:avLst/>
              <a:gdLst/>
              <a:ahLst/>
              <a:cxnLst/>
              <a:rect l="l" t="t" r="r" b="b"/>
              <a:pathLst>
                <a:path w="838200" h="12700">
                  <a:moveTo>
                    <a:pt x="838200" y="12700"/>
                  </a:moveTo>
                  <a:lnTo>
                    <a:pt x="0" y="12700"/>
                  </a:lnTo>
                  <a:lnTo>
                    <a:pt x="0" y="0"/>
                  </a:lnTo>
                  <a:lnTo>
                    <a:pt x="838200" y="0"/>
                  </a:lnTo>
                  <a:lnTo>
                    <a:pt x="838200" y="1270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827809" y="2870847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5">
                  <a:moveTo>
                    <a:pt x="0" y="0"/>
                  </a:moveTo>
                  <a:lnTo>
                    <a:pt x="29978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290165" y="2195169"/>
              <a:ext cx="1868805" cy="1438275"/>
            </a:xfrm>
            <a:custGeom>
              <a:avLst/>
              <a:gdLst/>
              <a:ahLst/>
              <a:cxnLst/>
              <a:rect l="l" t="t" r="r" b="b"/>
              <a:pathLst>
                <a:path w="1868804" h="1438275">
                  <a:moveTo>
                    <a:pt x="882650" y="0"/>
                  </a:moveTo>
                  <a:lnTo>
                    <a:pt x="797966" y="9220"/>
                  </a:lnTo>
                  <a:lnTo>
                    <a:pt x="815162" y="35915"/>
                  </a:lnTo>
                  <a:lnTo>
                    <a:pt x="0" y="561378"/>
                  </a:lnTo>
                  <a:lnTo>
                    <a:pt x="6896" y="572046"/>
                  </a:lnTo>
                  <a:lnTo>
                    <a:pt x="822058" y="46621"/>
                  </a:lnTo>
                  <a:lnTo>
                    <a:pt x="839241" y="73266"/>
                  </a:lnTo>
                  <a:lnTo>
                    <a:pt x="865454" y="29019"/>
                  </a:lnTo>
                  <a:lnTo>
                    <a:pt x="882650" y="0"/>
                  </a:lnTo>
                  <a:close/>
                </a:path>
                <a:path w="1868804" h="1438275">
                  <a:moveTo>
                    <a:pt x="1868487" y="656082"/>
                  </a:moveTo>
                  <a:lnTo>
                    <a:pt x="1860257" y="646455"/>
                  </a:lnTo>
                  <a:lnTo>
                    <a:pt x="999045" y="1383830"/>
                  </a:lnTo>
                  <a:lnTo>
                    <a:pt x="978395" y="1359687"/>
                  </a:lnTo>
                  <a:lnTo>
                    <a:pt x="945311" y="1438224"/>
                  </a:lnTo>
                  <a:lnTo>
                    <a:pt x="1027950" y="1417586"/>
                  </a:lnTo>
                  <a:lnTo>
                    <a:pt x="1014361" y="1401711"/>
                  </a:lnTo>
                  <a:lnTo>
                    <a:pt x="1007287" y="1393456"/>
                  </a:lnTo>
                  <a:lnTo>
                    <a:pt x="1868487" y="6560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4513706" y="2613672"/>
              <a:ext cx="1241425" cy="298450"/>
            </a:xfrm>
            <a:custGeom>
              <a:avLst/>
              <a:gdLst/>
              <a:ahLst/>
              <a:cxnLst/>
              <a:rect l="l" t="t" r="r" b="b"/>
              <a:pathLst>
                <a:path w="1241425" h="298450">
                  <a:moveTo>
                    <a:pt x="386905" y="298348"/>
                  </a:moveTo>
                  <a:lnTo>
                    <a:pt x="161086" y="298348"/>
                  </a:lnTo>
                  <a:lnTo>
                    <a:pt x="101701" y="291896"/>
                  </a:lnTo>
                  <a:lnTo>
                    <a:pt x="63398" y="286791"/>
                  </a:lnTo>
                  <a:lnTo>
                    <a:pt x="31699" y="280339"/>
                  </a:lnTo>
                  <a:lnTo>
                    <a:pt x="19799" y="273888"/>
                  </a:lnTo>
                  <a:lnTo>
                    <a:pt x="11912" y="272605"/>
                  </a:lnTo>
                  <a:lnTo>
                    <a:pt x="6603" y="268782"/>
                  </a:lnTo>
                  <a:lnTo>
                    <a:pt x="2628" y="262331"/>
                  </a:lnTo>
                  <a:lnTo>
                    <a:pt x="0" y="253352"/>
                  </a:lnTo>
                  <a:lnTo>
                    <a:pt x="0" y="248196"/>
                  </a:lnTo>
                  <a:lnTo>
                    <a:pt x="2628" y="245618"/>
                  </a:lnTo>
                  <a:lnTo>
                    <a:pt x="6603" y="239217"/>
                  </a:lnTo>
                  <a:lnTo>
                    <a:pt x="19799" y="231470"/>
                  </a:lnTo>
                  <a:lnTo>
                    <a:pt x="38303" y="222491"/>
                  </a:lnTo>
                  <a:lnTo>
                    <a:pt x="63398" y="199326"/>
                  </a:lnTo>
                  <a:lnTo>
                    <a:pt x="83197" y="190347"/>
                  </a:lnTo>
                  <a:lnTo>
                    <a:pt x="101701" y="183896"/>
                  </a:lnTo>
                  <a:lnTo>
                    <a:pt x="153200" y="176212"/>
                  </a:lnTo>
                  <a:lnTo>
                    <a:pt x="212623" y="172339"/>
                  </a:lnTo>
                  <a:lnTo>
                    <a:pt x="946797" y="172339"/>
                  </a:lnTo>
                  <a:lnTo>
                    <a:pt x="1167307" y="181317"/>
                  </a:lnTo>
                  <a:lnTo>
                    <a:pt x="1214831" y="187769"/>
                  </a:lnTo>
                  <a:lnTo>
                    <a:pt x="1232052" y="190347"/>
                  </a:lnTo>
                  <a:lnTo>
                    <a:pt x="1234681" y="190347"/>
                  </a:lnTo>
                  <a:lnTo>
                    <a:pt x="1237310" y="192874"/>
                  </a:lnTo>
                  <a:lnTo>
                    <a:pt x="1241272" y="192874"/>
                  </a:lnTo>
                  <a:lnTo>
                    <a:pt x="1241272" y="208305"/>
                  </a:lnTo>
                  <a:lnTo>
                    <a:pt x="1234681" y="210883"/>
                  </a:lnTo>
                  <a:lnTo>
                    <a:pt x="1205610" y="218630"/>
                  </a:lnTo>
                  <a:lnTo>
                    <a:pt x="1134325" y="239217"/>
                  </a:lnTo>
                  <a:lnTo>
                    <a:pt x="986434" y="272605"/>
                  </a:lnTo>
                  <a:lnTo>
                    <a:pt x="805510" y="298348"/>
                  </a:lnTo>
                  <a:lnTo>
                    <a:pt x="680046" y="298348"/>
                  </a:lnTo>
                </a:path>
                <a:path w="1241425" h="298450">
                  <a:moveTo>
                    <a:pt x="1127721" y="176161"/>
                  </a:moveTo>
                  <a:lnTo>
                    <a:pt x="1167307" y="180035"/>
                  </a:lnTo>
                  <a:lnTo>
                    <a:pt x="1214831" y="0"/>
                  </a:lnTo>
                  <a:lnTo>
                    <a:pt x="1154112" y="0"/>
                  </a:lnTo>
                  <a:lnTo>
                    <a:pt x="1147521" y="2578"/>
                  </a:lnTo>
                  <a:lnTo>
                    <a:pt x="1140917" y="9029"/>
                  </a:lnTo>
                  <a:lnTo>
                    <a:pt x="1024737" y="133743"/>
                  </a:lnTo>
                  <a:lnTo>
                    <a:pt x="1018082" y="138899"/>
                  </a:lnTo>
                  <a:lnTo>
                    <a:pt x="1006233" y="150456"/>
                  </a:lnTo>
                  <a:lnTo>
                    <a:pt x="979830" y="164604"/>
                  </a:lnTo>
                  <a:lnTo>
                    <a:pt x="963955" y="171056"/>
                  </a:lnTo>
                  <a:lnTo>
                    <a:pt x="946797" y="17363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5420918" y="2613672"/>
              <a:ext cx="307975" cy="275590"/>
            </a:xfrm>
            <a:custGeom>
              <a:avLst/>
              <a:gdLst/>
              <a:ahLst/>
              <a:cxnLst/>
              <a:rect l="l" t="t" r="r" b="b"/>
              <a:pathLst>
                <a:path w="307975" h="275589">
                  <a:moveTo>
                    <a:pt x="0" y="275183"/>
                  </a:moveTo>
                  <a:lnTo>
                    <a:pt x="256133" y="0"/>
                  </a:lnTo>
                  <a:lnTo>
                    <a:pt x="307619" y="0"/>
                  </a:lnTo>
                  <a:lnTo>
                    <a:pt x="294424" y="45046"/>
                  </a:lnTo>
                  <a:lnTo>
                    <a:pt x="99021" y="258457"/>
                  </a:lnTo>
                  <a:lnTo>
                    <a:pt x="0" y="275183"/>
                  </a:lnTo>
                  <a:close/>
                </a:path>
              </a:pathLst>
            </a:custGeom>
            <a:solidFill>
              <a:srgbClr val="000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5525198" y="2660002"/>
              <a:ext cx="191770" cy="211454"/>
            </a:xfrm>
            <a:custGeom>
              <a:avLst/>
              <a:gdLst/>
              <a:ahLst/>
              <a:cxnLst/>
              <a:rect l="l" t="t" r="r" b="b"/>
              <a:pathLst>
                <a:path w="191770" h="211455">
                  <a:moveTo>
                    <a:pt x="11899" y="210845"/>
                  </a:moveTo>
                  <a:lnTo>
                    <a:pt x="0" y="210845"/>
                  </a:lnTo>
                  <a:lnTo>
                    <a:pt x="191490" y="0"/>
                  </a:lnTo>
                  <a:lnTo>
                    <a:pt x="188861" y="16725"/>
                  </a:lnTo>
                  <a:lnTo>
                    <a:pt x="11899" y="210845"/>
                  </a:lnTo>
                  <a:close/>
                </a:path>
              </a:pathLst>
            </a:custGeom>
            <a:solidFill>
              <a:srgbClr val="FF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5537098" y="2676728"/>
              <a:ext cx="175895" cy="194310"/>
            </a:xfrm>
            <a:custGeom>
              <a:avLst/>
              <a:gdLst/>
              <a:ahLst/>
              <a:cxnLst/>
              <a:rect l="l" t="t" r="r" b="b"/>
              <a:pathLst>
                <a:path w="175895" h="194310">
                  <a:moveTo>
                    <a:pt x="0" y="194119"/>
                  </a:moveTo>
                  <a:lnTo>
                    <a:pt x="175615" y="0"/>
                  </a:lnTo>
                  <a:lnTo>
                    <a:pt x="169024" y="16713"/>
                  </a:lnTo>
                  <a:lnTo>
                    <a:pt x="11861" y="191592"/>
                  </a:lnTo>
                  <a:lnTo>
                    <a:pt x="0" y="194119"/>
                  </a:lnTo>
                  <a:close/>
                </a:path>
              </a:pathLst>
            </a:custGeom>
            <a:solidFill>
              <a:srgbClr val="FF7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5551639" y="2694686"/>
              <a:ext cx="154940" cy="173990"/>
            </a:xfrm>
            <a:custGeom>
              <a:avLst/>
              <a:gdLst/>
              <a:ahLst/>
              <a:cxnLst/>
              <a:rect l="l" t="t" r="r" b="b"/>
              <a:pathLst>
                <a:path w="154939" h="173989">
                  <a:moveTo>
                    <a:pt x="0" y="173634"/>
                  </a:moveTo>
                  <a:lnTo>
                    <a:pt x="154482" y="0"/>
                  </a:lnTo>
                  <a:lnTo>
                    <a:pt x="151853" y="12890"/>
                  </a:lnTo>
                  <a:lnTo>
                    <a:pt x="11849" y="171043"/>
                  </a:lnTo>
                  <a:lnTo>
                    <a:pt x="0" y="173634"/>
                  </a:lnTo>
                  <a:close/>
                </a:path>
              </a:pathLst>
            </a:custGeom>
            <a:solidFill>
              <a:srgbClr val="FFC0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5213603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0" y="6451"/>
                  </a:moveTo>
                  <a:lnTo>
                    <a:pt x="0" y="7746"/>
                  </a:lnTo>
                  <a:lnTo>
                    <a:pt x="6591" y="7746"/>
                  </a:lnTo>
                  <a:lnTo>
                    <a:pt x="6591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5213603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591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5213603" y="2824556"/>
              <a:ext cx="22860" cy="8255"/>
            </a:xfrm>
            <a:custGeom>
              <a:avLst/>
              <a:gdLst/>
              <a:ahLst/>
              <a:cxnLst/>
              <a:rect l="l" t="t" r="r" b="b"/>
              <a:pathLst>
                <a:path w="22860" h="8255">
                  <a:moveTo>
                    <a:pt x="0" y="6451"/>
                  </a:moveTo>
                  <a:lnTo>
                    <a:pt x="0" y="7746"/>
                  </a:lnTo>
                  <a:lnTo>
                    <a:pt x="6591" y="7746"/>
                  </a:lnTo>
                  <a:lnTo>
                    <a:pt x="6591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2860" h="8255">
                  <a:moveTo>
                    <a:pt x="15824" y="6451"/>
                  </a:moveTo>
                  <a:lnTo>
                    <a:pt x="15824" y="7746"/>
                  </a:lnTo>
                  <a:lnTo>
                    <a:pt x="22415" y="7746"/>
                  </a:lnTo>
                  <a:lnTo>
                    <a:pt x="22415" y="0"/>
                  </a:lnTo>
                  <a:lnTo>
                    <a:pt x="15824" y="0"/>
                  </a:lnTo>
                  <a:lnTo>
                    <a:pt x="15824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5229428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591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229428" y="2824556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70" h="8255">
                  <a:moveTo>
                    <a:pt x="0" y="6451"/>
                  </a:moveTo>
                  <a:lnTo>
                    <a:pt x="0" y="7746"/>
                  </a:lnTo>
                  <a:lnTo>
                    <a:pt x="6591" y="7746"/>
                  </a:lnTo>
                  <a:lnTo>
                    <a:pt x="6591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6670" h="8255">
                  <a:moveTo>
                    <a:pt x="11849" y="6451"/>
                  </a:moveTo>
                  <a:lnTo>
                    <a:pt x="15824" y="7746"/>
                  </a:lnTo>
                  <a:lnTo>
                    <a:pt x="22415" y="7746"/>
                  </a:lnTo>
                  <a:lnTo>
                    <a:pt x="26390" y="6451"/>
                  </a:lnTo>
                  <a:lnTo>
                    <a:pt x="26390" y="2578"/>
                  </a:lnTo>
                  <a:lnTo>
                    <a:pt x="22415" y="0"/>
                  </a:lnTo>
                  <a:lnTo>
                    <a:pt x="15824" y="0"/>
                  </a:lnTo>
                  <a:lnTo>
                    <a:pt x="11849" y="2578"/>
                  </a:lnTo>
                  <a:lnTo>
                    <a:pt x="11849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5246585" y="282455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5257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9232" y="2578"/>
                  </a:lnTo>
                  <a:lnTo>
                    <a:pt x="9232" y="6451"/>
                  </a:lnTo>
                  <a:lnTo>
                    <a:pt x="5257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5193753" y="2824556"/>
              <a:ext cx="62230" cy="8255"/>
            </a:xfrm>
            <a:custGeom>
              <a:avLst/>
              <a:gdLst/>
              <a:ahLst/>
              <a:cxnLst/>
              <a:rect l="l" t="t" r="r" b="b"/>
              <a:pathLst>
                <a:path w="62229" h="8255">
                  <a:moveTo>
                    <a:pt x="52832" y="6451"/>
                  </a:moveTo>
                  <a:lnTo>
                    <a:pt x="52832" y="7746"/>
                  </a:lnTo>
                  <a:lnTo>
                    <a:pt x="58089" y="7746"/>
                  </a:lnTo>
                  <a:lnTo>
                    <a:pt x="62064" y="6451"/>
                  </a:lnTo>
                  <a:lnTo>
                    <a:pt x="62064" y="2578"/>
                  </a:lnTo>
                  <a:lnTo>
                    <a:pt x="58089" y="0"/>
                  </a:lnTo>
                  <a:lnTo>
                    <a:pt x="52832" y="0"/>
                  </a:lnTo>
                  <a:lnTo>
                    <a:pt x="52832" y="6451"/>
                  </a:lnTo>
                </a:path>
                <a:path w="62229" h="8255">
                  <a:moveTo>
                    <a:pt x="0" y="6451"/>
                  </a:moveTo>
                  <a:lnTo>
                    <a:pt x="0" y="7746"/>
                  </a:lnTo>
                  <a:lnTo>
                    <a:pt x="5308" y="7746"/>
                  </a:lnTo>
                  <a:lnTo>
                    <a:pt x="9283" y="6451"/>
                  </a:lnTo>
                  <a:lnTo>
                    <a:pt x="9283" y="2578"/>
                  </a:lnTo>
                  <a:lnTo>
                    <a:pt x="5308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5193753" y="2824556"/>
              <a:ext cx="4445" cy="8255"/>
            </a:xfrm>
            <a:custGeom>
              <a:avLst/>
              <a:gdLst/>
              <a:ahLst/>
              <a:cxnLst/>
              <a:rect l="l" t="t" r="r" b="b"/>
              <a:pathLst>
                <a:path w="4445" h="8255">
                  <a:moveTo>
                    <a:pt x="3975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3975" y="0"/>
                  </a:lnTo>
                  <a:lnTo>
                    <a:pt x="3975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5193753" y="2824556"/>
              <a:ext cx="4445" cy="8255"/>
            </a:xfrm>
            <a:custGeom>
              <a:avLst/>
              <a:gdLst/>
              <a:ahLst/>
              <a:cxnLst/>
              <a:rect l="l" t="t" r="r" b="b"/>
              <a:pathLst>
                <a:path w="4445" h="8255">
                  <a:moveTo>
                    <a:pt x="0" y="6451"/>
                  </a:moveTo>
                  <a:lnTo>
                    <a:pt x="0" y="7746"/>
                  </a:lnTo>
                  <a:lnTo>
                    <a:pt x="3975" y="7746"/>
                  </a:lnTo>
                  <a:lnTo>
                    <a:pt x="3975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4555972" y="2818155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10" h="14605">
                  <a:moveTo>
                    <a:pt x="19799" y="14147"/>
                  </a:moveTo>
                  <a:lnTo>
                    <a:pt x="0" y="14147"/>
                  </a:lnTo>
                  <a:lnTo>
                    <a:pt x="15824" y="0"/>
                  </a:lnTo>
                  <a:lnTo>
                    <a:pt x="29019" y="0"/>
                  </a:lnTo>
                  <a:lnTo>
                    <a:pt x="19799" y="14147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4555972" y="2818155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10" h="14605">
                  <a:moveTo>
                    <a:pt x="0" y="14147"/>
                  </a:moveTo>
                  <a:lnTo>
                    <a:pt x="19799" y="14147"/>
                  </a:lnTo>
                  <a:lnTo>
                    <a:pt x="29019" y="0"/>
                  </a:lnTo>
                  <a:lnTo>
                    <a:pt x="15824" y="0"/>
                  </a:lnTo>
                  <a:lnTo>
                    <a:pt x="0" y="1414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4574425" y="2818155"/>
              <a:ext cx="22860" cy="18415"/>
            </a:xfrm>
            <a:custGeom>
              <a:avLst/>
              <a:gdLst/>
              <a:ahLst/>
              <a:cxnLst/>
              <a:rect l="l" t="t" r="r" b="b"/>
              <a:pathLst>
                <a:path w="22860" h="18414">
                  <a:moveTo>
                    <a:pt x="22479" y="18008"/>
                  </a:moveTo>
                  <a:lnTo>
                    <a:pt x="15875" y="18008"/>
                  </a:lnTo>
                  <a:lnTo>
                    <a:pt x="0" y="14147"/>
                  </a:lnTo>
                  <a:lnTo>
                    <a:pt x="10566" y="0"/>
                  </a:lnTo>
                  <a:lnTo>
                    <a:pt x="22479" y="0"/>
                  </a:lnTo>
                  <a:lnTo>
                    <a:pt x="22479" y="18008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4574425" y="2818155"/>
              <a:ext cx="22860" cy="18415"/>
            </a:xfrm>
            <a:custGeom>
              <a:avLst/>
              <a:gdLst/>
              <a:ahLst/>
              <a:cxnLst/>
              <a:rect l="l" t="t" r="r" b="b"/>
              <a:pathLst>
                <a:path w="22860" h="18414">
                  <a:moveTo>
                    <a:pt x="22479" y="0"/>
                  </a:moveTo>
                  <a:lnTo>
                    <a:pt x="10566" y="0"/>
                  </a:lnTo>
                  <a:lnTo>
                    <a:pt x="0" y="14147"/>
                  </a:lnTo>
                  <a:lnTo>
                    <a:pt x="15875" y="18008"/>
                  </a:lnTo>
                  <a:lnTo>
                    <a:pt x="22479" y="18008"/>
                  </a:lnTo>
                  <a:lnTo>
                    <a:pt x="22479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4599533" y="2818155"/>
              <a:ext cx="21590" cy="18415"/>
            </a:xfrm>
            <a:custGeom>
              <a:avLst/>
              <a:gdLst/>
              <a:ahLst/>
              <a:cxnLst/>
              <a:rect l="l" t="t" r="r" b="b"/>
              <a:pathLst>
                <a:path w="21589" h="18414">
                  <a:moveTo>
                    <a:pt x="21132" y="18008"/>
                  </a:moveTo>
                  <a:lnTo>
                    <a:pt x="0" y="18008"/>
                  </a:lnTo>
                  <a:lnTo>
                    <a:pt x="0" y="0"/>
                  </a:lnTo>
                  <a:lnTo>
                    <a:pt x="14528" y="0"/>
                  </a:lnTo>
                  <a:lnTo>
                    <a:pt x="21132" y="3873"/>
                  </a:lnTo>
                  <a:lnTo>
                    <a:pt x="21132" y="18008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4599533" y="2818155"/>
              <a:ext cx="445134" cy="18415"/>
            </a:xfrm>
            <a:custGeom>
              <a:avLst/>
              <a:gdLst/>
              <a:ahLst/>
              <a:cxnLst/>
              <a:rect l="l" t="t" r="r" b="b"/>
              <a:pathLst>
                <a:path w="445135" h="18414">
                  <a:moveTo>
                    <a:pt x="14528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21132" y="18008"/>
                  </a:lnTo>
                  <a:lnTo>
                    <a:pt x="21132" y="3822"/>
                  </a:lnTo>
                  <a:lnTo>
                    <a:pt x="14528" y="0"/>
                  </a:lnTo>
                </a:path>
                <a:path w="445135" h="18414">
                  <a:moveTo>
                    <a:pt x="435762" y="12852"/>
                  </a:moveTo>
                  <a:lnTo>
                    <a:pt x="435762" y="14147"/>
                  </a:lnTo>
                  <a:lnTo>
                    <a:pt x="442366" y="14147"/>
                  </a:lnTo>
                  <a:lnTo>
                    <a:pt x="444995" y="12852"/>
                  </a:lnTo>
                  <a:lnTo>
                    <a:pt x="444995" y="8978"/>
                  </a:lnTo>
                  <a:lnTo>
                    <a:pt x="442366" y="6400"/>
                  </a:lnTo>
                  <a:lnTo>
                    <a:pt x="435762" y="6400"/>
                  </a:lnTo>
                  <a:lnTo>
                    <a:pt x="435762" y="1285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5035295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7937" y="7746"/>
                  </a:moveTo>
                  <a:lnTo>
                    <a:pt x="3975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3975" y="0"/>
                  </a:lnTo>
                  <a:lnTo>
                    <a:pt x="7937" y="0"/>
                  </a:lnTo>
                  <a:lnTo>
                    <a:pt x="7937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5035295" y="2824556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70" h="8255">
                  <a:moveTo>
                    <a:pt x="0" y="6451"/>
                  </a:moveTo>
                  <a:lnTo>
                    <a:pt x="3975" y="7746"/>
                  </a:lnTo>
                  <a:lnTo>
                    <a:pt x="7937" y="7746"/>
                  </a:lnTo>
                  <a:lnTo>
                    <a:pt x="7937" y="0"/>
                  </a:lnTo>
                  <a:lnTo>
                    <a:pt x="3975" y="0"/>
                  </a:lnTo>
                  <a:lnTo>
                    <a:pt x="0" y="2578"/>
                  </a:lnTo>
                  <a:lnTo>
                    <a:pt x="0" y="6451"/>
                  </a:lnTo>
                </a:path>
                <a:path w="26670" h="8255">
                  <a:moveTo>
                    <a:pt x="19799" y="6451"/>
                  </a:moveTo>
                  <a:lnTo>
                    <a:pt x="19799" y="7746"/>
                  </a:lnTo>
                  <a:lnTo>
                    <a:pt x="26403" y="7746"/>
                  </a:lnTo>
                  <a:lnTo>
                    <a:pt x="26403" y="0"/>
                  </a:lnTo>
                  <a:lnTo>
                    <a:pt x="19799" y="0"/>
                  </a:lnTo>
                  <a:lnTo>
                    <a:pt x="19799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5055095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604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604" y="0"/>
                  </a:lnTo>
                  <a:lnTo>
                    <a:pt x="6604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5055095" y="2824556"/>
              <a:ext cx="21590" cy="8255"/>
            </a:xfrm>
            <a:custGeom>
              <a:avLst/>
              <a:gdLst/>
              <a:ahLst/>
              <a:cxnLst/>
              <a:rect l="l" t="t" r="r" b="b"/>
              <a:pathLst>
                <a:path w="21589" h="8255">
                  <a:moveTo>
                    <a:pt x="0" y="6451"/>
                  </a:moveTo>
                  <a:lnTo>
                    <a:pt x="0" y="7746"/>
                  </a:lnTo>
                  <a:lnTo>
                    <a:pt x="6604" y="7746"/>
                  </a:lnTo>
                  <a:lnTo>
                    <a:pt x="6604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1589" h="8255">
                  <a:moveTo>
                    <a:pt x="13246" y="6451"/>
                  </a:moveTo>
                  <a:lnTo>
                    <a:pt x="13246" y="7746"/>
                  </a:lnTo>
                  <a:lnTo>
                    <a:pt x="21132" y="7746"/>
                  </a:lnTo>
                  <a:lnTo>
                    <a:pt x="21132" y="0"/>
                  </a:lnTo>
                  <a:lnTo>
                    <a:pt x="13246" y="0"/>
                  </a:lnTo>
                  <a:lnTo>
                    <a:pt x="13246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5068341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7886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7886" y="0"/>
                  </a:lnTo>
                  <a:lnTo>
                    <a:pt x="7886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5068341" y="2824556"/>
              <a:ext cx="29209" cy="8255"/>
            </a:xfrm>
            <a:custGeom>
              <a:avLst/>
              <a:gdLst/>
              <a:ahLst/>
              <a:cxnLst/>
              <a:rect l="l" t="t" r="r" b="b"/>
              <a:pathLst>
                <a:path w="29210" h="8255">
                  <a:moveTo>
                    <a:pt x="0" y="6451"/>
                  </a:moveTo>
                  <a:lnTo>
                    <a:pt x="0" y="7746"/>
                  </a:lnTo>
                  <a:lnTo>
                    <a:pt x="7886" y="7746"/>
                  </a:lnTo>
                  <a:lnTo>
                    <a:pt x="7886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9210" h="8255">
                  <a:moveTo>
                    <a:pt x="22428" y="6451"/>
                  </a:moveTo>
                  <a:lnTo>
                    <a:pt x="22428" y="7746"/>
                  </a:lnTo>
                  <a:lnTo>
                    <a:pt x="29019" y="7746"/>
                  </a:lnTo>
                  <a:lnTo>
                    <a:pt x="29019" y="0"/>
                  </a:lnTo>
                  <a:lnTo>
                    <a:pt x="22428" y="0"/>
                  </a:lnTo>
                  <a:lnTo>
                    <a:pt x="22428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5090769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591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5090769" y="2824556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29" h="8255">
                  <a:moveTo>
                    <a:pt x="0" y="6451"/>
                  </a:moveTo>
                  <a:lnTo>
                    <a:pt x="0" y="7746"/>
                  </a:lnTo>
                  <a:lnTo>
                    <a:pt x="6591" y="7746"/>
                  </a:lnTo>
                  <a:lnTo>
                    <a:pt x="6591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4129" h="8255">
                  <a:moveTo>
                    <a:pt x="14528" y="6451"/>
                  </a:moveTo>
                  <a:lnTo>
                    <a:pt x="14528" y="7746"/>
                  </a:lnTo>
                  <a:lnTo>
                    <a:pt x="23761" y="7746"/>
                  </a:lnTo>
                  <a:lnTo>
                    <a:pt x="23761" y="0"/>
                  </a:lnTo>
                  <a:lnTo>
                    <a:pt x="14528" y="0"/>
                  </a:lnTo>
                  <a:lnTo>
                    <a:pt x="14528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5105298" y="282455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232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9232" y="0"/>
                  </a:lnTo>
                  <a:lnTo>
                    <a:pt x="9232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5105298" y="2824556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70" h="8255">
                  <a:moveTo>
                    <a:pt x="0" y="6451"/>
                  </a:moveTo>
                  <a:lnTo>
                    <a:pt x="0" y="7746"/>
                  </a:lnTo>
                  <a:lnTo>
                    <a:pt x="9232" y="7746"/>
                  </a:lnTo>
                  <a:lnTo>
                    <a:pt x="9232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6670" h="8255">
                  <a:moveTo>
                    <a:pt x="17170" y="6451"/>
                  </a:moveTo>
                  <a:lnTo>
                    <a:pt x="17170" y="7746"/>
                  </a:lnTo>
                  <a:lnTo>
                    <a:pt x="22428" y="7746"/>
                  </a:lnTo>
                  <a:lnTo>
                    <a:pt x="26390" y="6451"/>
                  </a:lnTo>
                  <a:lnTo>
                    <a:pt x="26390" y="2578"/>
                  </a:lnTo>
                  <a:lnTo>
                    <a:pt x="22428" y="0"/>
                  </a:lnTo>
                  <a:lnTo>
                    <a:pt x="17170" y="0"/>
                  </a:lnTo>
                  <a:lnTo>
                    <a:pt x="1717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5122468" y="282455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5257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9220" y="2578"/>
                  </a:lnTo>
                  <a:lnTo>
                    <a:pt x="9220" y="6451"/>
                  </a:lnTo>
                  <a:lnTo>
                    <a:pt x="5257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5122468" y="2824556"/>
              <a:ext cx="25400" cy="8255"/>
            </a:xfrm>
            <a:custGeom>
              <a:avLst/>
              <a:gdLst/>
              <a:ahLst/>
              <a:cxnLst/>
              <a:rect l="l" t="t" r="r" b="b"/>
              <a:pathLst>
                <a:path w="25400" h="8255">
                  <a:moveTo>
                    <a:pt x="0" y="6451"/>
                  </a:moveTo>
                  <a:lnTo>
                    <a:pt x="0" y="7746"/>
                  </a:lnTo>
                  <a:lnTo>
                    <a:pt x="5257" y="7746"/>
                  </a:lnTo>
                  <a:lnTo>
                    <a:pt x="9220" y="6451"/>
                  </a:lnTo>
                  <a:lnTo>
                    <a:pt x="9220" y="2578"/>
                  </a:lnTo>
                  <a:lnTo>
                    <a:pt x="5257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5400" h="8255">
                  <a:moveTo>
                    <a:pt x="19786" y="6451"/>
                  </a:moveTo>
                  <a:lnTo>
                    <a:pt x="19786" y="7746"/>
                  </a:lnTo>
                  <a:lnTo>
                    <a:pt x="25095" y="7746"/>
                  </a:lnTo>
                  <a:lnTo>
                    <a:pt x="25095" y="0"/>
                  </a:lnTo>
                  <a:lnTo>
                    <a:pt x="19786" y="0"/>
                  </a:lnTo>
                  <a:lnTo>
                    <a:pt x="19786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5142255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5308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5142255" y="2824556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70" h="8255">
                  <a:moveTo>
                    <a:pt x="0" y="6451"/>
                  </a:moveTo>
                  <a:lnTo>
                    <a:pt x="0" y="7746"/>
                  </a:lnTo>
                  <a:lnTo>
                    <a:pt x="5308" y="7746"/>
                  </a:lnTo>
                  <a:lnTo>
                    <a:pt x="5308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6670" h="8255">
                  <a:moveTo>
                    <a:pt x="15875" y="6451"/>
                  </a:moveTo>
                  <a:lnTo>
                    <a:pt x="19799" y="7746"/>
                  </a:lnTo>
                  <a:lnTo>
                    <a:pt x="26390" y="7746"/>
                  </a:lnTo>
                  <a:lnTo>
                    <a:pt x="26390" y="0"/>
                  </a:lnTo>
                  <a:lnTo>
                    <a:pt x="19799" y="0"/>
                  </a:lnTo>
                  <a:lnTo>
                    <a:pt x="15875" y="2578"/>
                  </a:lnTo>
                  <a:lnTo>
                    <a:pt x="15875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5160759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5257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7886" y="2578"/>
                  </a:lnTo>
                  <a:lnTo>
                    <a:pt x="7886" y="6451"/>
                  </a:lnTo>
                  <a:lnTo>
                    <a:pt x="5257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5160759" y="2824556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29" h="8255">
                  <a:moveTo>
                    <a:pt x="0" y="6451"/>
                  </a:moveTo>
                  <a:lnTo>
                    <a:pt x="0" y="7746"/>
                  </a:lnTo>
                  <a:lnTo>
                    <a:pt x="5257" y="7746"/>
                  </a:lnTo>
                  <a:lnTo>
                    <a:pt x="7937" y="6451"/>
                  </a:lnTo>
                  <a:lnTo>
                    <a:pt x="7937" y="2578"/>
                  </a:lnTo>
                  <a:lnTo>
                    <a:pt x="5257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4129" h="8255">
                  <a:moveTo>
                    <a:pt x="15824" y="6451"/>
                  </a:moveTo>
                  <a:lnTo>
                    <a:pt x="15824" y="7746"/>
                  </a:lnTo>
                  <a:lnTo>
                    <a:pt x="23761" y="7746"/>
                  </a:lnTo>
                  <a:lnTo>
                    <a:pt x="23761" y="0"/>
                  </a:lnTo>
                  <a:lnTo>
                    <a:pt x="15824" y="0"/>
                  </a:lnTo>
                  <a:lnTo>
                    <a:pt x="15824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5176583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7937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7937" y="0"/>
                  </a:lnTo>
                  <a:lnTo>
                    <a:pt x="7937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5176583" y="2824556"/>
              <a:ext cx="93980" cy="8255"/>
            </a:xfrm>
            <a:custGeom>
              <a:avLst/>
              <a:gdLst/>
              <a:ahLst/>
              <a:cxnLst/>
              <a:rect l="l" t="t" r="r" b="b"/>
              <a:pathLst>
                <a:path w="93979" h="8255">
                  <a:moveTo>
                    <a:pt x="0" y="6451"/>
                  </a:moveTo>
                  <a:lnTo>
                    <a:pt x="0" y="7746"/>
                  </a:lnTo>
                  <a:lnTo>
                    <a:pt x="7937" y="7746"/>
                  </a:lnTo>
                  <a:lnTo>
                    <a:pt x="7937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93979" h="8255">
                  <a:moveTo>
                    <a:pt x="87172" y="6451"/>
                  </a:moveTo>
                  <a:lnTo>
                    <a:pt x="87172" y="7746"/>
                  </a:lnTo>
                  <a:lnTo>
                    <a:pt x="93764" y="7746"/>
                  </a:lnTo>
                  <a:lnTo>
                    <a:pt x="93764" y="0"/>
                  </a:lnTo>
                  <a:lnTo>
                    <a:pt x="87172" y="0"/>
                  </a:lnTo>
                  <a:lnTo>
                    <a:pt x="87172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5263756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591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5263756" y="2824556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29" h="8255">
                  <a:moveTo>
                    <a:pt x="0" y="6451"/>
                  </a:moveTo>
                  <a:lnTo>
                    <a:pt x="0" y="7746"/>
                  </a:lnTo>
                  <a:lnTo>
                    <a:pt x="6591" y="7746"/>
                  </a:lnTo>
                  <a:lnTo>
                    <a:pt x="6591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4129" h="8255">
                  <a:moveTo>
                    <a:pt x="13195" y="6451"/>
                  </a:moveTo>
                  <a:lnTo>
                    <a:pt x="17157" y="7746"/>
                  </a:lnTo>
                  <a:lnTo>
                    <a:pt x="19786" y="7746"/>
                  </a:lnTo>
                  <a:lnTo>
                    <a:pt x="23761" y="6451"/>
                  </a:lnTo>
                  <a:lnTo>
                    <a:pt x="23761" y="2578"/>
                  </a:lnTo>
                  <a:lnTo>
                    <a:pt x="19786" y="0"/>
                  </a:lnTo>
                  <a:lnTo>
                    <a:pt x="17157" y="0"/>
                  </a:lnTo>
                  <a:lnTo>
                    <a:pt x="13195" y="2578"/>
                  </a:lnTo>
                  <a:lnTo>
                    <a:pt x="13195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5276951" y="2824556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5" h="8255">
                  <a:moveTo>
                    <a:pt x="6591" y="7746"/>
                  </a:moveTo>
                  <a:lnTo>
                    <a:pt x="3962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3962" y="0"/>
                  </a:lnTo>
                  <a:lnTo>
                    <a:pt x="6591" y="0"/>
                  </a:lnTo>
                  <a:lnTo>
                    <a:pt x="10566" y="2578"/>
                  </a:lnTo>
                  <a:lnTo>
                    <a:pt x="10566" y="6451"/>
                  </a:lnTo>
                  <a:lnTo>
                    <a:pt x="6591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5276951" y="2824556"/>
              <a:ext cx="30480" cy="8255"/>
            </a:xfrm>
            <a:custGeom>
              <a:avLst/>
              <a:gdLst/>
              <a:ahLst/>
              <a:cxnLst/>
              <a:rect l="l" t="t" r="r" b="b"/>
              <a:pathLst>
                <a:path w="30479" h="8255">
                  <a:moveTo>
                    <a:pt x="0" y="6451"/>
                  </a:moveTo>
                  <a:lnTo>
                    <a:pt x="3962" y="7746"/>
                  </a:lnTo>
                  <a:lnTo>
                    <a:pt x="6591" y="7746"/>
                  </a:lnTo>
                  <a:lnTo>
                    <a:pt x="10566" y="6451"/>
                  </a:lnTo>
                  <a:lnTo>
                    <a:pt x="10566" y="2578"/>
                  </a:lnTo>
                  <a:lnTo>
                    <a:pt x="6591" y="0"/>
                  </a:lnTo>
                  <a:lnTo>
                    <a:pt x="3962" y="0"/>
                  </a:lnTo>
                  <a:lnTo>
                    <a:pt x="0" y="2578"/>
                  </a:lnTo>
                  <a:lnTo>
                    <a:pt x="0" y="6451"/>
                  </a:lnTo>
                </a:path>
                <a:path w="30479" h="8255">
                  <a:moveTo>
                    <a:pt x="19786" y="6451"/>
                  </a:moveTo>
                  <a:lnTo>
                    <a:pt x="19786" y="7746"/>
                  </a:lnTo>
                  <a:lnTo>
                    <a:pt x="30353" y="7746"/>
                  </a:lnTo>
                  <a:lnTo>
                    <a:pt x="30353" y="0"/>
                  </a:lnTo>
                  <a:lnTo>
                    <a:pt x="19786" y="0"/>
                  </a:lnTo>
                  <a:lnTo>
                    <a:pt x="19786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5296737" y="2824556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5" h="8255">
                  <a:moveTo>
                    <a:pt x="10566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10566" y="0"/>
                  </a:lnTo>
                  <a:lnTo>
                    <a:pt x="10566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5296737" y="2824556"/>
              <a:ext cx="25400" cy="8255"/>
            </a:xfrm>
            <a:custGeom>
              <a:avLst/>
              <a:gdLst/>
              <a:ahLst/>
              <a:cxnLst/>
              <a:rect l="l" t="t" r="r" b="b"/>
              <a:pathLst>
                <a:path w="25400" h="8255">
                  <a:moveTo>
                    <a:pt x="0" y="6451"/>
                  </a:moveTo>
                  <a:lnTo>
                    <a:pt x="0" y="7746"/>
                  </a:lnTo>
                  <a:lnTo>
                    <a:pt x="10566" y="7746"/>
                  </a:lnTo>
                  <a:lnTo>
                    <a:pt x="10566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5400" h="8255">
                  <a:moveTo>
                    <a:pt x="19850" y="6451"/>
                  </a:moveTo>
                  <a:lnTo>
                    <a:pt x="22479" y="7746"/>
                  </a:lnTo>
                  <a:lnTo>
                    <a:pt x="25107" y="7746"/>
                  </a:lnTo>
                  <a:lnTo>
                    <a:pt x="25107" y="0"/>
                  </a:lnTo>
                  <a:lnTo>
                    <a:pt x="22479" y="0"/>
                  </a:lnTo>
                  <a:lnTo>
                    <a:pt x="19850" y="2578"/>
                  </a:lnTo>
                  <a:lnTo>
                    <a:pt x="1985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5319217" y="2824556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5">
                  <a:moveTo>
                    <a:pt x="0" y="7746"/>
                  </a:moveTo>
                  <a:lnTo>
                    <a:pt x="0" y="6451"/>
                  </a:lnTo>
                  <a:lnTo>
                    <a:pt x="0" y="0"/>
                  </a:lnTo>
                  <a:lnTo>
                    <a:pt x="2628" y="2578"/>
                  </a:lnTo>
                  <a:lnTo>
                    <a:pt x="2628" y="6451"/>
                  </a:lnTo>
                  <a:lnTo>
                    <a:pt x="0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5319217" y="2824556"/>
              <a:ext cx="19050" cy="8255"/>
            </a:xfrm>
            <a:custGeom>
              <a:avLst/>
              <a:gdLst/>
              <a:ahLst/>
              <a:cxnLst/>
              <a:rect l="l" t="t" r="r" b="b"/>
              <a:pathLst>
                <a:path w="19050" h="8255">
                  <a:moveTo>
                    <a:pt x="0" y="6451"/>
                  </a:moveTo>
                  <a:lnTo>
                    <a:pt x="0" y="7746"/>
                  </a:lnTo>
                  <a:lnTo>
                    <a:pt x="2628" y="6451"/>
                  </a:lnTo>
                  <a:lnTo>
                    <a:pt x="2628" y="2578"/>
                  </a:lnTo>
                  <a:lnTo>
                    <a:pt x="0" y="0"/>
                  </a:lnTo>
                  <a:lnTo>
                    <a:pt x="0" y="6451"/>
                  </a:lnTo>
                </a:path>
                <a:path w="19050" h="8255">
                  <a:moveTo>
                    <a:pt x="13195" y="6451"/>
                  </a:moveTo>
                  <a:lnTo>
                    <a:pt x="13195" y="7746"/>
                  </a:lnTo>
                  <a:lnTo>
                    <a:pt x="18503" y="7746"/>
                  </a:lnTo>
                  <a:lnTo>
                    <a:pt x="18503" y="0"/>
                  </a:lnTo>
                  <a:lnTo>
                    <a:pt x="13195" y="0"/>
                  </a:lnTo>
                  <a:lnTo>
                    <a:pt x="13195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5332412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5308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5332412" y="2824556"/>
              <a:ext cx="29209" cy="8255"/>
            </a:xfrm>
            <a:custGeom>
              <a:avLst/>
              <a:gdLst/>
              <a:ahLst/>
              <a:cxnLst/>
              <a:rect l="l" t="t" r="r" b="b"/>
              <a:pathLst>
                <a:path w="29210" h="8255">
                  <a:moveTo>
                    <a:pt x="0" y="6451"/>
                  </a:moveTo>
                  <a:lnTo>
                    <a:pt x="0" y="7746"/>
                  </a:lnTo>
                  <a:lnTo>
                    <a:pt x="5308" y="7746"/>
                  </a:lnTo>
                  <a:lnTo>
                    <a:pt x="5308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9210" h="8255">
                  <a:moveTo>
                    <a:pt x="18503" y="6451"/>
                  </a:moveTo>
                  <a:lnTo>
                    <a:pt x="22478" y="7746"/>
                  </a:lnTo>
                  <a:lnTo>
                    <a:pt x="26390" y="7746"/>
                  </a:lnTo>
                  <a:lnTo>
                    <a:pt x="29070" y="6451"/>
                  </a:lnTo>
                  <a:lnTo>
                    <a:pt x="29070" y="2578"/>
                  </a:lnTo>
                  <a:lnTo>
                    <a:pt x="26390" y="0"/>
                  </a:lnTo>
                  <a:lnTo>
                    <a:pt x="22478" y="0"/>
                  </a:lnTo>
                  <a:lnTo>
                    <a:pt x="18503" y="2578"/>
                  </a:lnTo>
                  <a:lnTo>
                    <a:pt x="18503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5348287" y="2824556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5" h="8255">
                  <a:moveTo>
                    <a:pt x="10515" y="7746"/>
                  </a:moveTo>
                  <a:lnTo>
                    <a:pt x="6603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6603" y="0"/>
                  </a:lnTo>
                  <a:lnTo>
                    <a:pt x="10515" y="0"/>
                  </a:lnTo>
                  <a:lnTo>
                    <a:pt x="10515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5348287" y="2824556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70" h="8255">
                  <a:moveTo>
                    <a:pt x="0" y="6451"/>
                  </a:moveTo>
                  <a:lnTo>
                    <a:pt x="6603" y="7746"/>
                  </a:lnTo>
                  <a:lnTo>
                    <a:pt x="10515" y="7746"/>
                  </a:lnTo>
                  <a:lnTo>
                    <a:pt x="10515" y="0"/>
                  </a:lnTo>
                  <a:lnTo>
                    <a:pt x="6603" y="0"/>
                  </a:lnTo>
                  <a:lnTo>
                    <a:pt x="0" y="2578"/>
                  </a:lnTo>
                  <a:lnTo>
                    <a:pt x="0" y="6451"/>
                  </a:lnTo>
                </a:path>
                <a:path w="26670" h="8255">
                  <a:moveTo>
                    <a:pt x="19799" y="6451"/>
                  </a:moveTo>
                  <a:lnTo>
                    <a:pt x="19799" y="7746"/>
                  </a:lnTo>
                  <a:lnTo>
                    <a:pt x="26390" y="7746"/>
                  </a:lnTo>
                  <a:lnTo>
                    <a:pt x="26390" y="0"/>
                  </a:lnTo>
                  <a:lnTo>
                    <a:pt x="19799" y="0"/>
                  </a:lnTo>
                  <a:lnTo>
                    <a:pt x="19799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5368086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591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5368086" y="2824556"/>
              <a:ext cx="29209" cy="8255"/>
            </a:xfrm>
            <a:custGeom>
              <a:avLst/>
              <a:gdLst/>
              <a:ahLst/>
              <a:cxnLst/>
              <a:rect l="l" t="t" r="r" b="b"/>
              <a:pathLst>
                <a:path w="29210" h="8255">
                  <a:moveTo>
                    <a:pt x="0" y="6451"/>
                  </a:moveTo>
                  <a:lnTo>
                    <a:pt x="0" y="7746"/>
                  </a:lnTo>
                  <a:lnTo>
                    <a:pt x="6591" y="7746"/>
                  </a:lnTo>
                  <a:lnTo>
                    <a:pt x="6591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9210" h="8255">
                  <a:moveTo>
                    <a:pt x="17157" y="6451"/>
                  </a:moveTo>
                  <a:lnTo>
                    <a:pt x="19786" y="7746"/>
                  </a:lnTo>
                  <a:lnTo>
                    <a:pt x="26390" y="7746"/>
                  </a:lnTo>
                  <a:lnTo>
                    <a:pt x="29019" y="6451"/>
                  </a:lnTo>
                  <a:lnTo>
                    <a:pt x="29019" y="2578"/>
                  </a:lnTo>
                  <a:lnTo>
                    <a:pt x="26390" y="0"/>
                  </a:lnTo>
                  <a:lnTo>
                    <a:pt x="19786" y="0"/>
                  </a:lnTo>
                  <a:lnTo>
                    <a:pt x="17157" y="2578"/>
                  </a:lnTo>
                  <a:lnTo>
                    <a:pt x="17157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5387873" y="282455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5308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9232" y="2578"/>
                  </a:lnTo>
                  <a:lnTo>
                    <a:pt x="9232" y="6451"/>
                  </a:lnTo>
                  <a:lnTo>
                    <a:pt x="5308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5387873" y="2824556"/>
              <a:ext cx="20320" cy="8255"/>
            </a:xfrm>
            <a:custGeom>
              <a:avLst/>
              <a:gdLst/>
              <a:ahLst/>
              <a:cxnLst/>
              <a:rect l="l" t="t" r="r" b="b"/>
              <a:pathLst>
                <a:path w="20320" h="8255">
                  <a:moveTo>
                    <a:pt x="0" y="6451"/>
                  </a:moveTo>
                  <a:lnTo>
                    <a:pt x="0" y="7746"/>
                  </a:lnTo>
                  <a:lnTo>
                    <a:pt x="5308" y="7746"/>
                  </a:lnTo>
                  <a:lnTo>
                    <a:pt x="9232" y="6451"/>
                  </a:lnTo>
                  <a:lnTo>
                    <a:pt x="9232" y="2578"/>
                  </a:lnTo>
                  <a:lnTo>
                    <a:pt x="5308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20320" h="8255">
                  <a:moveTo>
                    <a:pt x="14541" y="6451"/>
                  </a:moveTo>
                  <a:lnTo>
                    <a:pt x="14541" y="7746"/>
                  </a:lnTo>
                  <a:lnTo>
                    <a:pt x="19799" y="7746"/>
                  </a:lnTo>
                  <a:lnTo>
                    <a:pt x="19799" y="0"/>
                  </a:lnTo>
                  <a:lnTo>
                    <a:pt x="14541" y="0"/>
                  </a:lnTo>
                  <a:lnTo>
                    <a:pt x="14541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5402414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5257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5257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5402414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0" y="6451"/>
                  </a:moveTo>
                  <a:lnTo>
                    <a:pt x="0" y="7746"/>
                  </a:lnTo>
                  <a:lnTo>
                    <a:pt x="5257" y="7746"/>
                  </a:lnTo>
                  <a:lnTo>
                    <a:pt x="5257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5419572" y="2824556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4" h="8255">
                  <a:moveTo>
                    <a:pt x="9232" y="7746"/>
                  </a:moveTo>
                  <a:lnTo>
                    <a:pt x="2628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2628" y="0"/>
                  </a:lnTo>
                  <a:lnTo>
                    <a:pt x="9232" y="0"/>
                  </a:lnTo>
                  <a:lnTo>
                    <a:pt x="11861" y="2578"/>
                  </a:lnTo>
                  <a:lnTo>
                    <a:pt x="11861" y="6451"/>
                  </a:lnTo>
                  <a:lnTo>
                    <a:pt x="9232" y="7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5419572" y="2824556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4" h="8255">
                  <a:moveTo>
                    <a:pt x="0" y="6451"/>
                  </a:moveTo>
                  <a:lnTo>
                    <a:pt x="2628" y="7746"/>
                  </a:lnTo>
                  <a:lnTo>
                    <a:pt x="9232" y="7746"/>
                  </a:lnTo>
                  <a:lnTo>
                    <a:pt x="11861" y="6451"/>
                  </a:lnTo>
                  <a:lnTo>
                    <a:pt x="11861" y="2578"/>
                  </a:lnTo>
                  <a:lnTo>
                    <a:pt x="9232" y="0"/>
                  </a:lnTo>
                  <a:lnTo>
                    <a:pt x="2628" y="0"/>
                  </a:lnTo>
                  <a:lnTo>
                    <a:pt x="0" y="2578"/>
                  </a:lnTo>
                  <a:lnTo>
                    <a:pt x="0" y="6451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5422201" y="282455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6603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603" y="0"/>
                  </a:lnTo>
                  <a:lnTo>
                    <a:pt x="9232" y="2578"/>
                  </a:lnTo>
                  <a:lnTo>
                    <a:pt x="9232" y="6451"/>
                  </a:lnTo>
                  <a:lnTo>
                    <a:pt x="6603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5422201" y="282455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0" y="6451"/>
                  </a:moveTo>
                  <a:lnTo>
                    <a:pt x="0" y="7746"/>
                  </a:lnTo>
                  <a:lnTo>
                    <a:pt x="6603" y="7746"/>
                  </a:lnTo>
                  <a:lnTo>
                    <a:pt x="9232" y="6451"/>
                  </a:lnTo>
                  <a:lnTo>
                    <a:pt x="9232" y="2578"/>
                  </a:lnTo>
                  <a:lnTo>
                    <a:pt x="6603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4995710" y="2815577"/>
              <a:ext cx="34925" cy="22225"/>
            </a:xfrm>
            <a:custGeom>
              <a:avLst/>
              <a:gdLst/>
              <a:ahLst/>
              <a:cxnLst/>
              <a:rect l="l" t="t" r="r" b="b"/>
              <a:pathLst>
                <a:path w="34925" h="22225">
                  <a:moveTo>
                    <a:pt x="7886" y="2578"/>
                  </a:moveTo>
                  <a:lnTo>
                    <a:pt x="6604" y="2578"/>
                  </a:lnTo>
                  <a:lnTo>
                    <a:pt x="6604" y="0"/>
                  </a:lnTo>
                  <a:lnTo>
                    <a:pt x="1295" y="0"/>
                  </a:lnTo>
                  <a:lnTo>
                    <a:pt x="0" y="2578"/>
                  </a:lnTo>
                  <a:lnTo>
                    <a:pt x="0" y="21882"/>
                  </a:lnTo>
                  <a:lnTo>
                    <a:pt x="1295" y="21882"/>
                  </a:lnTo>
                  <a:lnTo>
                    <a:pt x="6604" y="21882"/>
                  </a:lnTo>
                  <a:lnTo>
                    <a:pt x="7886" y="19304"/>
                  </a:lnTo>
                  <a:lnTo>
                    <a:pt x="7886" y="2578"/>
                  </a:lnTo>
                  <a:close/>
                </a:path>
                <a:path w="34925" h="22225">
                  <a:moveTo>
                    <a:pt x="34328" y="2578"/>
                  </a:moveTo>
                  <a:lnTo>
                    <a:pt x="32994" y="0"/>
                  </a:lnTo>
                  <a:lnTo>
                    <a:pt x="27736" y="0"/>
                  </a:lnTo>
                  <a:lnTo>
                    <a:pt x="26390" y="2578"/>
                  </a:lnTo>
                  <a:lnTo>
                    <a:pt x="25057" y="2578"/>
                  </a:lnTo>
                  <a:lnTo>
                    <a:pt x="25057" y="19304"/>
                  </a:lnTo>
                  <a:lnTo>
                    <a:pt x="26390" y="21882"/>
                  </a:lnTo>
                  <a:lnTo>
                    <a:pt x="27736" y="21882"/>
                  </a:lnTo>
                  <a:lnTo>
                    <a:pt x="34328" y="21882"/>
                  </a:lnTo>
                  <a:lnTo>
                    <a:pt x="34328" y="2578"/>
                  </a:lnTo>
                  <a:close/>
                </a:path>
              </a:pathLst>
            </a:custGeom>
            <a:solidFill>
              <a:srgbClr val="FF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5012880" y="2818155"/>
              <a:ext cx="17780" cy="31115"/>
            </a:xfrm>
            <a:custGeom>
              <a:avLst/>
              <a:gdLst/>
              <a:ahLst/>
              <a:cxnLst/>
              <a:rect l="l" t="t" r="r" b="b"/>
              <a:pathLst>
                <a:path w="17779" h="31114">
                  <a:moveTo>
                    <a:pt x="13195" y="30861"/>
                  </a:moveTo>
                  <a:lnTo>
                    <a:pt x="3911" y="30861"/>
                  </a:lnTo>
                  <a:lnTo>
                    <a:pt x="0" y="26987"/>
                  </a:lnTo>
                  <a:lnTo>
                    <a:pt x="0" y="0"/>
                  </a:lnTo>
                  <a:lnTo>
                    <a:pt x="13195" y="0"/>
                  </a:lnTo>
                  <a:lnTo>
                    <a:pt x="17157" y="3873"/>
                  </a:lnTo>
                  <a:lnTo>
                    <a:pt x="17157" y="26987"/>
                  </a:lnTo>
                  <a:lnTo>
                    <a:pt x="13195" y="26987"/>
                  </a:lnTo>
                  <a:lnTo>
                    <a:pt x="13195" y="308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5012880" y="2818155"/>
              <a:ext cx="17780" cy="31115"/>
            </a:xfrm>
            <a:custGeom>
              <a:avLst/>
              <a:gdLst/>
              <a:ahLst/>
              <a:cxnLst/>
              <a:rect l="l" t="t" r="r" b="b"/>
              <a:pathLst>
                <a:path w="17779" h="31114">
                  <a:moveTo>
                    <a:pt x="3911" y="30861"/>
                  </a:moveTo>
                  <a:lnTo>
                    <a:pt x="0" y="26987"/>
                  </a:lnTo>
                  <a:lnTo>
                    <a:pt x="0" y="0"/>
                  </a:lnTo>
                  <a:lnTo>
                    <a:pt x="13195" y="0"/>
                  </a:lnTo>
                  <a:lnTo>
                    <a:pt x="17157" y="3822"/>
                  </a:lnTo>
                  <a:lnTo>
                    <a:pt x="17157" y="26987"/>
                  </a:lnTo>
                  <a:lnTo>
                    <a:pt x="13195" y="26987"/>
                  </a:lnTo>
                  <a:lnTo>
                    <a:pt x="13195" y="30861"/>
                  </a:lnTo>
                  <a:lnTo>
                    <a:pt x="3911" y="3086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4983810" y="2818155"/>
              <a:ext cx="17780" cy="31115"/>
            </a:xfrm>
            <a:custGeom>
              <a:avLst/>
              <a:gdLst/>
              <a:ahLst/>
              <a:cxnLst/>
              <a:rect l="l" t="t" r="r" b="b"/>
              <a:pathLst>
                <a:path w="17779" h="31114">
                  <a:moveTo>
                    <a:pt x="13195" y="30861"/>
                  </a:moveTo>
                  <a:lnTo>
                    <a:pt x="3962" y="30861"/>
                  </a:lnTo>
                  <a:lnTo>
                    <a:pt x="3962" y="26987"/>
                  </a:lnTo>
                  <a:lnTo>
                    <a:pt x="0" y="26987"/>
                  </a:lnTo>
                  <a:lnTo>
                    <a:pt x="0" y="3873"/>
                  </a:lnTo>
                  <a:lnTo>
                    <a:pt x="3962" y="0"/>
                  </a:lnTo>
                  <a:lnTo>
                    <a:pt x="17157" y="0"/>
                  </a:lnTo>
                  <a:lnTo>
                    <a:pt x="17157" y="26987"/>
                  </a:lnTo>
                  <a:lnTo>
                    <a:pt x="13195" y="308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4983810" y="2818155"/>
              <a:ext cx="17780" cy="31115"/>
            </a:xfrm>
            <a:custGeom>
              <a:avLst/>
              <a:gdLst/>
              <a:ahLst/>
              <a:cxnLst/>
              <a:rect l="l" t="t" r="r" b="b"/>
              <a:pathLst>
                <a:path w="17779" h="31114">
                  <a:moveTo>
                    <a:pt x="3962" y="30861"/>
                  </a:moveTo>
                  <a:lnTo>
                    <a:pt x="3962" y="26987"/>
                  </a:lnTo>
                  <a:lnTo>
                    <a:pt x="0" y="26987"/>
                  </a:lnTo>
                  <a:lnTo>
                    <a:pt x="0" y="3822"/>
                  </a:lnTo>
                  <a:lnTo>
                    <a:pt x="3962" y="0"/>
                  </a:lnTo>
                  <a:lnTo>
                    <a:pt x="17157" y="0"/>
                  </a:lnTo>
                  <a:lnTo>
                    <a:pt x="17157" y="26987"/>
                  </a:lnTo>
                  <a:lnTo>
                    <a:pt x="13195" y="30861"/>
                  </a:lnTo>
                  <a:lnTo>
                    <a:pt x="3962" y="3086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4990401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7937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7937" y="0"/>
                  </a:lnTo>
                  <a:lnTo>
                    <a:pt x="7937" y="7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4990401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0" y="6451"/>
                  </a:moveTo>
                  <a:lnTo>
                    <a:pt x="0" y="7746"/>
                  </a:lnTo>
                  <a:lnTo>
                    <a:pt x="7937" y="7746"/>
                  </a:lnTo>
                  <a:lnTo>
                    <a:pt x="7937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4990401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7937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7937" y="0"/>
                  </a:lnTo>
                  <a:lnTo>
                    <a:pt x="7937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4990401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0" y="6451"/>
                  </a:moveTo>
                  <a:lnTo>
                    <a:pt x="0" y="7746"/>
                  </a:lnTo>
                  <a:lnTo>
                    <a:pt x="7937" y="7746"/>
                  </a:lnTo>
                  <a:lnTo>
                    <a:pt x="7937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5015509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5257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5257" y="7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5015509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0" y="6451"/>
                  </a:moveTo>
                  <a:lnTo>
                    <a:pt x="0" y="7746"/>
                  </a:lnTo>
                  <a:lnTo>
                    <a:pt x="5257" y="7746"/>
                  </a:lnTo>
                  <a:lnTo>
                    <a:pt x="5257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5015509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5257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5257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5015509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0" y="6451"/>
                  </a:moveTo>
                  <a:lnTo>
                    <a:pt x="0" y="7746"/>
                  </a:lnTo>
                  <a:lnTo>
                    <a:pt x="5257" y="7746"/>
                  </a:lnTo>
                  <a:lnTo>
                    <a:pt x="5257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5678385" y="2650972"/>
              <a:ext cx="26670" cy="1905"/>
            </a:xfrm>
            <a:custGeom>
              <a:avLst/>
              <a:gdLst/>
              <a:ahLst/>
              <a:cxnLst/>
              <a:rect l="l" t="t" r="r" b="b"/>
              <a:pathLst>
                <a:path w="26670" h="1905">
                  <a:moveTo>
                    <a:pt x="-6350" y="647"/>
                  </a:moveTo>
                  <a:lnTo>
                    <a:pt x="32740" y="647"/>
                  </a:lnTo>
                </a:path>
              </a:pathLst>
            </a:custGeom>
            <a:ln w="139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4928349" y="2832303"/>
              <a:ext cx="307975" cy="36195"/>
            </a:xfrm>
            <a:custGeom>
              <a:avLst/>
              <a:gdLst/>
              <a:ahLst/>
              <a:cxnLst/>
              <a:rect l="l" t="t" r="r" b="b"/>
              <a:pathLst>
                <a:path w="307975" h="36194">
                  <a:moveTo>
                    <a:pt x="199377" y="23114"/>
                  </a:moveTo>
                  <a:lnTo>
                    <a:pt x="89788" y="23114"/>
                  </a:lnTo>
                  <a:lnTo>
                    <a:pt x="275970" y="0"/>
                  </a:lnTo>
                  <a:lnTo>
                    <a:pt x="307670" y="0"/>
                  </a:lnTo>
                  <a:lnTo>
                    <a:pt x="307670" y="5156"/>
                  </a:lnTo>
                  <a:lnTo>
                    <a:pt x="273342" y="12839"/>
                  </a:lnTo>
                  <a:lnTo>
                    <a:pt x="245605" y="12839"/>
                  </a:lnTo>
                  <a:lnTo>
                    <a:pt x="209943" y="18008"/>
                  </a:lnTo>
                  <a:lnTo>
                    <a:pt x="232409" y="20586"/>
                  </a:lnTo>
                  <a:lnTo>
                    <a:pt x="199377" y="23114"/>
                  </a:lnTo>
                  <a:close/>
                </a:path>
                <a:path w="307975" h="36194">
                  <a:moveTo>
                    <a:pt x="36956" y="29565"/>
                  </a:moveTo>
                  <a:lnTo>
                    <a:pt x="71285" y="23114"/>
                  </a:lnTo>
                  <a:lnTo>
                    <a:pt x="154482" y="23114"/>
                  </a:lnTo>
                  <a:lnTo>
                    <a:pt x="159776" y="25692"/>
                  </a:lnTo>
                  <a:lnTo>
                    <a:pt x="87160" y="25692"/>
                  </a:lnTo>
                  <a:lnTo>
                    <a:pt x="36956" y="29565"/>
                  </a:lnTo>
                  <a:close/>
                </a:path>
                <a:path w="307975" h="36194">
                  <a:moveTo>
                    <a:pt x="145249" y="33426"/>
                  </a:moveTo>
                  <a:lnTo>
                    <a:pt x="117513" y="32143"/>
                  </a:lnTo>
                  <a:lnTo>
                    <a:pt x="101688" y="29565"/>
                  </a:lnTo>
                  <a:lnTo>
                    <a:pt x="87160" y="25692"/>
                  </a:lnTo>
                  <a:lnTo>
                    <a:pt x="159776" y="25692"/>
                  </a:lnTo>
                  <a:lnTo>
                    <a:pt x="167728" y="29565"/>
                  </a:lnTo>
                  <a:lnTo>
                    <a:pt x="180924" y="32143"/>
                  </a:lnTo>
                  <a:lnTo>
                    <a:pt x="145249" y="33426"/>
                  </a:lnTo>
                  <a:close/>
                </a:path>
                <a:path w="307975" h="36194">
                  <a:moveTo>
                    <a:pt x="0" y="36017"/>
                  </a:moveTo>
                  <a:lnTo>
                    <a:pt x="3962" y="33426"/>
                  </a:lnTo>
                  <a:lnTo>
                    <a:pt x="9220" y="32143"/>
                  </a:lnTo>
                  <a:lnTo>
                    <a:pt x="22466" y="29565"/>
                  </a:lnTo>
                  <a:lnTo>
                    <a:pt x="23634" y="31891"/>
                  </a:lnTo>
                  <a:lnTo>
                    <a:pt x="0" y="36017"/>
                  </a:lnTo>
                  <a:close/>
                </a:path>
                <a:path w="307975" h="36194">
                  <a:moveTo>
                    <a:pt x="23761" y="32143"/>
                  </a:moveTo>
                  <a:lnTo>
                    <a:pt x="23634" y="31891"/>
                  </a:lnTo>
                  <a:lnTo>
                    <a:pt x="36956" y="29565"/>
                  </a:lnTo>
                  <a:lnTo>
                    <a:pt x="23761" y="32143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4916436" y="2832303"/>
              <a:ext cx="320040" cy="47625"/>
            </a:xfrm>
            <a:custGeom>
              <a:avLst/>
              <a:gdLst/>
              <a:ahLst/>
              <a:cxnLst/>
              <a:rect l="l" t="t" r="r" b="b"/>
              <a:pathLst>
                <a:path w="320039" h="47625">
                  <a:moveTo>
                    <a:pt x="0" y="47574"/>
                  </a:moveTo>
                  <a:lnTo>
                    <a:pt x="3975" y="43700"/>
                  </a:lnTo>
                  <a:lnTo>
                    <a:pt x="9283" y="42405"/>
                  </a:lnTo>
                  <a:lnTo>
                    <a:pt x="22479" y="38544"/>
                  </a:lnTo>
                  <a:lnTo>
                    <a:pt x="25107" y="42405"/>
                  </a:lnTo>
                  <a:lnTo>
                    <a:pt x="38303" y="38544"/>
                  </a:lnTo>
                  <a:lnTo>
                    <a:pt x="73964" y="29565"/>
                  </a:lnTo>
                  <a:lnTo>
                    <a:pt x="93764" y="29565"/>
                  </a:lnTo>
                  <a:lnTo>
                    <a:pt x="264121" y="3860"/>
                  </a:lnTo>
                  <a:lnTo>
                    <a:pt x="286600" y="0"/>
                  </a:lnTo>
                  <a:lnTo>
                    <a:pt x="319582" y="0"/>
                  </a:lnTo>
                  <a:lnTo>
                    <a:pt x="319582" y="6400"/>
                  </a:lnTo>
                  <a:lnTo>
                    <a:pt x="283921" y="18008"/>
                  </a:lnTo>
                  <a:lnTo>
                    <a:pt x="254888" y="18008"/>
                  </a:lnTo>
                  <a:lnTo>
                    <a:pt x="219227" y="24409"/>
                  </a:lnTo>
                  <a:lnTo>
                    <a:pt x="241693" y="26987"/>
                  </a:lnTo>
                  <a:lnTo>
                    <a:pt x="206032" y="29565"/>
                  </a:lnTo>
                  <a:lnTo>
                    <a:pt x="161137" y="29565"/>
                  </a:lnTo>
                  <a:lnTo>
                    <a:pt x="174332" y="38544"/>
                  </a:lnTo>
                  <a:lnTo>
                    <a:pt x="187528" y="42405"/>
                  </a:lnTo>
                  <a:lnTo>
                    <a:pt x="151904" y="43700"/>
                  </a:lnTo>
                  <a:lnTo>
                    <a:pt x="122834" y="42405"/>
                  </a:lnTo>
                  <a:lnTo>
                    <a:pt x="105663" y="38544"/>
                  </a:lnTo>
                  <a:lnTo>
                    <a:pt x="89839" y="33426"/>
                  </a:lnTo>
                  <a:lnTo>
                    <a:pt x="38303" y="3854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4872875" y="2859290"/>
              <a:ext cx="154940" cy="34925"/>
            </a:xfrm>
            <a:custGeom>
              <a:avLst/>
              <a:gdLst/>
              <a:ahLst/>
              <a:cxnLst/>
              <a:rect l="l" t="t" r="r" b="b"/>
              <a:pathLst>
                <a:path w="154939" h="34925">
                  <a:moveTo>
                    <a:pt x="36969" y="34721"/>
                  </a:moveTo>
                  <a:lnTo>
                    <a:pt x="18503" y="30848"/>
                  </a:lnTo>
                  <a:lnTo>
                    <a:pt x="9232" y="26987"/>
                  </a:lnTo>
                  <a:lnTo>
                    <a:pt x="0" y="18008"/>
                  </a:lnTo>
                  <a:lnTo>
                    <a:pt x="3975" y="12839"/>
                  </a:lnTo>
                  <a:lnTo>
                    <a:pt x="6604" y="9029"/>
                  </a:lnTo>
                  <a:lnTo>
                    <a:pt x="9232" y="6438"/>
                  </a:lnTo>
                  <a:lnTo>
                    <a:pt x="21132" y="0"/>
                  </a:lnTo>
                  <a:lnTo>
                    <a:pt x="154482" y="0"/>
                  </a:lnTo>
                  <a:lnTo>
                    <a:pt x="36969" y="34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4861026" y="2859290"/>
              <a:ext cx="166370" cy="46355"/>
            </a:xfrm>
            <a:custGeom>
              <a:avLst/>
              <a:gdLst/>
              <a:ahLst/>
              <a:cxnLst/>
              <a:rect l="l" t="t" r="r" b="b"/>
              <a:pathLst>
                <a:path w="166370" h="46355">
                  <a:moveTo>
                    <a:pt x="166331" y="0"/>
                  </a:moveTo>
                  <a:lnTo>
                    <a:pt x="22415" y="0"/>
                  </a:lnTo>
                  <a:lnTo>
                    <a:pt x="9220" y="9029"/>
                  </a:lnTo>
                  <a:lnTo>
                    <a:pt x="7886" y="11557"/>
                  </a:lnTo>
                  <a:lnTo>
                    <a:pt x="3911" y="16713"/>
                  </a:lnTo>
                  <a:lnTo>
                    <a:pt x="0" y="23164"/>
                  </a:lnTo>
                  <a:lnTo>
                    <a:pt x="3911" y="29565"/>
                  </a:lnTo>
                  <a:lnTo>
                    <a:pt x="9220" y="36017"/>
                  </a:lnTo>
                  <a:lnTo>
                    <a:pt x="19786" y="41173"/>
                  </a:lnTo>
                  <a:lnTo>
                    <a:pt x="39585" y="4627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5003596" y="2887561"/>
              <a:ext cx="60960" cy="42545"/>
            </a:xfrm>
            <a:custGeom>
              <a:avLst/>
              <a:gdLst/>
              <a:ahLst/>
              <a:cxnLst/>
              <a:rect l="l" t="t" r="r" b="b"/>
              <a:pathLst>
                <a:path w="60960" h="42544">
                  <a:moveTo>
                    <a:pt x="0" y="42468"/>
                  </a:moveTo>
                  <a:lnTo>
                    <a:pt x="3975" y="0"/>
                  </a:lnTo>
                  <a:lnTo>
                    <a:pt x="54178" y="12903"/>
                  </a:lnTo>
                  <a:lnTo>
                    <a:pt x="60782" y="12903"/>
                  </a:lnTo>
                  <a:lnTo>
                    <a:pt x="60782" y="33439"/>
                  </a:lnTo>
                  <a:lnTo>
                    <a:pt x="51498" y="33439"/>
                  </a:lnTo>
                  <a:lnTo>
                    <a:pt x="0" y="42468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5003596" y="2887561"/>
              <a:ext cx="60960" cy="42545"/>
            </a:xfrm>
            <a:custGeom>
              <a:avLst/>
              <a:gdLst/>
              <a:ahLst/>
              <a:cxnLst/>
              <a:rect l="l" t="t" r="r" b="b"/>
              <a:pathLst>
                <a:path w="60960" h="42544">
                  <a:moveTo>
                    <a:pt x="0" y="42468"/>
                  </a:moveTo>
                  <a:lnTo>
                    <a:pt x="51498" y="33439"/>
                  </a:lnTo>
                  <a:lnTo>
                    <a:pt x="60782" y="33439"/>
                  </a:lnTo>
                  <a:lnTo>
                    <a:pt x="60782" y="12903"/>
                  </a:lnTo>
                  <a:lnTo>
                    <a:pt x="54178" y="12903"/>
                  </a:lnTo>
                  <a:lnTo>
                    <a:pt x="3975" y="0"/>
                  </a:lnTo>
                  <a:lnTo>
                    <a:pt x="0" y="4246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4916436" y="2867025"/>
              <a:ext cx="210185" cy="38735"/>
            </a:xfrm>
            <a:custGeom>
              <a:avLst/>
              <a:gdLst/>
              <a:ahLst/>
              <a:cxnLst/>
              <a:rect l="l" t="t" r="r" b="b"/>
              <a:pathLst>
                <a:path w="210185" h="38735">
                  <a:moveTo>
                    <a:pt x="158508" y="38544"/>
                  </a:moveTo>
                  <a:lnTo>
                    <a:pt x="142633" y="33439"/>
                  </a:lnTo>
                  <a:lnTo>
                    <a:pt x="91135" y="20535"/>
                  </a:lnTo>
                  <a:lnTo>
                    <a:pt x="91135" y="19253"/>
                  </a:lnTo>
                  <a:lnTo>
                    <a:pt x="75311" y="15430"/>
                  </a:lnTo>
                  <a:lnTo>
                    <a:pt x="25107" y="11556"/>
                  </a:lnTo>
                  <a:lnTo>
                    <a:pt x="0" y="11556"/>
                  </a:lnTo>
                  <a:lnTo>
                    <a:pt x="3975" y="8978"/>
                  </a:lnTo>
                  <a:lnTo>
                    <a:pt x="9283" y="6400"/>
                  </a:lnTo>
                  <a:lnTo>
                    <a:pt x="22479" y="3822"/>
                  </a:lnTo>
                  <a:lnTo>
                    <a:pt x="25107" y="6400"/>
                  </a:lnTo>
                  <a:lnTo>
                    <a:pt x="38303" y="3822"/>
                  </a:lnTo>
                  <a:lnTo>
                    <a:pt x="91135" y="0"/>
                  </a:lnTo>
                  <a:lnTo>
                    <a:pt x="105663" y="3822"/>
                  </a:lnTo>
                  <a:lnTo>
                    <a:pt x="122834" y="6400"/>
                  </a:lnTo>
                  <a:lnTo>
                    <a:pt x="151904" y="8978"/>
                  </a:lnTo>
                  <a:lnTo>
                    <a:pt x="188861" y="6400"/>
                  </a:lnTo>
                  <a:lnTo>
                    <a:pt x="209994" y="8978"/>
                  </a:lnTo>
                  <a:lnTo>
                    <a:pt x="158508" y="38544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4916436" y="2867025"/>
              <a:ext cx="210185" cy="38735"/>
            </a:xfrm>
            <a:custGeom>
              <a:avLst/>
              <a:gdLst/>
              <a:ahLst/>
              <a:cxnLst/>
              <a:rect l="l" t="t" r="r" b="b"/>
              <a:pathLst>
                <a:path w="210185" h="38735">
                  <a:moveTo>
                    <a:pt x="38303" y="3822"/>
                  </a:moveTo>
                  <a:lnTo>
                    <a:pt x="91135" y="0"/>
                  </a:lnTo>
                  <a:lnTo>
                    <a:pt x="105663" y="3822"/>
                  </a:lnTo>
                  <a:lnTo>
                    <a:pt x="122834" y="6400"/>
                  </a:lnTo>
                  <a:lnTo>
                    <a:pt x="151904" y="8978"/>
                  </a:lnTo>
                  <a:lnTo>
                    <a:pt x="188861" y="6400"/>
                  </a:lnTo>
                  <a:lnTo>
                    <a:pt x="209994" y="8978"/>
                  </a:lnTo>
                  <a:lnTo>
                    <a:pt x="158508" y="38544"/>
                  </a:lnTo>
                  <a:lnTo>
                    <a:pt x="142633" y="33439"/>
                  </a:lnTo>
                  <a:lnTo>
                    <a:pt x="91135" y="20535"/>
                  </a:lnTo>
                  <a:lnTo>
                    <a:pt x="91135" y="19253"/>
                  </a:lnTo>
                  <a:lnTo>
                    <a:pt x="75311" y="15430"/>
                  </a:lnTo>
                  <a:lnTo>
                    <a:pt x="25107" y="11556"/>
                  </a:lnTo>
                  <a:lnTo>
                    <a:pt x="0" y="11556"/>
                  </a:lnTo>
                  <a:lnTo>
                    <a:pt x="3975" y="8978"/>
                  </a:lnTo>
                  <a:lnTo>
                    <a:pt x="9283" y="6400"/>
                  </a:lnTo>
                  <a:lnTo>
                    <a:pt x="22479" y="3822"/>
                  </a:lnTo>
                  <a:lnTo>
                    <a:pt x="25107" y="6400"/>
                  </a:lnTo>
                  <a:lnTo>
                    <a:pt x="38303" y="382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4897983" y="2879877"/>
              <a:ext cx="108585" cy="63500"/>
            </a:xfrm>
            <a:custGeom>
              <a:avLst/>
              <a:gdLst/>
              <a:ahLst/>
              <a:cxnLst/>
              <a:rect l="l" t="t" r="r" b="b"/>
              <a:pathLst>
                <a:path w="108585" h="63500">
                  <a:moveTo>
                    <a:pt x="47523" y="63004"/>
                  </a:moveTo>
                  <a:lnTo>
                    <a:pt x="22428" y="60426"/>
                  </a:lnTo>
                  <a:lnTo>
                    <a:pt x="9232" y="57835"/>
                  </a:lnTo>
                  <a:lnTo>
                    <a:pt x="6603" y="54025"/>
                  </a:lnTo>
                  <a:lnTo>
                    <a:pt x="3962" y="54025"/>
                  </a:lnTo>
                  <a:lnTo>
                    <a:pt x="3962" y="51435"/>
                  </a:lnTo>
                  <a:lnTo>
                    <a:pt x="0" y="6400"/>
                  </a:lnTo>
                  <a:lnTo>
                    <a:pt x="0" y="2578"/>
                  </a:lnTo>
                  <a:lnTo>
                    <a:pt x="6603" y="2578"/>
                  </a:lnTo>
                  <a:lnTo>
                    <a:pt x="18453" y="0"/>
                  </a:lnTo>
                  <a:lnTo>
                    <a:pt x="47523" y="0"/>
                  </a:lnTo>
                  <a:lnTo>
                    <a:pt x="92417" y="2578"/>
                  </a:lnTo>
                  <a:lnTo>
                    <a:pt x="108242" y="6400"/>
                  </a:lnTo>
                  <a:lnTo>
                    <a:pt x="104330" y="54025"/>
                  </a:lnTo>
                  <a:lnTo>
                    <a:pt x="89788" y="57835"/>
                  </a:lnTo>
                  <a:lnTo>
                    <a:pt x="73913" y="60426"/>
                  </a:lnTo>
                  <a:lnTo>
                    <a:pt x="47523" y="630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4897983" y="2879877"/>
              <a:ext cx="108585" cy="63500"/>
            </a:xfrm>
            <a:custGeom>
              <a:avLst/>
              <a:gdLst/>
              <a:ahLst/>
              <a:cxnLst/>
              <a:rect l="l" t="t" r="r" b="b"/>
              <a:pathLst>
                <a:path w="108585" h="63500">
                  <a:moveTo>
                    <a:pt x="9232" y="57835"/>
                  </a:moveTo>
                  <a:lnTo>
                    <a:pt x="22428" y="60426"/>
                  </a:lnTo>
                  <a:lnTo>
                    <a:pt x="47523" y="63004"/>
                  </a:lnTo>
                  <a:lnTo>
                    <a:pt x="73913" y="60426"/>
                  </a:lnTo>
                  <a:lnTo>
                    <a:pt x="89788" y="57835"/>
                  </a:lnTo>
                  <a:lnTo>
                    <a:pt x="104330" y="53975"/>
                  </a:lnTo>
                  <a:lnTo>
                    <a:pt x="108242" y="6400"/>
                  </a:lnTo>
                  <a:lnTo>
                    <a:pt x="92417" y="2578"/>
                  </a:lnTo>
                  <a:lnTo>
                    <a:pt x="47523" y="0"/>
                  </a:lnTo>
                  <a:lnTo>
                    <a:pt x="18453" y="0"/>
                  </a:lnTo>
                  <a:lnTo>
                    <a:pt x="6603" y="2578"/>
                  </a:lnTo>
                  <a:lnTo>
                    <a:pt x="0" y="2578"/>
                  </a:lnTo>
                  <a:lnTo>
                    <a:pt x="0" y="6400"/>
                  </a:lnTo>
                  <a:lnTo>
                    <a:pt x="3962" y="51435"/>
                  </a:lnTo>
                  <a:lnTo>
                    <a:pt x="3962" y="53975"/>
                  </a:lnTo>
                  <a:lnTo>
                    <a:pt x="6603" y="53975"/>
                  </a:lnTo>
                  <a:lnTo>
                    <a:pt x="9232" y="5783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5070970" y="2859290"/>
              <a:ext cx="123189" cy="17145"/>
            </a:xfrm>
            <a:custGeom>
              <a:avLst/>
              <a:gdLst/>
              <a:ahLst/>
              <a:cxnLst/>
              <a:rect l="l" t="t" r="r" b="b"/>
              <a:pathLst>
                <a:path w="123189" h="17144">
                  <a:moveTo>
                    <a:pt x="63347" y="16713"/>
                  </a:moveTo>
                  <a:lnTo>
                    <a:pt x="32994" y="14135"/>
                  </a:lnTo>
                  <a:lnTo>
                    <a:pt x="11861" y="9029"/>
                  </a:lnTo>
                  <a:lnTo>
                    <a:pt x="0" y="2578"/>
                  </a:lnTo>
                  <a:lnTo>
                    <a:pt x="58089" y="2578"/>
                  </a:lnTo>
                  <a:lnTo>
                    <a:pt x="87160" y="0"/>
                  </a:lnTo>
                  <a:lnTo>
                    <a:pt x="105613" y="0"/>
                  </a:lnTo>
                  <a:lnTo>
                    <a:pt x="116192" y="2578"/>
                  </a:lnTo>
                  <a:lnTo>
                    <a:pt x="122783" y="9029"/>
                  </a:lnTo>
                  <a:lnTo>
                    <a:pt x="122783" y="11557"/>
                  </a:lnTo>
                  <a:lnTo>
                    <a:pt x="116192" y="14135"/>
                  </a:lnTo>
                  <a:lnTo>
                    <a:pt x="113550" y="14135"/>
                  </a:lnTo>
                  <a:lnTo>
                    <a:pt x="63347" y="16713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5070970" y="2859290"/>
              <a:ext cx="123189" cy="17145"/>
            </a:xfrm>
            <a:custGeom>
              <a:avLst/>
              <a:gdLst/>
              <a:ahLst/>
              <a:cxnLst/>
              <a:rect l="l" t="t" r="r" b="b"/>
              <a:pathLst>
                <a:path w="123189" h="17144">
                  <a:moveTo>
                    <a:pt x="87160" y="0"/>
                  </a:moveTo>
                  <a:lnTo>
                    <a:pt x="58089" y="2578"/>
                  </a:lnTo>
                  <a:lnTo>
                    <a:pt x="0" y="2578"/>
                  </a:lnTo>
                  <a:lnTo>
                    <a:pt x="11861" y="9029"/>
                  </a:lnTo>
                  <a:lnTo>
                    <a:pt x="32994" y="14135"/>
                  </a:lnTo>
                  <a:lnTo>
                    <a:pt x="63347" y="16713"/>
                  </a:lnTo>
                  <a:lnTo>
                    <a:pt x="113550" y="14135"/>
                  </a:lnTo>
                  <a:lnTo>
                    <a:pt x="116192" y="14135"/>
                  </a:lnTo>
                  <a:lnTo>
                    <a:pt x="122783" y="11557"/>
                  </a:lnTo>
                  <a:lnTo>
                    <a:pt x="122783" y="9029"/>
                  </a:lnTo>
                  <a:lnTo>
                    <a:pt x="116192" y="2578"/>
                  </a:lnTo>
                  <a:lnTo>
                    <a:pt x="105613" y="0"/>
                  </a:lnTo>
                  <a:lnTo>
                    <a:pt x="8716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5135664" y="2850311"/>
              <a:ext cx="91440" cy="12065"/>
            </a:xfrm>
            <a:custGeom>
              <a:avLst/>
              <a:gdLst/>
              <a:ahLst/>
              <a:cxnLst/>
              <a:rect l="l" t="t" r="r" b="b"/>
              <a:pathLst>
                <a:path w="91439" h="12064">
                  <a:moveTo>
                    <a:pt x="51498" y="11557"/>
                  </a:moveTo>
                  <a:lnTo>
                    <a:pt x="22466" y="8978"/>
                  </a:lnTo>
                  <a:lnTo>
                    <a:pt x="6591" y="2578"/>
                  </a:lnTo>
                  <a:lnTo>
                    <a:pt x="0" y="2578"/>
                  </a:lnTo>
                  <a:lnTo>
                    <a:pt x="39636" y="0"/>
                  </a:lnTo>
                  <a:lnTo>
                    <a:pt x="60718" y="0"/>
                  </a:lnTo>
                  <a:lnTo>
                    <a:pt x="84531" y="2578"/>
                  </a:lnTo>
                  <a:lnTo>
                    <a:pt x="91135" y="8978"/>
                  </a:lnTo>
                  <a:lnTo>
                    <a:pt x="51498" y="11557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5135664" y="2850311"/>
              <a:ext cx="91440" cy="12065"/>
            </a:xfrm>
            <a:custGeom>
              <a:avLst/>
              <a:gdLst/>
              <a:ahLst/>
              <a:cxnLst/>
              <a:rect l="l" t="t" r="r" b="b"/>
              <a:pathLst>
                <a:path w="91439" h="12064">
                  <a:moveTo>
                    <a:pt x="60718" y="0"/>
                  </a:moveTo>
                  <a:lnTo>
                    <a:pt x="39636" y="0"/>
                  </a:lnTo>
                  <a:lnTo>
                    <a:pt x="0" y="2578"/>
                  </a:lnTo>
                  <a:lnTo>
                    <a:pt x="6591" y="2578"/>
                  </a:lnTo>
                  <a:lnTo>
                    <a:pt x="22466" y="8978"/>
                  </a:lnTo>
                  <a:lnTo>
                    <a:pt x="51498" y="11557"/>
                  </a:lnTo>
                  <a:lnTo>
                    <a:pt x="91135" y="8978"/>
                  </a:lnTo>
                  <a:lnTo>
                    <a:pt x="84531" y="2578"/>
                  </a:lnTo>
                  <a:lnTo>
                    <a:pt x="6071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5232056" y="2821978"/>
              <a:ext cx="31750" cy="22225"/>
            </a:xfrm>
            <a:custGeom>
              <a:avLst/>
              <a:gdLst/>
              <a:ahLst/>
              <a:cxnLst/>
              <a:rect l="l" t="t" r="r" b="b"/>
              <a:pathLst>
                <a:path w="31750" h="22225">
                  <a:moveTo>
                    <a:pt x="22466" y="21882"/>
                  </a:moveTo>
                  <a:lnTo>
                    <a:pt x="15875" y="21882"/>
                  </a:lnTo>
                  <a:lnTo>
                    <a:pt x="13195" y="16725"/>
                  </a:lnTo>
                  <a:lnTo>
                    <a:pt x="3962" y="14185"/>
                  </a:lnTo>
                  <a:lnTo>
                    <a:pt x="0" y="10325"/>
                  </a:lnTo>
                  <a:lnTo>
                    <a:pt x="5308" y="10325"/>
                  </a:lnTo>
                  <a:lnTo>
                    <a:pt x="15875" y="5156"/>
                  </a:lnTo>
                  <a:lnTo>
                    <a:pt x="25095" y="0"/>
                  </a:lnTo>
                  <a:lnTo>
                    <a:pt x="31699" y="0"/>
                  </a:lnTo>
                  <a:lnTo>
                    <a:pt x="22466" y="7734"/>
                  </a:lnTo>
                  <a:lnTo>
                    <a:pt x="22466" y="21882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5232056" y="2821978"/>
              <a:ext cx="31750" cy="22225"/>
            </a:xfrm>
            <a:custGeom>
              <a:avLst/>
              <a:gdLst/>
              <a:ahLst/>
              <a:cxnLst/>
              <a:rect l="l" t="t" r="r" b="b"/>
              <a:pathLst>
                <a:path w="31750" h="22225">
                  <a:moveTo>
                    <a:pt x="31699" y="0"/>
                  </a:moveTo>
                  <a:lnTo>
                    <a:pt x="25095" y="0"/>
                  </a:lnTo>
                  <a:lnTo>
                    <a:pt x="15875" y="5156"/>
                  </a:lnTo>
                  <a:lnTo>
                    <a:pt x="5308" y="10325"/>
                  </a:lnTo>
                  <a:lnTo>
                    <a:pt x="0" y="10325"/>
                  </a:lnTo>
                  <a:lnTo>
                    <a:pt x="3962" y="14185"/>
                  </a:lnTo>
                  <a:lnTo>
                    <a:pt x="13195" y="16725"/>
                  </a:lnTo>
                  <a:lnTo>
                    <a:pt x="15875" y="21882"/>
                  </a:lnTo>
                  <a:lnTo>
                    <a:pt x="22466" y="21882"/>
                  </a:lnTo>
                  <a:lnTo>
                    <a:pt x="22466" y="7734"/>
                  </a:lnTo>
                  <a:lnTo>
                    <a:pt x="31699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4673498" y="2798876"/>
              <a:ext cx="24130" cy="50165"/>
            </a:xfrm>
            <a:custGeom>
              <a:avLst/>
              <a:gdLst/>
              <a:ahLst/>
              <a:cxnLst/>
              <a:rect l="l" t="t" r="r" b="b"/>
              <a:pathLst>
                <a:path w="24129" h="50164">
                  <a:moveTo>
                    <a:pt x="23761" y="0"/>
                  </a:moveTo>
                  <a:lnTo>
                    <a:pt x="0" y="0"/>
                  </a:lnTo>
                  <a:lnTo>
                    <a:pt x="0" y="2565"/>
                  </a:lnTo>
                  <a:lnTo>
                    <a:pt x="0" y="50139"/>
                  </a:lnTo>
                  <a:lnTo>
                    <a:pt x="23761" y="50139"/>
                  </a:lnTo>
                  <a:lnTo>
                    <a:pt x="23761" y="2565"/>
                  </a:lnTo>
                  <a:lnTo>
                    <a:pt x="23761" y="0"/>
                  </a:lnTo>
                  <a:close/>
                </a:path>
              </a:pathLst>
            </a:custGeom>
            <a:solidFill>
              <a:srgbClr val="FF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4694631" y="2854121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0" y="2590"/>
                  </a:moveTo>
                  <a:lnTo>
                    <a:pt x="5257" y="2590"/>
                  </a:lnTo>
                  <a:lnTo>
                    <a:pt x="5257" y="0"/>
                  </a:lnTo>
                  <a:lnTo>
                    <a:pt x="0" y="0"/>
                  </a:lnTo>
                  <a:lnTo>
                    <a:pt x="0" y="259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4657623" y="2856712"/>
              <a:ext cx="42545" cy="8255"/>
            </a:xfrm>
            <a:custGeom>
              <a:avLst/>
              <a:gdLst/>
              <a:ahLst/>
              <a:cxnLst/>
              <a:rect l="l" t="t" r="r" b="b"/>
              <a:pathLst>
                <a:path w="42545" h="8255">
                  <a:moveTo>
                    <a:pt x="33045" y="0"/>
                  </a:moveTo>
                  <a:lnTo>
                    <a:pt x="38303" y="0"/>
                  </a:lnTo>
                  <a:lnTo>
                    <a:pt x="42265" y="2578"/>
                  </a:lnTo>
                  <a:lnTo>
                    <a:pt x="38303" y="7734"/>
                  </a:lnTo>
                  <a:lnTo>
                    <a:pt x="6603" y="7734"/>
                  </a:lnTo>
                  <a:lnTo>
                    <a:pt x="0" y="2578"/>
                  </a:lnTo>
                  <a:lnTo>
                    <a:pt x="3975" y="0"/>
                  </a:lnTo>
                  <a:lnTo>
                    <a:pt x="9283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4666906" y="2801442"/>
              <a:ext cx="27940" cy="58419"/>
            </a:xfrm>
            <a:custGeom>
              <a:avLst/>
              <a:gdLst/>
              <a:ahLst/>
              <a:cxnLst/>
              <a:rect l="l" t="t" r="r" b="b"/>
              <a:pathLst>
                <a:path w="27939" h="58419">
                  <a:moveTo>
                    <a:pt x="27724" y="57848"/>
                  </a:moveTo>
                  <a:lnTo>
                    <a:pt x="0" y="57848"/>
                  </a:lnTo>
                  <a:lnTo>
                    <a:pt x="0" y="0"/>
                  </a:lnTo>
                  <a:lnTo>
                    <a:pt x="27724" y="0"/>
                  </a:lnTo>
                  <a:lnTo>
                    <a:pt x="27724" y="55270"/>
                  </a:lnTo>
                  <a:lnTo>
                    <a:pt x="27724" y="57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4666906" y="2801442"/>
              <a:ext cx="27940" cy="58419"/>
            </a:xfrm>
            <a:custGeom>
              <a:avLst/>
              <a:gdLst/>
              <a:ahLst/>
              <a:cxnLst/>
              <a:rect l="l" t="t" r="r" b="b"/>
              <a:pathLst>
                <a:path w="27939" h="58419">
                  <a:moveTo>
                    <a:pt x="27724" y="55270"/>
                  </a:moveTo>
                  <a:lnTo>
                    <a:pt x="27724" y="0"/>
                  </a:lnTo>
                  <a:lnTo>
                    <a:pt x="0" y="0"/>
                  </a:lnTo>
                  <a:lnTo>
                    <a:pt x="0" y="57848"/>
                  </a:lnTo>
                  <a:lnTo>
                    <a:pt x="27724" y="57848"/>
                  </a:lnTo>
                  <a:lnTo>
                    <a:pt x="27724" y="55270"/>
                  </a:lnTo>
                </a:path>
                <a:path w="27939" h="58419">
                  <a:moveTo>
                    <a:pt x="19786" y="29565"/>
                  </a:moveTo>
                  <a:lnTo>
                    <a:pt x="17157" y="29565"/>
                  </a:lnTo>
                  <a:lnTo>
                    <a:pt x="17157" y="26987"/>
                  </a:lnTo>
                  <a:lnTo>
                    <a:pt x="19786" y="23113"/>
                  </a:lnTo>
                  <a:lnTo>
                    <a:pt x="19786" y="26987"/>
                  </a:lnTo>
                  <a:lnTo>
                    <a:pt x="22415" y="26987"/>
                  </a:lnTo>
                  <a:lnTo>
                    <a:pt x="19786" y="2956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4684064" y="2824556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5">
                  <a:moveTo>
                    <a:pt x="2628" y="6451"/>
                  </a:moveTo>
                  <a:lnTo>
                    <a:pt x="0" y="6451"/>
                  </a:lnTo>
                  <a:lnTo>
                    <a:pt x="0" y="3873"/>
                  </a:lnTo>
                  <a:lnTo>
                    <a:pt x="2628" y="0"/>
                  </a:lnTo>
                  <a:lnTo>
                    <a:pt x="2628" y="6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4684064" y="2824556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5">
                  <a:moveTo>
                    <a:pt x="2628" y="6451"/>
                  </a:moveTo>
                  <a:lnTo>
                    <a:pt x="0" y="6451"/>
                  </a:lnTo>
                  <a:lnTo>
                    <a:pt x="0" y="3873"/>
                  </a:lnTo>
                  <a:lnTo>
                    <a:pt x="2628" y="0"/>
                  </a:lnTo>
                  <a:lnTo>
                    <a:pt x="2628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5489575" y="2798864"/>
              <a:ext cx="20320" cy="50165"/>
            </a:xfrm>
            <a:custGeom>
              <a:avLst/>
              <a:gdLst/>
              <a:ahLst/>
              <a:cxnLst/>
              <a:rect l="l" t="t" r="r" b="b"/>
              <a:pathLst>
                <a:path w="20320" h="50164">
                  <a:moveTo>
                    <a:pt x="19799" y="50152"/>
                  </a:moveTo>
                  <a:lnTo>
                    <a:pt x="2628" y="50152"/>
                  </a:lnTo>
                  <a:lnTo>
                    <a:pt x="0" y="48856"/>
                  </a:lnTo>
                  <a:lnTo>
                    <a:pt x="0" y="0"/>
                  </a:lnTo>
                  <a:lnTo>
                    <a:pt x="17170" y="0"/>
                  </a:lnTo>
                  <a:lnTo>
                    <a:pt x="19799" y="2578"/>
                  </a:lnTo>
                  <a:lnTo>
                    <a:pt x="19799" y="50152"/>
                  </a:lnTo>
                  <a:close/>
                </a:path>
              </a:pathLst>
            </a:custGeom>
            <a:solidFill>
              <a:srgbClr val="FF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5481637" y="2849016"/>
              <a:ext cx="30480" cy="8255"/>
            </a:xfrm>
            <a:custGeom>
              <a:avLst/>
              <a:gdLst/>
              <a:ahLst/>
              <a:cxnLst/>
              <a:rect l="l" t="t" r="r" b="b"/>
              <a:pathLst>
                <a:path w="30479" h="8255">
                  <a:moveTo>
                    <a:pt x="30365" y="7696"/>
                  </a:moveTo>
                  <a:lnTo>
                    <a:pt x="0" y="7696"/>
                  </a:lnTo>
                  <a:lnTo>
                    <a:pt x="0" y="0"/>
                  </a:lnTo>
                  <a:lnTo>
                    <a:pt x="9232" y="0"/>
                  </a:lnTo>
                  <a:lnTo>
                    <a:pt x="30365" y="0"/>
                  </a:lnTo>
                  <a:lnTo>
                    <a:pt x="30365" y="769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5471071" y="2856712"/>
              <a:ext cx="41275" cy="3175"/>
            </a:xfrm>
            <a:custGeom>
              <a:avLst/>
              <a:gdLst/>
              <a:ahLst/>
              <a:cxnLst/>
              <a:rect l="l" t="t" r="r" b="b"/>
              <a:pathLst>
                <a:path w="41275" h="3175">
                  <a:moveTo>
                    <a:pt x="13195" y="0"/>
                  </a:moveTo>
                  <a:lnTo>
                    <a:pt x="0" y="0"/>
                  </a:lnTo>
                  <a:lnTo>
                    <a:pt x="0" y="2578"/>
                  </a:lnTo>
                  <a:lnTo>
                    <a:pt x="40932" y="2578"/>
                  </a:lnTo>
                  <a:lnTo>
                    <a:pt x="40932" y="0"/>
                  </a:lnTo>
                  <a:lnTo>
                    <a:pt x="31699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5489575" y="2801442"/>
              <a:ext cx="13335" cy="14604"/>
            </a:xfrm>
            <a:custGeom>
              <a:avLst/>
              <a:gdLst/>
              <a:ahLst/>
              <a:cxnLst/>
              <a:rect l="l" t="t" r="r" b="b"/>
              <a:pathLst>
                <a:path w="13335" h="14605">
                  <a:moveTo>
                    <a:pt x="0" y="14135"/>
                  </a:moveTo>
                  <a:lnTo>
                    <a:pt x="0" y="0"/>
                  </a:lnTo>
                  <a:lnTo>
                    <a:pt x="13195" y="0"/>
                  </a:lnTo>
                  <a:lnTo>
                    <a:pt x="0" y="14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5492203" y="2801442"/>
              <a:ext cx="14604" cy="47625"/>
            </a:xfrm>
            <a:custGeom>
              <a:avLst/>
              <a:gdLst/>
              <a:ahLst/>
              <a:cxnLst/>
              <a:rect l="l" t="t" r="r" b="b"/>
              <a:pathLst>
                <a:path w="14604" h="47625">
                  <a:moveTo>
                    <a:pt x="11861" y="47574"/>
                  </a:moveTo>
                  <a:lnTo>
                    <a:pt x="1333" y="47574"/>
                  </a:lnTo>
                  <a:lnTo>
                    <a:pt x="0" y="46278"/>
                  </a:lnTo>
                  <a:lnTo>
                    <a:pt x="0" y="21831"/>
                  </a:lnTo>
                  <a:lnTo>
                    <a:pt x="11861" y="0"/>
                  </a:lnTo>
                  <a:lnTo>
                    <a:pt x="14541" y="0"/>
                  </a:lnTo>
                  <a:lnTo>
                    <a:pt x="14541" y="46278"/>
                  </a:lnTo>
                  <a:lnTo>
                    <a:pt x="11861" y="47574"/>
                  </a:lnTo>
                  <a:close/>
                </a:path>
              </a:pathLst>
            </a:custGeom>
            <a:solidFill>
              <a:srgbClr val="000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5497461" y="2824556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2679" y="6451"/>
                  </a:moveTo>
                  <a:lnTo>
                    <a:pt x="0" y="6451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51"/>
                  </a:lnTo>
                  <a:lnTo>
                    <a:pt x="2679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5497461" y="2824556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5308" y="6451"/>
                  </a:moveTo>
                  <a:lnTo>
                    <a:pt x="2679" y="6451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497461" y="2824556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2679" y="6451"/>
                  </a:moveTo>
                  <a:lnTo>
                    <a:pt x="0" y="6451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6451"/>
                  </a:lnTo>
                  <a:lnTo>
                    <a:pt x="2679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5489575" y="2801442"/>
              <a:ext cx="13335" cy="14604"/>
            </a:xfrm>
            <a:custGeom>
              <a:avLst/>
              <a:gdLst/>
              <a:ahLst/>
              <a:cxnLst/>
              <a:rect l="l" t="t" r="r" b="b"/>
              <a:pathLst>
                <a:path w="13335" h="14605">
                  <a:moveTo>
                    <a:pt x="0" y="14135"/>
                  </a:moveTo>
                  <a:lnTo>
                    <a:pt x="0" y="0"/>
                  </a:lnTo>
                  <a:lnTo>
                    <a:pt x="13195" y="0"/>
                  </a:lnTo>
                  <a:lnTo>
                    <a:pt x="0" y="14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477662" y="2801442"/>
              <a:ext cx="29209" cy="58419"/>
            </a:xfrm>
            <a:custGeom>
              <a:avLst/>
              <a:gdLst/>
              <a:ahLst/>
              <a:cxnLst/>
              <a:rect l="l" t="t" r="r" b="b"/>
              <a:pathLst>
                <a:path w="29210" h="58419">
                  <a:moveTo>
                    <a:pt x="0" y="25692"/>
                  </a:moveTo>
                  <a:lnTo>
                    <a:pt x="0" y="0"/>
                  </a:lnTo>
                  <a:lnTo>
                    <a:pt x="25107" y="0"/>
                  </a:lnTo>
                </a:path>
                <a:path w="29210" h="58419">
                  <a:moveTo>
                    <a:pt x="25107" y="0"/>
                  </a:moveTo>
                  <a:lnTo>
                    <a:pt x="29082" y="0"/>
                  </a:lnTo>
                  <a:lnTo>
                    <a:pt x="29082" y="55270"/>
                  </a:lnTo>
                  <a:lnTo>
                    <a:pt x="25107" y="57848"/>
                  </a:lnTo>
                  <a:lnTo>
                    <a:pt x="5308" y="57848"/>
                  </a:lnTo>
                  <a:lnTo>
                    <a:pt x="2641" y="55270"/>
                  </a:lnTo>
                  <a:lnTo>
                    <a:pt x="2641" y="2569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076228" y="2873425"/>
              <a:ext cx="161290" cy="27305"/>
            </a:xfrm>
            <a:custGeom>
              <a:avLst/>
              <a:gdLst/>
              <a:ahLst/>
              <a:cxnLst/>
              <a:rect l="l" t="t" r="r" b="b"/>
              <a:pathLst>
                <a:path w="161289" h="27305">
                  <a:moveTo>
                    <a:pt x="108292" y="27038"/>
                  </a:moveTo>
                  <a:lnTo>
                    <a:pt x="0" y="27038"/>
                  </a:lnTo>
                  <a:lnTo>
                    <a:pt x="110934" y="0"/>
                  </a:lnTo>
                  <a:lnTo>
                    <a:pt x="122834" y="1282"/>
                  </a:lnTo>
                  <a:lnTo>
                    <a:pt x="143967" y="6451"/>
                  </a:lnTo>
                  <a:lnTo>
                    <a:pt x="158457" y="10312"/>
                  </a:lnTo>
                  <a:lnTo>
                    <a:pt x="161137" y="12852"/>
                  </a:lnTo>
                  <a:lnTo>
                    <a:pt x="161137" y="14135"/>
                  </a:lnTo>
                  <a:lnTo>
                    <a:pt x="158457" y="16713"/>
                  </a:lnTo>
                  <a:lnTo>
                    <a:pt x="134696" y="21882"/>
                  </a:lnTo>
                  <a:lnTo>
                    <a:pt x="108292" y="27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064378" y="2873425"/>
              <a:ext cx="173355" cy="38735"/>
            </a:xfrm>
            <a:custGeom>
              <a:avLst/>
              <a:gdLst/>
              <a:ahLst/>
              <a:cxnLst/>
              <a:rect l="l" t="t" r="r" b="b"/>
              <a:pathLst>
                <a:path w="173354" h="38735">
                  <a:moveTo>
                    <a:pt x="118808" y="0"/>
                  </a:moveTo>
                  <a:lnTo>
                    <a:pt x="130708" y="2578"/>
                  </a:lnTo>
                  <a:lnTo>
                    <a:pt x="154482" y="9029"/>
                  </a:lnTo>
                  <a:lnTo>
                    <a:pt x="170307" y="14135"/>
                  </a:lnTo>
                  <a:lnTo>
                    <a:pt x="172986" y="18008"/>
                  </a:lnTo>
                  <a:lnTo>
                    <a:pt x="172986" y="20586"/>
                  </a:lnTo>
                  <a:lnTo>
                    <a:pt x="170307" y="23164"/>
                  </a:lnTo>
                  <a:lnTo>
                    <a:pt x="143916" y="32143"/>
                  </a:lnTo>
                  <a:lnTo>
                    <a:pt x="116179" y="38595"/>
                  </a:lnTo>
                  <a:lnTo>
                    <a:pt x="0" y="3859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099989" y="2873425"/>
              <a:ext cx="75565" cy="14604"/>
            </a:xfrm>
            <a:custGeom>
              <a:avLst/>
              <a:gdLst/>
              <a:ahLst/>
              <a:cxnLst/>
              <a:rect l="l" t="t" r="r" b="b"/>
              <a:pathLst>
                <a:path w="75564" h="14605">
                  <a:moveTo>
                    <a:pt x="52831" y="14135"/>
                  </a:moveTo>
                  <a:lnTo>
                    <a:pt x="0" y="14135"/>
                  </a:lnTo>
                  <a:lnTo>
                    <a:pt x="25107" y="0"/>
                  </a:lnTo>
                  <a:lnTo>
                    <a:pt x="42265" y="2578"/>
                  </a:lnTo>
                  <a:lnTo>
                    <a:pt x="58140" y="2578"/>
                  </a:lnTo>
                  <a:lnTo>
                    <a:pt x="66027" y="0"/>
                  </a:lnTo>
                  <a:lnTo>
                    <a:pt x="67373" y="0"/>
                  </a:lnTo>
                  <a:lnTo>
                    <a:pt x="75311" y="5156"/>
                  </a:lnTo>
                  <a:lnTo>
                    <a:pt x="75311" y="9029"/>
                  </a:lnTo>
                  <a:lnTo>
                    <a:pt x="52831" y="14135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4713084" y="2824556"/>
              <a:ext cx="462280" cy="87630"/>
            </a:xfrm>
            <a:custGeom>
              <a:avLst/>
              <a:gdLst/>
              <a:ahLst/>
              <a:cxnLst/>
              <a:rect l="l" t="t" r="r" b="b"/>
              <a:pathLst>
                <a:path w="462279" h="87630">
                  <a:moveTo>
                    <a:pt x="452932" y="48869"/>
                  </a:moveTo>
                  <a:lnTo>
                    <a:pt x="454279" y="48869"/>
                  </a:lnTo>
                  <a:lnTo>
                    <a:pt x="462216" y="54025"/>
                  </a:lnTo>
                  <a:lnTo>
                    <a:pt x="462216" y="57899"/>
                  </a:lnTo>
                  <a:lnTo>
                    <a:pt x="439737" y="63004"/>
                  </a:lnTo>
                  <a:lnTo>
                    <a:pt x="386905" y="63004"/>
                  </a:lnTo>
                  <a:lnTo>
                    <a:pt x="412013" y="48869"/>
                  </a:lnTo>
                  <a:lnTo>
                    <a:pt x="429171" y="51447"/>
                  </a:lnTo>
                  <a:lnTo>
                    <a:pt x="445046" y="51447"/>
                  </a:lnTo>
                  <a:lnTo>
                    <a:pt x="452932" y="48869"/>
                  </a:lnTo>
                </a:path>
                <a:path w="462279" h="87630">
                  <a:moveTo>
                    <a:pt x="351294" y="87464"/>
                  </a:moveTo>
                  <a:lnTo>
                    <a:pt x="360514" y="87464"/>
                  </a:lnTo>
                  <a:lnTo>
                    <a:pt x="351294" y="87464"/>
                  </a:lnTo>
                </a:path>
                <a:path w="462279" h="87630">
                  <a:moveTo>
                    <a:pt x="0" y="6451"/>
                  </a:moveTo>
                  <a:lnTo>
                    <a:pt x="0" y="7746"/>
                  </a:lnTo>
                  <a:lnTo>
                    <a:pt x="5308" y="7746"/>
                  </a:lnTo>
                  <a:lnTo>
                    <a:pt x="5308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4945507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603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603" y="0"/>
                  </a:lnTo>
                  <a:lnTo>
                    <a:pt x="6603" y="7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4945507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0" y="6451"/>
                  </a:moveTo>
                  <a:lnTo>
                    <a:pt x="0" y="7746"/>
                  </a:lnTo>
                  <a:lnTo>
                    <a:pt x="6603" y="7746"/>
                  </a:lnTo>
                  <a:lnTo>
                    <a:pt x="6603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4945507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603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603" y="0"/>
                  </a:lnTo>
                  <a:lnTo>
                    <a:pt x="6603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4945507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0" y="6451"/>
                  </a:moveTo>
                  <a:lnTo>
                    <a:pt x="0" y="7746"/>
                  </a:lnTo>
                  <a:lnTo>
                    <a:pt x="6603" y="7746"/>
                  </a:lnTo>
                  <a:lnTo>
                    <a:pt x="6603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4961331" y="2824556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5" h="8255">
                  <a:moveTo>
                    <a:pt x="6654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654" y="0"/>
                  </a:lnTo>
                  <a:lnTo>
                    <a:pt x="10566" y="2578"/>
                  </a:lnTo>
                  <a:lnTo>
                    <a:pt x="10566" y="6451"/>
                  </a:lnTo>
                  <a:lnTo>
                    <a:pt x="6654" y="7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4961331" y="2824556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5" h="8255">
                  <a:moveTo>
                    <a:pt x="0" y="6451"/>
                  </a:moveTo>
                  <a:lnTo>
                    <a:pt x="0" y="7746"/>
                  </a:lnTo>
                  <a:lnTo>
                    <a:pt x="6654" y="7746"/>
                  </a:lnTo>
                  <a:lnTo>
                    <a:pt x="10566" y="6451"/>
                  </a:lnTo>
                  <a:lnTo>
                    <a:pt x="10566" y="2578"/>
                  </a:lnTo>
                  <a:lnTo>
                    <a:pt x="6654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4961331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654" y="7746"/>
                  </a:moveTo>
                  <a:lnTo>
                    <a:pt x="2679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2679" y="0"/>
                  </a:lnTo>
                  <a:lnTo>
                    <a:pt x="6654" y="0"/>
                  </a:lnTo>
                  <a:lnTo>
                    <a:pt x="6654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4961331" y="2613672"/>
              <a:ext cx="748030" cy="219075"/>
            </a:xfrm>
            <a:custGeom>
              <a:avLst/>
              <a:gdLst/>
              <a:ahLst/>
              <a:cxnLst/>
              <a:rect l="l" t="t" r="r" b="b"/>
              <a:pathLst>
                <a:path w="748029" h="219075">
                  <a:moveTo>
                    <a:pt x="0" y="217335"/>
                  </a:moveTo>
                  <a:lnTo>
                    <a:pt x="2679" y="218630"/>
                  </a:lnTo>
                  <a:lnTo>
                    <a:pt x="6654" y="218630"/>
                  </a:lnTo>
                  <a:lnTo>
                    <a:pt x="6654" y="210883"/>
                  </a:lnTo>
                  <a:lnTo>
                    <a:pt x="2679" y="210883"/>
                  </a:lnTo>
                  <a:lnTo>
                    <a:pt x="0" y="213461"/>
                  </a:lnTo>
                  <a:lnTo>
                    <a:pt x="0" y="217335"/>
                  </a:lnTo>
                </a:path>
                <a:path w="748029" h="219075">
                  <a:moveTo>
                    <a:pt x="747420" y="0"/>
                  </a:moveTo>
                  <a:lnTo>
                    <a:pt x="661593" y="168465"/>
                  </a:lnTo>
                  <a:lnTo>
                    <a:pt x="680097" y="176161"/>
                  </a:lnTo>
                  <a:lnTo>
                    <a:pt x="680097" y="18003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4897983" y="2882455"/>
              <a:ext cx="8255" cy="55880"/>
            </a:xfrm>
            <a:custGeom>
              <a:avLst/>
              <a:gdLst/>
              <a:ahLst/>
              <a:cxnLst/>
              <a:rect l="l" t="t" r="r" b="b"/>
              <a:pathLst>
                <a:path w="8254" h="55880">
                  <a:moveTo>
                    <a:pt x="7937" y="55257"/>
                  </a:moveTo>
                  <a:lnTo>
                    <a:pt x="5257" y="51447"/>
                  </a:lnTo>
                  <a:lnTo>
                    <a:pt x="2628" y="51447"/>
                  </a:lnTo>
                  <a:lnTo>
                    <a:pt x="2628" y="48856"/>
                  </a:lnTo>
                  <a:lnTo>
                    <a:pt x="0" y="3822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7937" y="55257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4897983" y="2882455"/>
              <a:ext cx="8255" cy="55880"/>
            </a:xfrm>
            <a:custGeom>
              <a:avLst/>
              <a:gdLst/>
              <a:ahLst/>
              <a:cxnLst/>
              <a:rect l="l" t="t" r="r" b="b"/>
              <a:pathLst>
                <a:path w="8254" h="55880">
                  <a:moveTo>
                    <a:pt x="7937" y="55257"/>
                  </a:moveTo>
                  <a:lnTo>
                    <a:pt x="5257" y="0"/>
                  </a:lnTo>
                  <a:lnTo>
                    <a:pt x="0" y="0"/>
                  </a:lnTo>
                  <a:lnTo>
                    <a:pt x="0" y="3822"/>
                  </a:lnTo>
                  <a:lnTo>
                    <a:pt x="2628" y="48856"/>
                  </a:lnTo>
                  <a:lnTo>
                    <a:pt x="2628" y="51447"/>
                  </a:lnTo>
                  <a:lnTo>
                    <a:pt x="5257" y="51447"/>
                  </a:lnTo>
                  <a:lnTo>
                    <a:pt x="7937" y="5525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4954739" y="2832303"/>
              <a:ext cx="281305" cy="43815"/>
            </a:xfrm>
            <a:custGeom>
              <a:avLst/>
              <a:gdLst/>
              <a:ahLst/>
              <a:cxnLst/>
              <a:rect l="l" t="t" r="r" b="b"/>
              <a:pathLst>
                <a:path w="281304" h="43814">
                  <a:moveTo>
                    <a:pt x="113601" y="43700"/>
                  </a:moveTo>
                  <a:lnTo>
                    <a:pt x="84531" y="41122"/>
                  </a:lnTo>
                  <a:lnTo>
                    <a:pt x="67360" y="38544"/>
                  </a:lnTo>
                  <a:lnTo>
                    <a:pt x="51536" y="33426"/>
                  </a:lnTo>
                  <a:lnTo>
                    <a:pt x="0" y="38544"/>
                  </a:lnTo>
                  <a:lnTo>
                    <a:pt x="35661" y="29565"/>
                  </a:lnTo>
                  <a:lnTo>
                    <a:pt x="55460" y="29565"/>
                  </a:lnTo>
                  <a:lnTo>
                    <a:pt x="225818" y="3860"/>
                  </a:lnTo>
                  <a:lnTo>
                    <a:pt x="248297" y="0"/>
                  </a:lnTo>
                  <a:lnTo>
                    <a:pt x="281279" y="0"/>
                  </a:lnTo>
                  <a:lnTo>
                    <a:pt x="281279" y="6400"/>
                  </a:lnTo>
                  <a:lnTo>
                    <a:pt x="245617" y="18008"/>
                  </a:lnTo>
                  <a:lnTo>
                    <a:pt x="216585" y="18008"/>
                  </a:lnTo>
                  <a:lnTo>
                    <a:pt x="180924" y="24409"/>
                  </a:lnTo>
                  <a:lnTo>
                    <a:pt x="203390" y="25692"/>
                  </a:lnTo>
                  <a:lnTo>
                    <a:pt x="167728" y="29565"/>
                  </a:lnTo>
                  <a:lnTo>
                    <a:pt x="122834" y="29565"/>
                  </a:lnTo>
                  <a:lnTo>
                    <a:pt x="136029" y="38544"/>
                  </a:lnTo>
                  <a:lnTo>
                    <a:pt x="149225" y="41122"/>
                  </a:lnTo>
                  <a:lnTo>
                    <a:pt x="113601" y="4370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4954739" y="2832303"/>
              <a:ext cx="281305" cy="43815"/>
            </a:xfrm>
            <a:custGeom>
              <a:avLst/>
              <a:gdLst/>
              <a:ahLst/>
              <a:cxnLst/>
              <a:rect l="l" t="t" r="r" b="b"/>
              <a:pathLst>
                <a:path w="281304" h="43814">
                  <a:moveTo>
                    <a:pt x="0" y="38544"/>
                  </a:moveTo>
                  <a:lnTo>
                    <a:pt x="35661" y="29565"/>
                  </a:lnTo>
                  <a:lnTo>
                    <a:pt x="55460" y="29565"/>
                  </a:lnTo>
                  <a:lnTo>
                    <a:pt x="225818" y="3860"/>
                  </a:lnTo>
                  <a:lnTo>
                    <a:pt x="248297" y="0"/>
                  </a:lnTo>
                  <a:lnTo>
                    <a:pt x="281279" y="0"/>
                  </a:lnTo>
                  <a:lnTo>
                    <a:pt x="281279" y="6400"/>
                  </a:lnTo>
                  <a:lnTo>
                    <a:pt x="245617" y="18008"/>
                  </a:lnTo>
                  <a:lnTo>
                    <a:pt x="216585" y="18008"/>
                  </a:lnTo>
                  <a:lnTo>
                    <a:pt x="180924" y="24409"/>
                  </a:lnTo>
                  <a:lnTo>
                    <a:pt x="203390" y="25692"/>
                  </a:lnTo>
                  <a:lnTo>
                    <a:pt x="167728" y="29565"/>
                  </a:lnTo>
                  <a:lnTo>
                    <a:pt x="122834" y="29565"/>
                  </a:lnTo>
                  <a:lnTo>
                    <a:pt x="136029" y="38544"/>
                  </a:lnTo>
                  <a:lnTo>
                    <a:pt x="149225" y="41122"/>
                  </a:lnTo>
                  <a:lnTo>
                    <a:pt x="113601" y="43700"/>
                  </a:lnTo>
                  <a:lnTo>
                    <a:pt x="84531" y="41122"/>
                  </a:lnTo>
                  <a:lnTo>
                    <a:pt x="67360" y="38544"/>
                  </a:lnTo>
                  <a:lnTo>
                    <a:pt x="51536" y="33426"/>
                  </a:lnTo>
                  <a:lnTo>
                    <a:pt x="0" y="3854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3" name="object 29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6054" y="2598343"/>
              <a:ext cx="295275" cy="250672"/>
            </a:xfrm>
            <a:prstGeom prst="rect">
              <a:avLst/>
            </a:prstGeom>
          </p:spPr>
        </p:pic>
        <p:sp>
          <p:nvSpPr>
            <p:cNvPr id="294" name="object 294"/>
            <p:cNvSpPr/>
            <p:nvPr/>
          </p:nvSpPr>
          <p:spPr>
            <a:xfrm>
              <a:off x="4927002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5308" y="7746"/>
                  </a:moveTo>
                  <a:lnTo>
                    <a:pt x="2679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2679" y="0"/>
                  </a:lnTo>
                  <a:lnTo>
                    <a:pt x="5308" y="0"/>
                  </a:lnTo>
                  <a:lnTo>
                    <a:pt x="7937" y="2578"/>
                  </a:lnTo>
                  <a:lnTo>
                    <a:pt x="7937" y="6451"/>
                  </a:lnTo>
                  <a:lnTo>
                    <a:pt x="5308" y="7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4927002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0" y="6451"/>
                  </a:moveTo>
                  <a:lnTo>
                    <a:pt x="2679" y="7746"/>
                  </a:lnTo>
                  <a:lnTo>
                    <a:pt x="5308" y="7746"/>
                  </a:lnTo>
                  <a:lnTo>
                    <a:pt x="7937" y="6451"/>
                  </a:lnTo>
                  <a:lnTo>
                    <a:pt x="7937" y="2578"/>
                  </a:lnTo>
                  <a:lnTo>
                    <a:pt x="5308" y="0"/>
                  </a:lnTo>
                  <a:lnTo>
                    <a:pt x="2679" y="0"/>
                  </a:lnTo>
                  <a:lnTo>
                    <a:pt x="0" y="2578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4927002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5308" y="7746"/>
                  </a:moveTo>
                  <a:lnTo>
                    <a:pt x="2679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2679" y="0"/>
                  </a:lnTo>
                  <a:lnTo>
                    <a:pt x="5308" y="0"/>
                  </a:lnTo>
                  <a:lnTo>
                    <a:pt x="7937" y="2578"/>
                  </a:lnTo>
                  <a:lnTo>
                    <a:pt x="7937" y="6451"/>
                  </a:lnTo>
                  <a:lnTo>
                    <a:pt x="5308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4890046" y="2824556"/>
              <a:ext cx="45085" cy="8255"/>
            </a:xfrm>
            <a:custGeom>
              <a:avLst/>
              <a:gdLst/>
              <a:ahLst/>
              <a:cxnLst/>
              <a:rect l="l" t="t" r="r" b="b"/>
              <a:pathLst>
                <a:path w="45085" h="8255">
                  <a:moveTo>
                    <a:pt x="36956" y="6451"/>
                  </a:moveTo>
                  <a:lnTo>
                    <a:pt x="39636" y="7746"/>
                  </a:lnTo>
                  <a:lnTo>
                    <a:pt x="42265" y="7746"/>
                  </a:lnTo>
                  <a:lnTo>
                    <a:pt x="44894" y="6451"/>
                  </a:lnTo>
                  <a:lnTo>
                    <a:pt x="44894" y="2578"/>
                  </a:lnTo>
                  <a:lnTo>
                    <a:pt x="42265" y="0"/>
                  </a:lnTo>
                  <a:lnTo>
                    <a:pt x="39636" y="0"/>
                  </a:lnTo>
                  <a:lnTo>
                    <a:pt x="36956" y="2578"/>
                  </a:lnTo>
                  <a:lnTo>
                    <a:pt x="36956" y="6451"/>
                  </a:lnTo>
                </a:path>
                <a:path w="45085" h="8255">
                  <a:moveTo>
                    <a:pt x="0" y="6451"/>
                  </a:moveTo>
                  <a:lnTo>
                    <a:pt x="3962" y="7746"/>
                  </a:lnTo>
                  <a:lnTo>
                    <a:pt x="10566" y="7746"/>
                  </a:lnTo>
                  <a:lnTo>
                    <a:pt x="10566" y="0"/>
                  </a:lnTo>
                  <a:lnTo>
                    <a:pt x="3962" y="0"/>
                  </a:lnTo>
                  <a:lnTo>
                    <a:pt x="0" y="2578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4894008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3975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3975" y="0"/>
                  </a:lnTo>
                  <a:lnTo>
                    <a:pt x="6603" y="2578"/>
                  </a:lnTo>
                  <a:lnTo>
                    <a:pt x="6603" y="6451"/>
                  </a:lnTo>
                  <a:lnTo>
                    <a:pt x="3975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4894008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0" y="6451"/>
                  </a:moveTo>
                  <a:lnTo>
                    <a:pt x="0" y="7746"/>
                  </a:lnTo>
                  <a:lnTo>
                    <a:pt x="3975" y="7746"/>
                  </a:lnTo>
                  <a:lnTo>
                    <a:pt x="6603" y="6451"/>
                  </a:lnTo>
                  <a:lnTo>
                    <a:pt x="6603" y="2578"/>
                  </a:lnTo>
                  <a:lnTo>
                    <a:pt x="3975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4909845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591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7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4909845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0" y="6451"/>
                  </a:moveTo>
                  <a:lnTo>
                    <a:pt x="0" y="7746"/>
                  </a:lnTo>
                  <a:lnTo>
                    <a:pt x="6591" y="7746"/>
                  </a:lnTo>
                  <a:lnTo>
                    <a:pt x="6591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4909845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591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4728959" y="2824556"/>
              <a:ext cx="187960" cy="8255"/>
            </a:xfrm>
            <a:custGeom>
              <a:avLst/>
              <a:gdLst/>
              <a:ahLst/>
              <a:cxnLst/>
              <a:rect l="l" t="t" r="r" b="b"/>
              <a:pathLst>
                <a:path w="187960" h="8255">
                  <a:moveTo>
                    <a:pt x="180886" y="6451"/>
                  </a:moveTo>
                  <a:lnTo>
                    <a:pt x="180886" y="7746"/>
                  </a:lnTo>
                  <a:lnTo>
                    <a:pt x="187477" y="7746"/>
                  </a:lnTo>
                  <a:lnTo>
                    <a:pt x="187477" y="0"/>
                  </a:lnTo>
                  <a:lnTo>
                    <a:pt x="180886" y="0"/>
                  </a:lnTo>
                  <a:lnTo>
                    <a:pt x="180886" y="6451"/>
                  </a:lnTo>
                </a:path>
                <a:path w="187960" h="8255">
                  <a:moveTo>
                    <a:pt x="0" y="6451"/>
                  </a:moveTo>
                  <a:lnTo>
                    <a:pt x="6604" y="7746"/>
                  </a:lnTo>
                  <a:lnTo>
                    <a:pt x="9232" y="7746"/>
                  </a:lnTo>
                  <a:lnTo>
                    <a:pt x="9232" y="0"/>
                  </a:lnTo>
                  <a:lnTo>
                    <a:pt x="6604" y="0"/>
                  </a:lnTo>
                  <a:lnTo>
                    <a:pt x="0" y="2578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4728959" y="282455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232" y="7746"/>
                  </a:moveTo>
                  <a:lnTo>
                    <a:pt x="6604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6604" y="0"/>
                  </a:lnTo>
                  <a:lnTo>
                    <a:pt x="9232" y="0"/>
                  </a:lnTo>
                  <a:lnTo>
                    <a:pt x="9232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4728959" y="2824556"/>
              <a:ext cx="116205" cy="8255"/>
            </a:xfrm>
            <a:custGeom>
              <a:avLst/>
              <a:gdLst/>
              <a:ahLst/>
              <a:cxnLst/>
              <a:rect l="l" t="t" r="r" b="b"/>
              <a:pathLst>
                <a:path w="116204" h="8255">
                  <a:moveTo>
                    <a:pt x="0" y="6451"/>
                  </a:moveTo>
                  <a:lnTo>
                    <a:pt x="6604" y="7746"/>
                  </a:lnTo>
                  <a:lnTo>
                    <a:pt x="9232" y="7746"/>
                  </a:lnTo>
                  <a:lnTo>
                    <a:pt x="9232" y="0"/>
                  </a:lnTo>
                  <a:lnTo>
                    <a:pt x="6604" y="0"/>
                  </a:lnTo>
                  <a:lnTo>
                    <a:pt x="0" y="2578"/>
                  </a:lnTo>
                  <a:lnTo>
                    <a:pt x="0" y="6451"/>
                  </a:lnTo>
                </a:path>
                <a:path w="116204" h="8255">
                  <a:moveTo>
                    <a:pt x="110934" y="6451"/>
                  </a:moveTo>
                  <a:lnTo>
                    <a:pt x="110934" y="7746"/>
                  </a:lnTo>
                  <a:lnTo>
                    <a:pt x="116192" y="7746"/>
                  </a:lnTo>
                  <a:lnTo>
                    <a:pt x="116192" y="0"/>
                  </a:lnTo>
                  <a:lnTo>
                    <a:pt x="110934" y="0"/>
                  </a:lnTo>
                  <a:lnTo>
                    <a:pt x="110934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4839893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5257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257" y="0"/>
                  </a:lnTo>
                  <a:lnTo>
                    <a:pt x="5257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4818760" y="2824556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70" h="8255">
                  <a:moveTo>
                    <a:pt x="21132" y="6451"/>
                  </a:moveTo>
                  <a:lnTo>
                    <a:pt x="21132" y="7746"/>
                  </a:lnTo>
                  <a:lnTo>
                    <a:pt x="26390" y="7746"/>
                  </a:lnTo>
                  <a:lnTo>
                    <a:pt x="26390" y="0"/>
                  </a:lnTo>
                  <a:lnTo>
                    <a:pt x="21132" y="0"/>
                  </a:lnTo>
                  <a:lnTo>
                    <a:pt x="21132" y="6451"/>
                  </a:lnTo>
                </a:path>
                <a:path w="26670" h="8255">
                  <a:moveTo>
                    <a:pt x="0" y="6451"/>
                  </a:moveTo>
                  <a:lnTo>
                    <a:pt x="0" y="7746"/>
                  </a:lnTo>
                  <a:lnTo>
                    <a:pt x="6591" y="7746"/>
                  </a:lnTo>
                  <a:lnTo>
                    <a:pt x="10566" y="6451"/>
                  </a:lnTo>
                  <a:lnTo>
                    <a:pt x="10566" y="2578"/>
                  </a:lnTo>
                  <a:lnTo>
                    <a:pt x="6591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4818760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7886" y="7746"/>
                  </a:moveTo>
                  <a:lnTo>
                    <a:pt x="3962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3962" y="0"/>
                  </a:lnTo>
                  <a:lnTo>
                    <a:pt x="7886" y="0"/>
                  </a:lnTo>
                  <a:lnTo>
                    <a:pt x="7886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4804219" y="2824556"/>
              <a:ext cx="22860" cy="8255"/>
            </a:xfrm>
            <a:custGeom>
              <a:avLst/>
              <a:gdLst/>
              <a:ahLst/>
              <a:cxnLst/>
              <a:rect l="l" t="t" r="r" b="b"/>
              <a:pathLst>
                <a:path w="22860" h="8255">
                  <a:moveTo>
                    <a:pt x="14541" y="6451"/>
                  </a:moveTo>
                  <a:lnTo>
                    <a:pt x="18503" y="7746"/>
                  </a:lnTo>
                  <a:lnTo>
                    <a:pt x="22428" y="7746"/>
                  </a:lnTo>
                  <a:lnTo>
                    <a:pt x="22428" y="0"/>
                  </a:lnTo>
                  <a:lnTo>
                    <a:pt x="18503" y="0"/>
                  </a:lnTo>
                  <a:lnTo>
                    <a:pt x="14541" y="2578"/>
                  </a:lnTo>
                  <a:lnTo>
                    <a:pt x="14541" y="6451"/>
                  </a:lnTo>
                </a:path>
                <a:path w="22860" h="8255">
                  <a:moveTo>
                    <a:pt x="0" y="6451"/>
                  </a:moveTo>
                  <a:lnTo>
                    <a:pt x="0" y="7746"/>
                  </a:lnTo>
                  <a:lnTo>
                    <a:pt x="6603" y="7746"/>
                  </a:lnTo>
                  <a:lnTo>
                    <a:pt x="6603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4804219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603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603" y="0"/>
                  </a:lnTo>
                  <a:lnTo>
                    <a:pt x="6603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4784432" y="2824556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70" h="8255">
                  <a:moveTo>
                    <a:pt x="19786" y="6451"/>
                  </a:moveTo>
                  <a:lnTo>
                    <a:pt x="19786" y="7746"/>
                  </a:lnTo>
                  <a:lnTo>
                    <a:pt x="26390" y="7746"/>
                  </a:lnTo>
                  <a:lnTo>
                    <a:pt x="26390" y="0"/>
                  </a:lnTo>
                  <a:lnTo>
                    <a:pt x="19786" y="0"/>
                  </a:lnTo>
                  <a:lnTo>
                    <a:pt x="19786" y="6451"/>
                  </a:lnTo>
                </a:path>
                <a:path w="26670" h="8255">
                  <a:moveTo>
                    <a:pt x="0" y="6451"/>
                  </a:moveTo>
                  <a:lnTo>
                    <a:pt x="0" y="7746"/>
                  </a:lnTo>
                  <a:lnTo>
                    <a:pt x="5257" y="7746"/>
                  </a:lnTo>
                  <a:lnTo>
                    <a:pt x="9220" y="6451"/>
                  </a:lnTo>
                  <a:lnTo>
                    <a:pt x="9220" y="2578"/>
                  </a:lnTo>
                  <a:lnTo>
                    <a:pt x="5257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4784432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5257" y="7746"/>
                  </a:moveTo>
                  <a:lnTo>
                    <a:pt x="2628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2628" y="0"/>
                  </a:lnTo>
                  <a:lnTo>
                    <a:pt x="5257" y="0"/>
                  </a:lnTo>
                  <a:lnTo>
                    <a:pt x="5257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4765928" y="2824556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29" h="8255">
                  <a:moveTo>
                    <a:pt x="18503" y="6451"/>
                  </a:moveTo>
                  <a:lnTo>
                    <a:pt x="21132" y="7746"/>
                  </a:lnTo>
                  <a:lnTo>
                    <a:pt x="23761" y="7746"/>
                  </a:lnTo>
                  <a:lnTo>
                    <a:pt x="23761" y="0"/>
                  </a:lnTo>
                  <a:lnTo>
                    <a:pt x="21132" y="0"/>
                  </a:lnTo>
                  <a:lnTo>
                    <a:pt x="18503" y="2578"/>
                  </a:lnTo>
                  <a:lnTo>
                    <a:pt x="18503" y="6451"/>
                  </a:lnTo>
                </a:path>
                <a:path w="24129" h="8255">
                  <a:moveTo>
                    <a:pt x="0" y="6451"/>
                  </a:moveTo>
                  <a:lnTo>
                    <a:pt x="2628" y="7746"/>
                  </a:lnTo>
                  <a:lnTo>
                    <a:pt x="7937" y="7746"/>
                  </a:lnTo>
                  <a:lnTo>
                    <a:pt x="7937" y="0"/>
                  </a:lnTo>
                  <a:lnTo>
                    <a:pt x="2628" y="0"/>
                  </a:lnTo>
                  <a:lnTo>
                    <a:pt x="0" y="2578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4768557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2679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2679" y="0"/>
                  </a:lnTo>
                  <a:lnTo>
                    <a:pt x="5308" y="2578"/>
                  </a:lnTo>
                  <a:lnTo>
                    <a:pt x="5308" y="6451"/>
                  </a:lnTo>
                  <a:lnTo>
                    <a:pt x="2679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4747412" y="2824556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70" h="8255">
                  <a:moveTo>
                    <a:pt x="21145" y="6451"/>
                  </a:moveTo>
                  <a:lnTo>
                    <a:pt x="21145" y="7746"/>
                  </a:lnTo>
                  <a:lnTo>
                    <a:pt x="23825" y="7746"/>
                  </a:lnTo>
                  <a:lnTo>
                    <a:pt x="26454" y="6451"/>
                  </a:lnTo>
                  <a:lnTo>
                    <a:pt x="26454" y="2578"/>
                  </a:lnTo>
                  <a:lnTo>
                    <a:pt x="23825" y="0"/>
                  </a:lnTo>
                  <a:lnTo>
                    <a:pt x="21145" y="0"/>
                  </a:lnTo>
                  <a:lnTo>
                    <a:pt x="21145" y="6451"/>
                  </a:lnTo>
                </a:path>
                <a:path w="26670" h="8255">
                  <a:moveTo>
                    <a:pt x="0" y="6451"/>
                  </a:moveTo>
                  <a:lnTo>
                    <a:pt x="0" y="7746"/>
                  </a:lnTo>
                  <a:lnTo>
                    <a:pt x="7950" y="7746"/>
                  </a:lnTo>
                  <a:lnTo>
                    <a:pt x="7950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4747412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7950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7950" y="0"/>
                  </a:lnTo>
                  <a:lnTo>
                    <a:pt x="7950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4747412" y="2824556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0" y="6451"/>
                  </a:moveTo>
                  <a:lnTo>
                    <a:pt x="0" y="7746"/>
                  </a:lnTo>
                  <a:lnTo>
                    <a:pt x="7950" y="7746"/>
                  </a:lnTo>
                  <a:lnTo>
                    <a:pt x="7950" y="0"/>
                  </a:lnTo>
                  <a:lnTo>
                    <a:pt x="0" y="0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4713084" y="2824556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5308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5308" y="0"/>
                  </a:lnTo>
                  <a:lnTo>
                    <a:pt x="5308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4713084" y="2824556"/>
              <a:ext cx="168275" cy="8255"/>
            </a:xfrm>
            <a:custGeom>
              <a:avLst/>
              <a:gdLst/>
              <a:ahLst/>
              <a:cxnLst/>
              <a:rect l="l" t="t" r="r" b="b"/>
              <a:pathLst>
                <a:path w="168275" h="8255">
                  <a:moveTo>
                    <a:pt x="0" y="6451"/>
                  </a:moveTo>
                  <a:lnTo>
                    <a:pt x="0" y="7746"/>
                  </a:lnTo>
                  <a:lnTo>
                    <a:pt x="5308" y="7746"/>
                  </a:lnTo>
                  <a:lnTo>
                    <a:pt x="5308" y="0"/>
                  </a:lnTo>
                  <a:lnTo>
                    <a:pt x="0" y="0"/>
                  </a:lnTo>
                  <a:lnTo>
                    <a:pt x="0" y="6451"/>
                  </a:lnTo>
                </a:path>
                <a:path w="168275" h="8255">
                  <a:moveTo>
                    <a:pt x="161137" y="6451"/>
                  </a:moveTo>
                  <a:lnTo>
                    <a:pt x="161137" y="7746"/>
                  </a:lnTo>
                  <a:lnTo>
                    <a:pt x="167728" y="7746"/>
                  </a:lnTo>
                  <a:lnTo>
                    <a:pt x="167728" y="0"/>
                  </a:lnTo>
                  <a:lnTo>
                    <a:pt x="161137" y="0"/>
                  </a:lnTo>
                  <a:lnTo>
                    <a:pt x="161137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4874221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591" y="7746"/>
                  </a:moveTo>
                  <a:lnTo>
                    <a:pt x="0" y="7746"/>
                  </a:lnTo>
                  <a:lnTo>
                    <a:pt x="0" y="6451"/>
                  </a:lnTo>
                  <a:lnTo>
                    <a:pt x="0" y="0"/>
                  </a:lnTo>
                  <a:lnTo>
                    <a:pt x="6591" y="0"/>
                  </a:lnTo>
                  <a:lnTo>
                    <a:pt x="6591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4854371" y="2824556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70" h="8255">
                  <a:moveTo>
                    <a:pt x="19850" y="6451"/>
                  </a:moveTo>
                  <a:lnTo>
                    <a:pt x="19850" y="7746"/>
                  </a:lnTo>
                  <a:lnTo>
                    <a:pt x="26441" y="7746"/>
                  </a:lnTo>
                  <a:lnTo>
                    <a:pt x="26441" y="0"/>
                  </a:lnTo>
                  <a:lnTo>
                    <a:pt x="19850" y="0"/>
                  </a:lnTo>
                  <a:lnTo>
                    <a:pt x="19850" y="6451"/>
                  </a:lnTo>
                </a:path>
                <a:path w="26670" h="8255">
                  <a:moveTo>
                    <a:pt x="0" y="6451"/>
                  </a:moveTo>
                  <a:lnTo>
                    <a:pt x="3975" y="7746"/>
                  </a:lnTo>
                  <a:lnTo>
                    <a:pt x="7937" y="7746"/>
                  </a:lnTo>
                  <a:lnTo>
                    <a:pt x="11912" y="6451"/>
                  </a:lnTo>
                  <a:lnTo>
                    <a:pt x="11912" y="2578"/>
                  </a:lnTo>
                  <a:lnTo>
                    <a:pt x="7937" y="0"/>
                  </a:lnTo>
                  <a:lnTo>
                    <a:pt x="3975" y="0"/>
                  </a:lnTo>
                  <a:lnTo>
                    <a:pt x="0" y="2578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4854371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6654" y="7746"/>
                  </a:moveTo>
                  <a:lnTo>
                    <a:pt x="3975" y="7746"/>
                  </a:lnTo>
                  <a:lnTo>
                    <a:pt x="0" y="6451"/>
                  </a:lnTo>
                  <a:lnTo>
                    <a:pt x="0" y="2578"/>
                  </a:lnTo>
                  <a:lnTo>
                    <a:pt x="3975" y="0"/>
                  </a:lnTo>
                  <a:lnTo>
                    <a:pt x="6654" y="0"/>
                  </a:lnTo>
                  <a:lnTo>
                    <a:pt x="6654" y="77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4854371" y="282455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5" h="8255">
                  <a:moveTo>
                    <a:pt x="0" y="6451"/>
                  </a:moveTo>
                  <a:lnTo>
                    <a:pt x="3975" y="7746"/>
                  </a:lnTo>
                  <a:lnTo>
                    <a:pt x="6654" y="7746"/>
                  </a:lnTo>
                  <a:lnTo>
                    <a:pt x="6654" y="0"/>
                  </a:lnTo>
                  <a:lnTo>
                    <a:pt x="3975" y="0"/>
                  </a:lnTo>
                  <a:lnTo>
                    <a:pt x="0" y="2578"/>
                  </a:lnTo>
                  <a:lnTo>
                    <a:pt x="0" y="64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4213974" y="2869552"/>
              <a:ext cx="300355" cy="635"/>
            </a:xfrm>
            <a:custGeom>
              <a:avLst/>
              <a:gdLst/>
              <a:ahLst/>
              <a:cxnLst/>
              <a:rect l="l" t="t" r="r" b="b"/>
              <a:pathLst>
                <a:path w="300354" h="635">
                  <a:moveTo>
                    <a:pt x="0" y="50"/>
                  </a:moveTo>
                  <a:lnTo>
                    <a:pt x="29973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5" name="object 325"/>
          <p:cNvSpPr txBox="1"/>
          <p:nvPr/>
        </p:nvSpPr>
        <p:spPr>
          <a:xfrm>
            <a:off x="4799769" y="2388615"/>
            <a:ext cx="4654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u="sng" dirty="0">
                <a:solidFill>
                  <a:srgbClr val="7F007F"/>
                </a:solidFill>
                <a:uFill>
                  <a:solidFill>
                    <a:srgbClr val="7F007F"/>
                  </a:solidFill>
                </a:uFill>
                <a:latin typeface="Arial MT"/>
                <a:cs typeface="Arial MT"/>
              </a:rPr>
              <a:t>T</a:t>
            </a:r>
            <a:r>
              <a:rPr sz="1300" u="sng" spc="-5" dirty="0">
                <a:solidFill>
                  <a:srgbClr val="7F007F"/>
                </a:solidFill>
                <a:uFill>
                  <a:solidFill>
                    <a:srgbClr val="7F007F"/>
                  </a:solidFill>
                </a:uFill>
                <a:latin typeface="Arial MT"/>
                <a:cs typeface="Arial MT"/>
              </a:rPr>
              <a:t>C</a:t>
            </a:r>
            <a:r>
              <a:rPr sz="1300" u="sng" spc="-10" dirty="0">
                <a:solidFill>
                  <a:srgbClr val="7F007F"/>
                </a:solidFill>
                <a:uFill>
                  <a:solidFill>
                    <a:srgbClr val="7F007F"/>
                  </a:solidFill>
                </a:uFill>
                <a:latin typeface="Arial MT"/>
                <a:cs typeface="Arial MT"/>
              </a:rPr>
              <a:t>A</a:t>
            </a:r>
            <a:r>
              <a:rPr sz="1300" u="sng" dirty="0">
                <a:solidFill>
                  <a:srgbClr val="7F007F"/>
                </a:solidFill>
                <a:uFill>
                  <a:solidFill>
                    <a:srgbClr val="7F007F"/>
                  </a:solidFill>
                </a:uFill>
                <a:latin typeface="Arial MT"/>
                <a:cs typeface="Arial MT"/>
              </a:rPr>
              <a:t>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26" name="object 326"/>
          <p:cNvSpPr txBox="1"/>
          <p:nvPr/>
        </p:nvSpPr>
        <p:spPr>
          <a:xfrm>
            <a:off x="3606039" y="3188715"/>
            <a:ext cx="10947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“</a:t>
            </a:r>
            <a:r>
              <a:rPr sz="12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Descend"</a:t>
            </a:r>
            <a:r>
              <a:rPr sz="1200" b="1" u="sng" spc="-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RA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3174745" y="2865729"/>
            <a:ext cx="1138555" cy="0"/>
          </a:xfrm>
          <a:custGeom>
            <a:avLst/>
            <a:gdLst/>
            <a:ahLst/>
            <a:cxnLst/>
            <a:rect l="l" t="t" r="r" b="b"/>
            <a:pathLst>
              <a:path w="1138554">
                <a:moveTo>
                  <a:pt x="0" y="0"/>
                </a:moveTo>
                <a:lnTo>
                  <a:pt x="1138237" y="0"/>
                </a:lnTo>
              </a:path>
            </a:pathLst>
          </a:custGeom>
          <a:ln w="1270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87405"/>
            <a:ext cx="9144000" cy="4869007"/>
            <a:chOff x="0" y="1987405"/>
            <a:chExt cx="9144000" cy="486900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54775"/>
              <a:ext cx="9144000" cy="4016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16912" y="6424612"/>
              <a:ext cx="0" cy="352425"/>
            </a:xfrm>
            <a:custGeom>
              <a:avLst/>
              <a:gdLst/>
              <a:ahLst/>
              <a:cxnLst/>
              <a:rect l="l" t="t" r="r" b="b"/>
              <a:pathLst>
                <a:path h="352425">
                  <a:moveTo>
                    <a:pt x="0" y="0"/>
                  </a:moveTo>
                  <a:lnTo>
                    <a:pt x="0" y="352425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16912" y="6092825"/>
              <a:ext cx="0" cy="360680"/>
            </a:xfrm>
            <a:custGeom>
              <a:avLst/>
              <a:gdLst/>
              <a:ahLst/>
              <a:cxnLst/>
              <a:rect l="l" t="t" r="r" b="b"/>
              <a:pathLst>
                <a:path h="360679">
                  <a:moveTo>
                    <a:pt x="0" y="0"/>
                  </a:moveTo>
                  <a:lnTo>
                    <a:pt x="0" y="360362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9598" y="1987405"/>
              <a:ext cx="5695111" cy="427131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39968" y="324612"/>
            <a:ext cx="49866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ACAS</a:t>
            </a:r>
            <a:r>
              <a:rPr sz="4400" spc="-60" dirty="0"/>
              <a:t> </a:t>
            </a:r>
            <a:r>
              <a:rPr sz="4400" dirty="0"/>
              <a:t>X</a:t>
            </a:r>
            <a:r>
              <a:rPr sz="4400" spc="-45" dirty="0"/>
              <a:t> </a:t>
            </a:r>
            <a:r>
              <a:rPr lang="bg-BG" sz="4400" spc="-5" dirty="0"/>
              <a:t>и</a:t>
            </a:r>
            <a:r>
              <a:rPr sz="4400" spc="-265" dirty="0"/>
              <a:t> </a:t>
            </a:r>
            <a:r>
              <a:rPr sz="4400" spc="-5" dirty="0"/>
              <a:t>ADS-B</a:t>
            </a:r>
            <a:endParaRPr sz="4400" dirty="0"/>
          </a:p>
        </p:txBody>
      </p:sp>
      <p:sp>
        <p:nvSpPr>
          <p:cNvPr id="12" name="object 12"/>
          <p:cNvSpPr txBox="1"/>
          <p:nvPr/>
        </p:nvSpPr>
        <p:spPr>
          <a:xfrm>
            <a:off x="357038" y="2011171"/>
            <a:ext cx="3072560" cy="41277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lang="ru-RU" sz="1800" dirty="0">
                <a:latin typeface="Arial MT"/>
                <a:cs typeface="Arial MT"/>
              </a:rPr>
              <a:t>ACAS X </a:t>
            </a:r>
            <a:r>
              <a:rPr lang="ru-RU" sz="1800" dirty="0" err="1">
                <a:latin typeface="Arial MT"/>
                <a:cs typeface="Arial MT"/>
              </a:rPr>
              <a:t>ще</a:t>
            </a:r>
            <a:r>
              <a:rPr lang="ru-RU" sz="1800" dirty="0">
                <a:latin typeface="Arial MT"/>
                <a:cs typeface="Arial MT"/>
              </a:rPr>
              <a:t> замени </a:t>
            </a:r>
            <a:r>
              <a:rPr lang="ru-RU" sz="1800" dirty="0" err="1">
                <a:latin typeface="Arial MT"/>
                <a:cs typeface="Arial MT"/>
              </a:rPr>
              <a:t>сегашното</a:t>
            </a:r>
            <a:r>
              <a:rPr lang="ru-RU" sz="1800" dirty="0">
                <a:latin typeface="Arial MT"/>
                <a:cs typeface="Arial MT"/>
              </a:rPr>
              <a:t> поколение </a:t>
            </a:r>
            <a:r>
              <a:rPr lang="ru-RU" sz="1800" dirty="0" err="1">
                <a:latin typeface="Arial MT"/>
                <a:cs typeface="Arial MT"/>
              </a:rPr>
              <a:t>системи</a:t>
            </a:r>
            <a:r>
              <a:rPr lang="ru-RU" sz="1800" dirty="0">
                <a:latin typeface="Arial MT"/>
                <a:cs typeface="Arial MT"/>
              </a:rPr>
              <a:t> ACAS/TCAS II</a:t>
            </a:r>
          </a:p>
          <a:p>
            <a:pPr marL="12700" marR="17145">
              <a:lnSpc>
                <a:spcPct val="99400"/>
              </a:lnSpc>
            </a:pPr>
            <a:endParaRPr lang="ru-RU" sz="1800" dirty="0">
              <a:latin typeface="Arial MT"/>
              <a:cs typeface="Arial MT"/>
            </a:endParaRPr>
          </a:p>
          <a:p>
            <a:pPr marL="12700" marR="17145">
              <a:lnSpc>
                <a:spcPct val="99400"/>
              </a:lnSpc>
            </a:pPr>
            <a:r>
              <a:rPr lang="ru-RU" sz="1800" dirty="0">
                <a:latin typeface="Arial MT"/>
                <a:cs typeface="Arial MT"/>
              </a:rPr>
              <a:t>Той </a:t>
            </a:r>
            <a:r>
              <a:rPr lang="ru-RU" sz="1800" dirty="0" err="1">
                <a:latin typeface="Arial MT"/>
                <a:cs typeface="Arial MT"/>
              </a:rPr>
              <a:t>ще</a:t>
            </a:r>
            <a:r>
              <a:rPr lang="ru-RU" sz="1800" dirty="0">
                <a:latin typeface="Arial MT"/>
                <a:cs typeface="Arial MT"/>
              </a:rPr>
              <a:t> </a:t>
            </a:r>
            <a:r>
              <a:rPr lang="ru-RU" sz="1800" dirty="0" err="1">
                <a:latin typeface="Arial MT"/>
                <a:cs typeface="Arial MT"/>
              </a:rPr>
              <a:t>използва</a:t>
            </a:r>
            <a:r>
              <a:rPr lang="ru-RU" sz="1800" dirty="0">
                <a:latin typeface="Arial MT"/>
                <a:cs typeface="Arial MT"/>
              </a:rPr>
              <a:t> нови </a:t>
            </a:r>
            <a:r>
              <a:rPr lang="ru-RU" sz="1800" dirty="0" err="1">
                <a:latin typeface="Arial MT"/>
                <a:cs typeface="Arial MT"/>
              </a:rPr>
              <a:t>източници</a:t>
            </a:r>
            <a:r>
              <a:rPr lang="ru-RU" sz="1800" dirty="0">
                <a:latin typeface="Arial MT"/>
                <a:cs typeface="Arial MT"/>
              </a:rPr>
              <a:t> на </a:t>
            </a:r>
            <a:r>
              <a:rPr lang="ru-RU" sz="1800" dirty="0" err="1">
                <a:latin typeface="Arial MT"/>
                <a:cs typeface="Arial MT"/>
              </a:rPr>
              <a:t>данни</a:t>
            </a:r>
            <a:r>
              <a:rPr lang="ru-RU" sz="1800" dirty="0">
                <a:latin typeface="Arial MT"/>
                <a:cs typeface="Arial MT"/>
              </a:rPr>
              <a:t> за наблюдение, </a:t>
            </a:r>
            <a:r>
              <a:rPr lang="ru-RU" sz="1800" dirty="0" err="1">
                <a:latin typeface="Arial MT"/>
                <a:cs typeface="Arial MT"/>
              </a:rPr>
              <a:t>включително</a:t>
            </a:r>
            <a:r>
              <a:rPr lang="ru-RU" sz="1800" dirty="0">
                <a:latin typeface="Arial MT"/>
                <a:cs typeface="Arial MT"/>
              </a:rPr>
              <a:t> ADS-B (Автоматично зависимо </a:t>
            </a:r>
            <a:r>
              <a:rPr lang="ru-RU" sz="1800" dirty="0" err="1">
                <a:latin typeface="Arial MT"/>
                <a:cs typeface="Arial MT"/>
              </a:rPr>
              <a:t>наблюдателно</a:t>
            </a:r>
            <a:r>
              <a:rPr lang="ru-RU" sz="1800" dirty="0">
                <a:latin typeface="Arial MT"/>
                <a:cs typeface="Arial MT"/>
              </a:rPr>
              <a:t> </a:t>
            </a:r>
            <a:r>
              <a:rPr lang="ru-RU" sz="1800" dirty="0" err="1">
                <a:latin typeface="Arial MT"/>
                <a:cs typeface="Arial MT"/>
              </a:rPr>
              <a:t>излъчване</a:t>
            </a:r>
            <a:r>
              <a:rPr lang="ru-RU" sz="1800" dirty="0">
                <a:latin typeface="Arial MT"/>
                <a:cs typeface="Arial MT"/>
              </a:rPr>
              <a:t>)</a:t>
            </a:r>
          </a:p>
          <a:p>
            <a:pPr marL="12700" marR="17145">
              <a:lnSpc>
                <a:spcPct val="99400"/>
              </a:lnSpc>
            </a:pPr>
            <a:endParaRPr lang="ru-RU" sz="1800" dirty="0">
              <a:latin typeface="Arial MT"/>
              <a:cs typeface="Arial MT"/>
            </a:endParaRPr>
          </a:p>
          <a:p>
            <a:pPr marL="12700" marR="17145">
              <a:lnSpc>
                <a:spcPct val="99400"/>
              </a:lnSpc>
            </a:pPr>
            <a:r>
              <a:rPr lang="ru-RU" sz="1800" dirty="0">
                <a:latin typeface="Arial MT"/>
                <a:cs typeface="Arial MT"/>
              </a:rPr>
              <a:t>ADS-B </a:t>
            </a:r>
            <a:r>
              <a:rPr lang="ru-RU" sz="1800" dirty="0" err="1">
                <a:latin typeface="Arial MT"/>
                <a:cs typeface="Arial MT"/>
              </a:rPr>
              <a:t>позволява</a:t>
            </a:r>
            <a:r>
              <a:rPr lang="ru-RU" sz="1800" dirty="0">
                <a:latin typeface="Arial MT"/>
                <a:cs typeface="Arial MT"/>
              </a:rPr>
              <a:t> </a:t>
            </a:r>
            <a:r>
              <a:rPr lang="ru-RU" sz="1800" dirty="0" err="1">
                <a:latin typeface="Arial MT"/>
                <a:cs typeface="Arial MT"/>
              </a:rPr>
              <a:t>промяната</a:t>
            </a:r>
            <a:r>
              <a:rPr lang="ru-RU" sz="1800" dirty="0">
                <a:latin typeface="Arial MT"/>
                <a:cs typeface="Arial MT"/>
              </a:rPr>
              <a:t> от </a:t>
            </a:r>
            <a:r>
              <a:rPr lang="ru-RU" sz="1800" dirty="0" err="1">
                <a:latin typeface="Arial MT"/>
                <a:cs typeface="Arial MT"/>
              </a:rPr>
              <a:t>радарни</a:t>
            </a:r>
            <a:r>
              <a:rPr lang="ru-RU" sz="1800" dirty="0">
                <a:latin typeface="Arial MT"/>
                <a:cs typeface="Arial MT"/>
              </a:rPr>
              <a:t> </a:t>
            </a:r>
            <a:r>
              <a:rPr lang="ru-RU" sz="1800" dirty="0" err="1">
                <a:latin typeface="Arial MT"/>
                <a:cs typeface="Arial MT"/>
              </a:rPr>
              <a:t>към</a:t>
            </a:r>
            <a:r>
              <a:rPr lang="ru-RU" sz="1800" dirty="0">
                <a:latin typeface="Arial MT"/>
                <a:cs typeface="Arial MT"/>
              </a:rPr>
              <a:t> </a:t>
            </a:r>
            <a:r>
              <a:rPr lang="ru-RU" sz="1800" dirty="0" err="1">
                <a:latin typeface="Arial MT"/>
                <a:cs typeface="Arial MT"/>
              </a:rPr>
              <a:t>сателитни</a:t>
            </a:r>
            <a:r>
              <a:rPr lang="ru-RU" sz="1800" dirty="0">
                <a:latin typeface="Arial MT"/>
                <a:cs typeface="Arial MT"/>
              </a:rPr>
              <a:t> </a:t>
            </a:r>
            <a:r>
              <a:rPr lang="ru-RU" sz="1800" dirty="0" err="1">
                <a:latin typeface="Arial MT"/>
                <a:cs typeface="Arial MT"/>
              </a:rPr>
              <a:t>системи</a:t>
            </a:r>
            <a:r>
              <a:rPr lang="ru-RU" sz="1800" dirty="0">
                <a:latin typeface="Arial MT"/>
                <a:cs typeface="Arial MT"/>
              </a:rPr>
              <a:t> за </a:t>
            </a:r>
            <a:r>
              <a:rPr lang="ru-RU" sz="1800" dirty="0" err="1">
                <a:latin typeface="Arial MT"/>
                <a:cs typeface="Arial MT"/>
              </a:rPr>
              <a:t>локализиране</a:t>
            </a:r>
            <a:r>
              <a:rPr lang="ru-RU" sz="1800" dirty="0">
                <a:latin typeface="Arial MT"/>
                <a:cs typeface="Arial MT"/>
              </a:rPr>
              <a:t> на </a:t>
            </a:r>
            <a:r>
              <a:rPr lang="ru-RU" sz="1800" dirty="0" err="1">
                <a:latin typeface="Arial MT"/>
                <a:cs typeface="Arial MT"/>
              </a:rPr>
              <a:t>самолети</a:t>
            </a:r>
            <a:r>
              <a:rPr lang="ru-RU" sz="1800" dirty="0"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28164"/>
            <a:ext cx="9144000" cy="4928870"/>
            <a:chOff x="0" y="1928164"/>
            <a:chExt cx="9144000" cy="4928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54775"/>
              <a:ext cx="9144000" cy="4016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16912" y="6424612"/>
              <a:ext cx="0" cy="352425"/>
            </a:xfrm>
            <a:custGeom>
              <a:avLst/>
              <a:gdLst/>
              <a:ahLst/>
              <a:cxnLst/>
              <a:rect l="l" t="t" r="r" b="b"/>
              <a:pathLst>
                <a:path h="352425">
                  <a:moveTo>
                    <a:pt x="0" y="0"/>
                  </a:moveTo>
                  <a:lnTo>
                    <a:pt x="0" y="352425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16912" y="6092825"/>
              <a:ext cx="0" cy="360680"/>
            </a:xfrm>
            <a:custGeom>
              <a:avLst/>
              <a:gdLst/>
              <a:ahLst/>
              <a:cxnLst/>
              <a:rect l="l" t="t" r="r" b="b"/>
              <a:pathLst>
                <a:path h="360679">
                  <a:moveTo>
                    <a:pt x="0" y="0"/>
                  </a:moveTo>
                  <a:lnTo>
                    <a:pt x="0" y="360362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65079" y="1928164"/>
              <a:ext cx="4351655" cy="4351655"/>
            </a:xfrm>
            <a:custGeom>
              <a:avLst/>
              <a:gdLst/>
              <a:ahLst/>
              <a:cxnLst/>
              <a:rect l="l" t="t" r="r" b="b"/>
              <a:pathLst>
                <a:path w="4351655" h="4351655">
                  <a:moveTo>
                    <a:pt x="2349703" y="217589"/>
                  </a:moveTo>
                  <a:lnTo>
                    <a:pt x="2001583" y="217589"/>
                  </a:lnTo>
                  <a:lnTo>
                    <a:pt x="2175662" y="0"/>
                  </a:lnTo>
                  <a:lnTo>
                    <a:pt x="2349703" y="217589"/>
                  </a:lnTo>
                  <a:close/>
                </a:path>
                <a:path w="4351655" h="4351655">
                  <a:moveTo>
                    <a:pt x="2219172" y="2132164"/>
                  </a:moveTo>
                  <a:lnTo>
                    <a:pt x="2132114" y="2132164"/>
                  </a:lnTo>
                  <a:lnTo>
                    <a:pt x="2132114" y="217589"/>
                  </a:lnTo>
                  <a:lnTo>
                    <a:pt x="2219172" y="217589"/>
                  </a:lnTo>
                  <a:lnTo>
                    <a:pt x="2219172" y="2132164"/>
                  </a:lnTo>
                  <a:close/>
                </a:path>
                <a:path w="4351655" h="4351655">
                  <a:moveTo>
                    <a:pt x="217589" y="2349703"/>
                  </a:moveTo>
                  <a:lnTo>
                    <a:pt x="0" y="2175675"/>
                  </a:lnTo>
                  <a:lnTo>
                    <a:pt x="217589" y="2001596"/>
                  </a:lnTo>
                  <a:lnTo>
                    <a:pt x="217589" y="2132164"/>
                  </a:lnTo>
                  <a:lnTo>
                    <a:pt x="4296901" y="2132164"/>
                  </a:lnTo>
                  <a:lnTo>
                    <a:pt x="4351286" y="2175675"/>
                  </a:lnTo>
                  <a:lnTo>
                    <a:pt x="4296901" y="2219172"/>
                  </a:lnTo>
                  <a:lnTo>
                    <a:pt x="217589" y="2219172"/>
                  </a:lnTo>
                  <a:lnTo>
                    <a:pt x="217589" y="2349703"/>
                  </a:lnTo>
                  <a:close/>
                </a:path>
                <a:path w="4351655" h="4351655">
                  <a:moveTo>
                    <a:pt x="4296901" y="2132164"/>
                  </a:moveTo>
                  <a:lnTo>
                    <a:pt x="4133697" y="2132164"/>
                  </a:lnTo>
                  <a:lnTo>
                    <a:pt x="4133697" y="2001596"/>
                  </a:lnTo>
                  <a:lnTo>
                    <a:pt x="4296901" y="2132164"/>
                  </a:lnTo>
                  <a:close/>
                </a:path>
                <a:path w="4351655" h="4351655">
                  <a:moveTo>
                    <a:pt x="2219172" y="4133697"/>
                  </a:moveTo>
                  <a:lnTo>
                    <a:pt x="2132114" y="4133697"/>
                  </a:lnTo>
                  <a:lnTo>
                    <a:pt x="2132114" y="2219172"/>
                  </a:lnTo>
                  <a:lnTo>
                    <a:pt x="2219172" y="2219172"/>
                  </a:lnTo>
                  <a:lnTo>
                    <a:pt x="2219172" y="4133697"/>
                  </a:lnTo>
                  <a:close/>
                </a:path>
                <a:path w="4351655" h="4351655">
                  <a:moveTo>
                    <a:pt x="4133697" y="2349703"/>
                  </a:moveTo>
                  <a:lnTo>
                    <a:pt x="4133697" y="2219172"/>
                  </a:lnTo>
                  <a:lnTo>
                    <a:pt x="4296901" y="2219172"/>
                  </a:lnTo>
                  <a:lnTo>
                    <a:pt x="4133697" y="2349703"/>
                  </a:lnTo>
                  <a:close/>
                </a:path>
                <a:path w="4351655" h="4351655">
                  <a:moveTo>
                    <a:pt x="2175662" y="4351286"/>
                  </a:moveTo>
                  <a:lnTo>
                    <a:pt x="2001583" y="4133697"/>
                  </a:lnTo>
                  <a:lnTo>
                    <a:pt x="2349703" y="4133697"/>
                  </a:lnTo>
                  <a:lnTo>
                    <a:pt x="2175662" y="4351286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47946" y="2211044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5" h="1740535">
                  <a:moveTo>
                    <a:pt x="1450390" y="1740496"/>
                  </a:moveTo>
                  <a:lnTo>
                    <a:pt x="290068" y="1740496"/>
                  </a:lnTo>
                  <a:lnTo>
                    <a:pt x="243021" y="1736699"/>
                  </a:lnTo>
                  <a:lnTo>
                    <a:pt x="198389" y="1725707"/>
                  </a:lnTo>
                  <a:lnTo>
                    <a:pt x="156771" y="1708115"/>
                  </a:lnTo>
                  <a:lnTo>
                    <a:pt x="118764" y="1684523"/>
                  </a:lnTo>
                  <a:lnTo>
                    <a:pt x="84964" y="1655525"/>
                  </a:lnTo>
                  <a:lnTo>
                    <a:pt x="55970" y="1621721"/>
                  </a:lnTo>
                  <a:lnTo>
                    <a:pt x="32379" y="1583707"/>
                  </a:lnTo>
                  <a:lnTo>
                    <a:pt x="14789" y="1542081"/>
                  </a:lnTo>
                  <a:lnTo>
                    <a:pt x="3796" y="1497438"/>
                  </a:lnTo>
                  <a:lnTo>
                    <a:pt x="0" y="1450378"/>
                  </a:lnTo>
                  <a:lnTo>
                    <a:pt x="0" y="290067"/>
                  </a:lnTo>
                  <a:lnTo>
                    <a:pt x="3796" y="243018"/>
                  </a:lnTo>
                  <a:lnTo>
                    <a:pt x="14789" y="198384"/>
                  </a:lnTo>
                  <a:lnTo>
                    <a:pt x="32379" y="156766"/>
                  </a:lnTo>
                  <a:lnTo>
                    <a:pt x="55970" y="118758"/>
                  </a:lnTo>
                  <a:lnTo>
                    <a:pt x="84964" y="84959"/>
                  </a:lnTo>
                  <a:lnTo>
                    <a:pt x="118764" y="55966"/>
                  </a:lnTo>
                  <a:lnTo>
                    <a:pt x="156771" y="32377"/>
                  </a:lnTo>
                  <a:lnTo>
                    <a:pt x="198389" y="14788"/>
                  </a:lnTo>
                  <a:lnTo>
                    <a:pt x="243021" y="3796"/>
                  </a:lnTo>
                  <a:lnTo>
                    <a:pt x="290068" y="0"/>
                  </a:lnTo>
                  <a:lnTo>
                    <a:pt x="1450390" y="0"/>
                  </a:lnTo>
                  <a:lnTo>
                    <a:pt x="1497451" y="3796"/>
                  </a:lnTo>
                  <a:lnTo>
                    <a:pt x="1542092" y="14788"/>
                  </a:lnTo>
                  <a:lnTo>
                    <a:pt x="1583717" y="32377"/>
                  </a:lnTo>
                  <a:lnTo>
                    <a:pt x="1621730" y="55966"/>
                  </a:lnTo>
                  <a:lnTo>
                    <a:pt x="1655532" y="84959"/>
                  </a:lnTo>
                  <a:lnTo>
                    <a:pt x="1684527" y="118758"/>
                  </a:lnTo>
                  <a:lnTo>
                    <a:pt x="1708118" y="156766"/>
                  </a:lnTo>
                  <a:lnTo>
                    <a:pt x="1725708" y="198384"/>
                  </a:lnTo>
                  <a:lnTo>
                    <a:pt x="1736700" y="243018"/>
                  </a:lnTo>
                  <a:lnTo>
                    <a:pt x="1740496" y="290067"/>
                  </a:lnTo>
                  <a:lnTo>
                    <a:pt x="1740496" y="1450378"/>
                  </a:lnTo>
                  <a:lnTo>
                    <a:pt x="1736700" y="1497438"/>
                  </a:lnTo>
                  <a:lnTo>
                    <a:pt x="1725708" y="1542081"/>
                  </a:lnTo>
                  <a:lnTo>
                    <a:pt x="1708118" y="1583707"/>
                  </a:lnTo>
                  <a:lnTo>
                    <a:pt x="1684527" y="1621721"/>
                  </a:lnTo>
                  <a:lnTo>
                    <a:pt x="1655532" y="1655525"/>
                  </a:lnTo>
                  <a:lnTo>
                    <a:pt x="1621730" y="1684523"/>
                  </a:lnTo>
                  <a:lnTo>
                    <a:pt x="1583717" y="1708115"/>
                  </a:lnTo>
                  <a:lnTo>
                    <a:pt x="1542092" y="1725707"/>
                  </a:lnTo>
                  <a:lnTo>
                    <a:pt x="1497451" y="1736699"/>
                  </a:lnTo>
                  <a:lnTo>
                    <a:pt x="1450390" y="1740496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47946" y="2211044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5" h="1740535">
                  <a:moveTo>
                    <a:pt x="0" y="290067"/>
                  </a:moveTo>
                  <a:lnTo>
                    <a:pt x="3796" y="243018"/>
                  </a:lnTo>
                  <a:lnTo>
                    <a:pt x="14789" y="198384"/>
                  </a:lnTo>
                  <a:lnTo>
                    <a:pt x="32379" y="156766"/>
                  </a:lnTo>
                  <a:lnTo>
                    <a:pt x="55970" y="118758"/>
                  </a:lnTo>
                  <a:lnTo>
                    <a:pt x="84964" y="84959"/>
                  </a:lnTo>
                  <a:lnTo>
                    <a:pt x="118764" y="55966"/>
                  </a:lnTo>
                  <a:lnTo>
                    <a:pt x="156771" y="32377"/>
                  </a:lnTo>
                  <a:lnTo>
                    <a:pt x="198389" y="14788"/>
                  </a:lnTo>
                  <a:lnTo>
                    <a:pt x="243021" y="3796"/>
                  </a:lnTo>
                  <a:lnTo>
                    <a:pt x="290068" y="0"/>
                  </a:lnTo>
                  <a:lnTo>
                    <a:pt x="1450390" y="0"/>
                  </a:lnTo>
                  <a:lnTo>
                    <a:pt x="1497451" y="3796"/>
                  </a:lnTo>
                  <a:lnTo>
                    <a:pt x="1542092" y="14788"/>
                  </a:lnTo>
                  <a:lnTo>
                    <a:pt x="1583717" y="32377"/>
                  </a:lnTo>
                  <a:lnTo>
                    <a:pt x="1621730" y="55966"/>
                  </a:lnTo>
                  <a:lnTo>
                    <a:pt x="1655532" y="84959"/>
                  </a:lnTo>
                  <a:lnTo>
                    <a:pt x="1684527" y="118758"/>
                  </a:lnTo>
                  <a:lnTo>
                    <a:pt x="1708118" y="156766"/>
                  </a:lnTo>
                  <a:lnTo>
                    <a:pt x="1725708" y="198384"/>
                  </a:lnTo>
                  <a:lnTo>
                    <a:pt x="1736700" y="243018"/>
                  </a:lnTo>
                  <a:lnTo>
                    <a:pt x="1740496" y="290067"/>
                  </a:lnTo>
                  <a:lnTo>
                    <a:pt x="1740496" y="1450378"/>
                  </a:lnTo>
                  <a:lnTo>
                    <a:pt x="1736700" y="1497438"/>
                  </a:lnTo>
                  <a:lnTo>
                    <a:pt x="1725708" y="1542081"/>
                  </a:lnTo>
                  <a:lnTo>
                    <a:pt x="1708118" y="1583707"/>
                  </a:lnTo>
                  <a:lnTo>
                    <a:pt x="1684527" y="1621721"/>
                  </a:lnTo>
                  <a:lnTo>
                    <a:pt x="1655532" y="1655525"/>
                  </a:lnTo>
                  <a:lnTo>
                    <a:pt x="1621730" y="1684523"/>
                  </a:lnTo>
                  <a:lnTo>
                    <a:pt x="1583717" y="1708115"/>
                  </a:lnTo>
                  <a:lnTo>
                    <a:pt x="1542092" y="1725707"/>
                  </a:lnTo>
                  <a:lnTo>
                    <a:pt x="1497451" y="1736699"/>
                  </a:lnTo>
                  <a:lnTo>
                    <a:pt x="1450390" y="1740496"/>
                  </a:lnTo>
                  <a:lnTo>
                    <a:pt x="290068" y="1740496"/>
                  </a:lnTo>
                  <a:lnTo>
                    <a:pt x="243021" y="1736699"/>
                  </a:lnTo>
                  <a:lnTo>
                    <a:pt x="198389" y="1725707"/>
                  </a:lnTo>
                  <a:lnTo>
                    <a:pt x="156771" y="1708115"/>
                  </a:lnTo>
                  <a:lnTo>
                    <a:pt x="118764" y="1684523"/>
                  </a:lnTo>
                  <a:lnTo>
                    <a:pt x="84964" y="1655525"/>
                  </a:lnTo>
                  <a:lnTo>
                    <a:pt x="55970" y="1621721"/>
                  </a:lnTo>
                  <a:lnTo>
                    <a:pt x="32379" y="1583707"/>
                  </a:lnTo>
                  <a:lnTo>
                    <a:pt x="14789" y="1542081"/>
                  </a:lnTo>
                  <a:lnTo>
                    <a:pt x="3796" y="1497438"/>
                  </a:lnTo>
                  <a:lnTo>
                    <a:pt x="0" y="1450378"/>
                  </a:lnTo>
                  <a:lnTo>
                    <a:pt x="0" y="29006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411408" y="275844"/>
            <a:ext cx="6678930" cy="9957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6985" algn="ctr">
              <a:lnSpc>
                <a:spcPct val="100299"/>
              </a:lnSpc>
              <a:spcBef>
                <a:spcPts val="85"/>
              </a:spcBef>
            </a:pPr>
            <a:r>
              <a:rPr lang="ru-RU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ФОКУС НА КАЗУСА: ACAS X И НЕВАЛИДИРАНИ ADS-B ПОЗИЦИИ</a:t>
            </a:r>
            <a:endParaRPr spc="-10" dirty="0"/>
          </a:p>
        </p:txBody>
      </p:sp>
      <p:sp>
        <p:nvSpPr>
          <p:cNvPr id="14" name="object 14"/>
          <p:cNvSpPr txBox="1"/>
          <p:nvPr/>
        </p:nvSpPr>
        <p:spPr>
          <a:xfrm>
            <a:off x="76202" y="2169667"/>
            <a:ext cx="3867223" cy="4253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9875" marR="8255" indent="-257175">
              <a:lnSpc>
                <a:spcPct val="99400"/>
              </a:lnSpc>
              <a:spcBef>
                <a:spcPts val="110"/>
              </a:spcBef>
              <a:buChar char="•"/>
              <a:tabLst>
                <a:tab pos="269240" algn="l"/>
                <a:tab pos="269875" algn="l"/>
              </a:tabLst>
            </a:pPr>
            <a:r>
              <a:rPr lang="ru-RU" sz="1800" spc="-5" dirty="0" err="1">
                <a:latin typeface="Arial MT"/>
                <a:cs typeface="Arial MT"/>
              </a:rPr>
              <a:t>Третирането</a:t>
            </a:r>
            <a:r>
              <a:rPr lang="ru-RU" sz="1800" spc="-5" dirty="0">
                <a:latin typeface="Arial MT"/>
                <a:cs typeface="Arial MT"/>
              </a:rPr>
              <a:t> на </a:t>
            </a:r>
            <a:r>
              <a:rPr lang="ru-RU" sz="1800" b="1" spc="-5" dirty="0" err="1">
                <a:latin typeface="Arial MT"/>
                <a:cs typeface="Arial MT"/>
              </a:rPr>
              <a:t>невалидирани</a:t>
            </a:r>
            <a:r>
              <a:rPr lang="ru-RU" sz="1800" b="1" spc="-5" dirty="0">
                <a:latin typeface="Arial MT"/>
                <a:cs typeface="Arial MT"/>
              </a:rPr>
              <a:t> ADS-B </a:t>
            </a:r>
            <a:r>
              <a:rPr lang="ru-RU" sz="1800" spc="-5" dirty="0">
                <a:latin typeface="Arial MT"/>
                <a:cs typeface="Arial MT"/>
              </a:rPr>
              <a:t>позиции от </a:t>
            </a:r>
            <a:r>
              <a:rPr lang="ru-RU" sz="1800" b="1" spc="-5" dirty="0">
                <a:latin typeface="Arial MT"/>
                <a:cs typeface="Arial MT"/>
              </a:rPr>
              <a:t>ACAS X</a:t>
            </a:r>
            <a:r>
              <a:rPr lang="ru-RU" sz="1800" spc="-5" dirty="0">
                <a:latin typeface="Arial MT"/>
                <a:cs typeface="Arial MT"/>
              </a:rPr>
              <a:t> се </a:t>
            </a:r>
            <a:r>
              <a:rPr lang="ru-RU" sz="1800" spc="-5" dirty="0" err="1">
                <a:latin typeface="Arial MT"/>
                <a:cs typeface="Arial MT"/>
              </a:rPr>
              <a:t>очертава</a:t>
            </a:r>
            <a:r>
              <a:rPr lang="ru-RU" sz="1800" spc="-5" dirty="0">
                <a:latin typeface="Arial MT"/>
                <a:cs typeface="Arial MT"/>
              </a:rPr>
              <a:t> </a:t>
            </a:r>
            <a:r>
              <a:rPr lang="ru-RU" sz="1800" spc="-5" dirty="0" err="1">
                <a:latin typeface="Arial MT"/>
                <a:cs typeface="Arial MT"/>
              </a:rPr>
              <a:t>като</a:t>
            </a:r>
            <a:r>
              <a:rPr lang="ru-RU" sz="1800" spc="-5" dirty="0">
                <a:latin typeface="Arial MT"/>
                <a:cs typeface="Arial MT"/>
              </a:rPr>
              <a:t> един от </a:t>
            </a:r>
            <a:r>
              <a:rPr lang="ru-RU" sz="1800" spc="-5" dirty="0" err="1">
                <a:latin typeface="Arial MT"/>
                <a:cs typeface="Arial MT"/>
              </a:rPr>
              <a:t>противоречивите</a:t>
            </a:r>
            <a:r>
              <a:rPr lang="ru-RU" sz="1800" spc="-5" dirty="0">
                <a:latin typeface="Arial MT"/>
                <a:cs typeface="Arial MT"/>
              </a:rPr>
              <a:t> </a:t>
            </a:r>
            <a:r>
              <a:rPr lang="ru-RU" sz="1800" spc="-5" dirty="0" err="1">
                <a:latin typeface="Arial MT"/>
                <a:cs typeface="Arial MT"/>
              </a:rPr>
              <a:t>проблеми</a:t>
            </a:r>
            <a:r>
              <a:rPr lang="ru-RU" sz="1800" spc="-5" dirty="0">
                <a:latin typeface="Arial MT"/>
                <a:cs typeface="Arial MT"/>
              </a:rPr>
              <a:t> при </a:t>
            </a:r>
            <a:r>
              <a:rPr lang="ru-RU" sz="1800" spc="-5" dirty="0" err="1">
                <a:latin typeface="Arial MT"/>
                <a:cs typeface="Arial MT"/>
              </a:rPr>
              <a:t>проектирането</a:t>
            </a:r>
            <a:r>
              <a:rPr lang="ru-RU" sz="1800" spc="-5" dirty="0">
                <a:latin typeface="Arial MT"/>
                <a:cs typeface="Arial MT"/>
              </a:rPr>
              <a:t> по отношение на </a:t>
            </a:r>
            <a:r>
              <a:rPr lang="ru-RU" sz="1800" spc="-5" dirty="0" err="1">
                <a:latin typeface="Arial MT"/>
                <a:cs typeface="Arial MT"/>
              </a:rPr>
              <a:t>отговорността</a:t>
            </a:r>
            <a:r>
              <a:rPr sz="1800" spc="-20" dirty="0"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  <a:p>
            <a:pPr marL="269875" marR="368935" indent="-257175">
              <a:lnSpc>
                <a:spcPct val="99700"/>
              </a:lnSpc>
              <a:spcBef>
                <a:spcPts val="440"/>
              </a:spcBef>
              <a:buChar char="•"/>
              <a:tabLst>
                <a:tab pos="269240" algn="l"/>
                <a:tab pos="269875" algn="l"/>
              </a:tabLst>
            </a:pPr>
            <a:r>
              <a:rPr lang="ru-RU" sz="1800" spc="-5" dirty="0">
                <a:latin typeface="Arial MT"/>
                <a:cs typeface="Arial MT"/>
              </a:rPr>
              <a:t>„</a:t>
            </a:r>
            <a:r>
              <a:rPr lang="ru-RU" sz="1800" spc="-5" dirty="0" err="1">
                <a:latin typeface="Arial MT"/>
                <a:cs typeface="Arial MT"/>
              </a:rPr>
              <a:t>Невалидирани</a:t>
            </a:r>
            <a:r>
              <a:rPr lang="ru-RU" sz="1800" spc="-5" dirty="0">
                <a:latin typeface="Arial MT"/>
                <a:cs typeface="Arial MT"/>
              </a:rPr>
              <a:t>“ се </a:t>
            </a:r>
            <a:r>
              <a:rPr lang="ru-RU" sz="1800" spc="-5" dirty="0" err="1">
                <a:latin typeface="Arial MT"/>
                <a:cs typeface="Arial MT"/>
              </a:rPr>
              <a:t>отнася</a:t>
            </a:r>
            <a:r>
              <a:rPr lang="ru-RU" sz="1800" spc="-5" dirty="0">
                <a:latin typeface="Arial MT"/>
                <a:cs typeface="Arial MT"/>
              </a:rPr>
              <a:t> до позиции, </a:t>
            </a:r>
            <a:r>
              <a:rPr lang="ru-RU" sz="1800" spc="-5" dirty="0" err="1">
                <a:latin typeface="Arial MT"/>
                <a:cs typeface="Arial MT"/>
              </a:rPr>
              <a:t>които</a:t>
            </a:r>
            <a:r>
              <a:rPr lang="ru-RU" sz="1800" spc="-5" dirty="0">
                <a:latin typeface="Arial MT"/>
                <a:cs typeface="Arial MT"/>
              </a:rPr>
              <a:t> се </a:t>
            </a:r>
            <a:r>
              <a:rPr lang="ru-RU" sz="1800" spc="-5" dirty="0" err="1">
                <a:latin typeface="Arial MT"/>
                <a:cs typeface="Arial MT"/>
              </a:rPr>
              <a:t>основават</a:t>
            </a:r>
            <a:r>
              <a:rPr lang="ru-RU" sz="1800" spc="-5" dirty="0">
                <a:latin typeface="Arial MT"/>
                <a:cs typeface="Arial MT"/>
              </a:rPr>
              <a:t> </a:t>
            </a:r>
            <a:r>
              <a:rPr lang="ru-RU" sz="1800" spc="-5" dirty="0" err="1">
                <a:latin typeface="Arial MT"/>
                <a:cs typeface="Arial MT"/>
              </a:rPr>
              <a:t>единствено</a:t>
            </a:r>
            <a:r>
              <a:rPr lang="ru-RU" sz="1800" spc="-5" dirty="0">
                <a:latin typeface="Arial MT"/>
                <a:cs typeface="Arial MT"/>
              </a:rPr>
              <a:t> на </a:t>
            </a:r>
            <a:r>
              <a:rPr lang="ru-RU" sz="1800" spc="-5" dirty="0" err="1">
                <a:latin typeface="Arial MT"/>
                <a:cs typeface="Arial MT"/>
              </a:rPr>
              <a:t>данни</a:t>
            </a:r>
            <a:r>
              <a:rPr lang="ru-RU" sz="1800" spc="-5" dirty="0">
                <a:latin typeface="Arial MT"/>
                <a:cs typeface="Arial MT"/>
              </a:rPr>
              <a:t> от ADS-B, </a:t>
            </a:r>
            <a:r>
              <a:rPr lang="ru-RU" sz="1800" spc="-5" dirty="0" err="1">
                <a:latin typeface="Arial MT"/>
                <a:cs typeface="Arial MT"/>
              </a:rPr>
              <a:t>които</a:t>
            </a:r>
            <a:r>
              <a:rPr lang="ru-RU" sz="1800" spc="-5" dirty="0">
                <a:latin typeface="Arial MT"/>
                <a:cs typeface="Arial MT"/>
              </a:rPr>
              <a:t> не </a:t>
            </a:r>
            <a:r>
              <a:rPr lang="ru-RU" sz="1800" spc="-5" dirty="0" err="1">
                <a:latin typeface="Arial MT"/>
                <a:cs typeface="Arial MT"/>
              </a:rPr>
              <a:t>са</a:t>
            </a:r>
            <a:r>
              <a:rPr lang="ru-RU" sz="1800" spc="-5" dirty="0">
                <a:latin typeface="Arial MT"/>
                <a:cs typeface="Arial MT"/>
              </a:rPr>
              <a:t> </a:t>
            </a:r>
            <a:r>
              <a:rPr lang="ru-RU" sz="1800" spc="-5" dirty="0" err="1">
                <a:latin typeface="Arial MT"/>
                <a:cs typeface="Arial MT"/>
              </a:rPr>
              <a:t>валидирани</a:t>
            </a:r>
            <a:r>
              <a:rPr lang="ru-RU" sz="1800" spc="-5" dirty="0">
                <a:latin typeface="Arial MT"/>
                <a:cs typeface="Arial MT"/>
              </a:rPr>
              <a:t> чрез </a:t>
            </a:r>
            <a:r>
              <a:rPr lang="ru-RU" sz="1800" spc="-5" dirty="0" err="1">
                <a:latin typeface="Arial MT"/>
                <a:cs typeface="Arial MT"/>
              </a:rPr>
              <a:t>други</a:t>
            </a:r>
            <a:r>
              <a:rPr lang="ru-RU" sz="1800" spc="-5" dirty="0">
                <a:latin typeface="Arial MT"/>
                <a:cs typeface="Arial MT"/>
              </a:rPr>
              <a:t> </a:t>
            </a:r>
            <a:r>
              <a:rPr lang="ru-RU" sz="1800" spc="-5" dirty="0" err="1">
                <a:latin typeface="Arial MT"/>
                <a:cs typeface="Arial MT"/>
              </a:rPr>
              <a:t>източници</a:t>
            </a:r>
            <a:r>
              <a:rPr lang="ru-RU" sz="1800" spc="-5" dirty="0">
                <a:latin typeface="Arial MT"/>
                <a:cs typeface="Arial MT"/>
              </a:rPr>
              <a:t> на </a:t>
            </a:r>
            <a:r>
              <a:rPr lang="ru-RU" sz="1800" spc="-5" dirty="0" err="1">
                <a:latin typeface="Arial MT"/>
                <a:cs typeface="Arial MT"/>
              </a:rPr>
              <a:t>данни</a:t>
            </a:r>
            <a:r>
              <a:rPr lang="ru-RU" sz="1800" spc="-5" dirty="0">
                <a:latin typeface="Arial MT"/>
                <a:cs typeface="Arial MT"/>
              </a:rPr>
              <a:t> за наблюдение</a:t>
            </a:r>
            <a:r>
              <a:rPr sz="1800" spc="-5" dirty="0"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  <a:p>
            <a:pPr marL="269875" marR="5080" indent="-257175">
              <a:lnSpc>
                <a:spcPct val="102200"/>
              </a:lnSpc>
              <a:spcBef>
                <a:spcPts val="385"/>
              </a:spcBef>
              <a:buChar char="•"/>
              <a:tabLst>
                <a:tab pos="269240" algn="l"/>
                <a:tab pos="269875" algn="l"/>
              </a:tabLst>
            </a:pPr>
            <a:r>
              <a:rPr lang="ru-RU" sz="1800" dirty="0">
                <a:latin typeface="Arial MT"/>
                <a:cs typeface="Arial MT"/>
              </a:rPr>
              <a:t>4 варианта за дизайн </a:t>
            </a:r>
            <a:r>
              <a:rPr lang="ru-RU" sz="1800" dirty="0" err="1">
                <a:latin typeface="Arial MT"/>
                <a:cs typeface="Arial MT"/>
              </a:rPr>
              <a:t>са</a:t>
            </a:r>
            <a:r>
              <a:rPr lang="ru-RU" sz="1800" dirty="0">
                <a:latin typeface="Arial MT"/>
                <a:cs typeface="Arial MT"/>
              </a:rPr>
              <a:t> </a:t>
            </a:r>
            <a:r>
              <a:rPr lang="ru-RU" sz="1800" dirty="0" err="1">
                <a:latin typeface="Arial MT"/>
                <a:cs typeface="Arial MT"/>
              </a:rPr>
              <a:t>обсъждани</a:t>
            </a:r>
            <a:r>
              <a:rPr lang="ru-RU" sz="1800" dirty="0">
                <a:latin typeface="Arial MT"/>
                <a:cs typeface="Arial MT"/>
              </a:rPr>
              <a:t> от EUROCAE, </a:t>
            </a:r>
            <a:r>
              <a:rPr lang="ru-RU" sz="1800" dirty="0" err="1">
                <a:latin typeface="Arial MT"/>
                <a:cs typeface="Arial MT"/>
              </a:rPr>
              <a:t>както</a:t>
            </a:r>
            <a:r>
              <a:rPr lang="ru-RU" sz="1800" dirty="0">
                <a:latin typeface="Arial MT"/>
                <a:cs typeface="Arial MT"/>
              </a:rPr>
              <a:t> е на </a:t>
            </a:r>
            <a:r>
              <a:rPr lang="ru-RU" sz="1800" dirty="0" err="1">
                <a:latin typeface="Arial MT"/>
                <a:cs typeface="Arial MT"/>
              </a:rPr>
              <a:t>диаграмата</a:t>
            </a:r>
            <a:r>
              <a:rPr sz="1800" spc="-5" dirty="0"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12028" y="2735071"/>
            <a:ext cx="1410335" cy="83894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indent="635" algn="ctr">
              <a:lnSpc>
                <a:spcPct val="86000"/>
              </a:lnSpc>
              <a:spcBef>
                <a:spcPts val="350"/>
              </a:spcBef>
            </a:pP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Няма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показване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на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невалидирани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ADS-B позиции</a:t>
            </a:r>
            <a:endParaRPr lang="en-GB" sz="1500" dirty="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286652" y="2204694"/>
            <a:ext cx="1753235" cy="1753235"/>
            <a:chOff x="6286652" y="2204694"/>
            <a:chExt cx="1753235" cy="1753235"/>
          </a:xfrm>
        </p:grpSpPr>
        <p:sp>
          <p:nvSpPr>
            <p:cNvPr id="17" name="object 17"/>
            <p:cNvSpPr/>
            <p:nvPr/>
          </p:nvSpPr>
          <p:spPr>
            <a:xfrm>
              <a:off x="6293002" y="2211044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4" h="1740535">
                  <a:moveTo>
                    <a:pt x="1450428" y="1740496"/>
                  </a:moveTo>
                  <a:lnTo>
                    <a:pt x="290106" y="1740496"/>
                  </a:lnTo>
                  <a:lnTo>
                    <a:pt x="243045" y="1736699"/>
                  </a:lnTo>
                  <a:lnTo>
                    <a:pt x="198404" y="1725707"/>
                  </a:lnTo>
                  <a:lnTo>
                    <a:pt x="156779" y="1708115"/>
                  </a:lnTo>
                  <a:lnTo>
                    <a:pt x="118766" y="1684523"/>
                  </a:lnTo>
                  <a:lnTo>
                    <a:pt x="84964" y="1655525"/>
                  </a:lnTo>
                  <a:lnTo>
                    <a:pt x="55969" y="1621721"/>
                  </a:lnTo>
                  <a:lnTo>
                    <a:pt x="32378" y="1583707"/>
                  </a:lnTo>
                  <a:lnTo>
                    <a:pt x="14788" y="1542081"/>
                  </a:lnTo>
                  <a:lnTo>
                    <a:pt x="3796" y="1497438"/>
                  </a:lnTo>
                  <a:lnTo>
                    <a:pt x="0" y="1450378"/>
                  </a:lnTo>
                  <a:lnTo>
                    <a:pt x="0" y="290067"/>
                  </a:lnTo>
                  <a:lnTo>
                    <a:pt x="3796" y="243018"/>
                  </a:lnTo>
                  <a:lnTo>
                    <a:pt x="14788" y="198384"/>
                  </a:lnTo>
                  <a:lnTo>
                    <a:pt x="32378" y="156766"/>
                  </a:lnTo>
                  <a:lnTo>
                    <a:pt x="55969" y="118758"/>
                  </a:lnTo>
                  <a:lnTo>
                    <a:pt x="84964" y="84959"/>
                  </a:lnTo>
                  <a:lnTo>
                    <a:pt x="118766" y="55966"/>
                  </a:lnTo>
                  <a:lnTo>
                    <a:pt x="156779" y="32377"/>
                  </a:lnTo>
                  <a:lnTo>
                    <a:pt x="198404" y="14788"/>
                  </a:lnTo>
                  <a:lnTo>
                    <a:pt x="243045" y="3796"/>
                  </a:lnTo>
                  <a:lnTo>
                    <a:pt x="290106" y="0"/>
                  </a:lnTo>
                  <a:lnTo>
                    <a:pt x="1450428" y="0"/>
                  </a:lnTo>
                  <a:lnTo>
                    <a:pt x="1497489" y="3796"/>
                  </a:lnTo>
                  <a:lnTo>
                    <a:pt x="1542130" y="14788"/>
                  </a:lnTo>
                  <a:lnTo>
                    <a:pt x="1583755" y="32377"/>
                  </a:lnTo>
                  <a:lnTo>
                    <a:pt x="1621768" y="55966"/>
                  </a:lnTo>
                  <a:lnTo>
                    <a:pt x="1655570" y="84959"/>
                  </a:lnTo>
                  <a:lnTo>
                    <a:pt x="1684565" y="118758"/>
                  </a:lnTo>
                  <a:lnTo>
                    <a:pt x="1708156" y="156766"/>
                  </a:lnTo>
                  <a:lnTo>
                    <a:pt x="1725746" y="198384"/>
                  </a:lnTo>
                  <a:lnTo>
                    <a:pt x="1736738" y="243018"/>
                  </a:lnTo>
                  <a:lnTo>
                    <a:pt x="1740535" y="290067"/>
                  </a:lnTo>
                  <a:lnTo>
                    <a:pt x="1740535" y="1450378"/>
                  </a:lnTo>
                  <a:lnTo>
                    <a:pt x="1736738" y="1497438"/>
                  </a:lnTo>
                  <a:lnTo>
                    <a:pt x="1725746" y="1542081"/>
                  </a:lnTo>
                  <a:lnTo>
                    <a:pt x="1708156" y="1583707"/>
                  </a:lnTo>
                  <a:lnTo>
                    <a:pt x="1684565" y="1621721"/>
                  </a:lnTo>
                  <a:lnTo>
                    <a:pt x="1655570" y="1655525"/>
                  </a:lnTo>
                  <a:lnTo>
                    <a:pt x="1621768" y="1684523"/>
                  </a:lnTo>
                  <a:lnTo>
                    <a:pt x="1583755" y="1708115"/>
                  </a:lnTo>
                  <a:lnTo>
                    <a:pt x="1542130" y="1725707"/>
                  </a:lnTo>
                  <a:lnTo>
                    <a:pt x="1497489" y="1736699"/>
                  </a:lnTo>
                  <a:lnTo>
                    <a:pt x="1450428" y="1740496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93002" y="2211044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4" h="1740535">
                  <a:moveTo>
                    <a:pt x="0" y="290067"/>
                  </a:moveTo>
                  <a:lnTo>
                    <a:pt x="3796" y="243018"/>
                  </a:lnTo>
                  <a:lnTo>
                    <a:pt x="14788" y="198384"/>
                  </a:lnTo>
                  <a:lnTo>
                    <a:pt x="32378" y="156766"/>
                  </a:lnTo>
                  <a:lnTo>
                    <a:pt x="55969" y="118758"/>
                  </a:lnTo>
                  <a:lnTo>
                    <a:pt x="84964" y="84959"/>
                  </a:lnTo>
                  <a:lnTo>
                    <a:pt x="118766" y="55966"/>
                  </a:lnTo>
                  <a:lnTo>
                    <a:pt x="156779" y="32377"/>
                  </a:lnTo>
                  <a:lnTo>
                    <a:pt x="198404" y="14788"/>
                  </a:lnTo>
                  <a:lnTo>
                    <a:pt x="243045" y="3796"/>
                  </a:lnTo>
                  <a:lnTo>
                    <a:pt x="290106" y="0"/>
                  </a:lnTo>
                  <a:lnTo>
                    <a:pt x="1450428" y="0"/>
                  </a:lnTo>
                  <a:lnTo>
                    <a:pt x="1497489" y="3796"/>
                  </a:lnTo>
                  <a:lnTo>
                    <a:pt x="1542130" y="14788"/>
                  </a:lnTo>
                  <a:lnTo>
                    <a:pt x="1583755" y="32377"/>
                  </a:lnTo>
                  <a:lnTo>
                    <a:pt x="1621768" y="55966"/>
                  </a:lnTo>
                  <a:lnTo>
                    <a:pt x="1655570" y="84959"/>
                  </a:lnTo>
                  <a:lnTo>
                    <a:pt x="1684565" y="118758"/>
                  </a:lnTo>
                  <a:lnTo>
                    <a:pt x="1708156" y="156766"/>
                  </a:lnTo>
                  <a:lnTo>
                    <a:pt x="1725746" y="198384"/>
                  </a:lnTo>
                  <a:lnTo>
                    <a:pt x="1736738" y="243018"/>
                  </a:lnTo>
                  <a:lnTo>
                    <a:pt x="1740535" y="290067"/>
                  </a:lnTo>
                  <a:lnTo>
                    <a:pt x="1740535" y="1450378"/>
                  </a:lnTo>
                  <a:lnTo>
                    <a:pt x="1736738" y="1497438"/>
                  </a:lnTo>
                  <a:lnTo>
                    <a:pt x="1725746" y="1542081"/>
                  </a:lnTo>
                  <a:lnTo>
                    <a:pt x="1708156" y="1583707"/>
                  </a:lnTo>
                  <a:lnTo>
                    <a:pt x="1684565" y="1621721"/>
                  </a:lnTo>
                  <a:lnTo>
                    <a:pt x="1655570" y="1655525"/>
                  </a:lnTo>
                  <a:lnTo>
                    <a:pt x="1621768" y="1684523"/>
                  </a:lnTo>
                  <a:lnTo>
                    <a:pt x="1583755" y="1708115"/>
                  </a:lnTo>
                  <a:lnTo>
                    <a:pt x="1542130" y="1725707"/>
                  </a:lnTo>
                  <a:lnTo>
                    <a:pt x="1497489" y="1736699"/>
                  </a:lnTo>
                  <a:lnTo>
                    <a:pt x="1450428" y="1740496"/>
                  </a:lnTo>
                  <a:lnTo>
                    <a:pt x="290106" y="1740496"/>
                  </a:lnTo>
                  <a:lnTo>
                    <a:pt x="243045" y="1736699"/>
                  </a:lnTo>
                  <a:lnTo>
                    <a:pt x="198404" y="1725707"/>
                  </a:lnTo>
                  <a:lnTo>
                    <a:pt x="156779" y="1708115"/>
                  </a:lnTo>
                  <a:lnTo>
                    <a:pt x="118766" y="1684523"/>
                  </a:lnTo>
                  <a:lnTo>
                    <a:pt x="84964" y="1655525"/>
                  </a:lnTo>
                  <a:lnTo>
                    <a:pt x="55969" y="1621721"/>
                  </a:lnTo>
                  <a:lnTo>
                    <a:pt x="32378" y="1583707"/>
                  </a:lnTo>
                  <a:lnTo>
                    <a:pt x="14788" y="1542081"/>
                  </a:lnTo>
                  <a:lnTo>
                    <a:pt x="3796" y="1497438"/>
                  </a:lnTo>
                  <a:lnTo>
                    <a:pt x="0" y="1450378"/>
                  </a:lnTo>
                  <a:lnTo>
                    <a:pt x="0" y="29006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400800" y="2362200"/>
            <a:ext cx="1466652" cy="143385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1905" algn="ctr">
              <a:lnSpc>
                <a:spcPct val="86300"/>
              </a:lnSpc>
              <a:spcBef>
                <a:spcPts val="345"/>
              </a:spcBef>
            </a:pP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Показвайте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невалидирани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ADS-B позиции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които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са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визуално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различни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, без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съвети</a:t>
            </a:r>
            <a:endParaRPr lang="en-GB" sz="1500" dirty="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241596" y="4249737"/>
            <a:ext cx="1753235" cy="1753870"/>
            <a:chOff x="4241596" y="4249737"/>
            <a:chExt cx="1753235" cy="1753870"/>
          </a:xfrm>
        </p:grpSpPr>
        <p:sp>
          <p:nvSpPr>
            <p:cNvPr id="21" name="object 21"/>
            <p:cNvSpPr/>
            <p:nvPr/>
          </p:nvSpPr>
          <p:spPr>
            <a:xfrm>
              <a:off x="4247946" y="4256087"/>
              <a:ext cx="1740535" cy="1741170"/>
            </a:xfrm>
            <a:custGeom>
              <a:avLst/>
              <a:gdLst/>
              <a:ahLst/>
              <a:cxnLst/>
              <a:rect l="l" t="t" r="r" b="b"/>
              <a:pathLst>
                <a:path w="1740535" h="1741170">
                  <a:moveTo>
                    <a:pt x="1450390" y="1740547"/>
                  </a:moveTo>
                  <a:lnTo>
                    <a:pt x="290068" y="1740547"/>
                  </a:lnTo>
                  <a:lnTo>
                    <a:pt x="243021" y="1736750"/>
                  </a:lnTo>
                  <a:lnTo>
                    <a:pt x="198389" y="1725757"/>
                  </a:lnTo>
                  <a:lnTo>
                    <a:pt x="156771" y="1708166"/>
                  </a:lnTo>
                  <a:lnTo>
                    <a:pt x="118764" y="1684573"/>
                  </a:lnTo>
                  <a:lnTo>
                    <a:pt x="84964" y="1655576"/>
                  </a:lnTo>
                  <a:lnTo>
                    <a:pt x="55970" y="1621772"/>
                  </a:lnTo>
                  <a:lnTo>
                    <a:pt x="32379" y="1583758"/>
                  </a:lnTo>
                  <a:lnTo>
                    <a:pt x="14789" y="1542131"/>
                  </a:lnTo>
                  <a:lnTo>
                    <a:pt x="3796" y="1497489"/>
                  </a:lnTo>
                  <a:lnTo>
                    <a:pt x="0" y="1450428"/>
                  </a:lnTo>
                  <a:lnTo>
                    <a:pt x="0" y="290118"/>
                  </a:lnTo>
                  <a:lnTo>
                    <a:pt x="3796" y="243058"/>
                  </a:lnTo>
                  <a:lnTo>
                    <a:pt x="14789" y="198415"/>
                  </a:lnTo>
                  <a:lnTo>
                    <a:pt x="32379" y="156789"/>
                  </a:lnTo>
                  <a:lnTo>
                    <a:pt x="55970" y="118775"/>
                  </a:lnTo>
                  <a:lnTo>
                    <a:pt x="84964" y="84970"/>
                  </a:lnTo>
                  <a:lnTo>
                    <a:pt x="118764" y="55973"/>
                  </a:lnTo>
                  <a:lnTo>
                    <a:pt x="156771" y="32381"/>
                  </a:lnTo>
                  <a:lnTo>
                    <a:pt x="198389" y="14789"/>
                  </a:lnTo>
                  <a:lnTo>
                    <a:pt x="243021" y="3796"/>
                  </a:lnTo>
                  <a:lnTo>
                    <a:pt x="290068" y="0"/>
                  </a:lnTo>
                  <a:lnTo>
                    <a:pt x="1450390" y="0"/>
                  </a:lnTo>
                  <a:lnTo>
                    <a:pt x="1497451" y="3796"/>
                  </a:lnTo>
                  <a:lnTo>
                    <a:pt x="1542092" y="14789"/>
                  </a:lnTo>
                  <a:lnTo>
                    <a:pt x="1583717" y="32381"/>
                  </a:lnTo>
                  <a:lnTo>
                    <a:pt x="1621730" y="55973"/>
                  </a:lnTo>
                  <a:lnTo>
                    <a:pt x="1655532" y="84970"/>
                  </a:lnTo>
                  <a:lnTo>
                    <a:pt x="1684527" y="118775"/>
                  </a:lnTo>
                  <a:lnTo>
                    <a:pt x="1708118" y="156789"/>
                  </a:lnTo>
                  <a:lnTo>
                    <a:pt x="1725708" y="198415"/>
                  </a:lnTo>
                  <a:lnTo>
                    <a:pt x="1736700" y="243058"/>
                  </a:lnTo>
                  <a:lnTo>
                    <a:pt x="1740496" y="290118"/>
                  </a:lnTo>
                  <a:lnTo>
                    <a:pt x="1740496" y="1450428"/>
                  </a:lnTo>
                  <a:lnTo>
                    <a:pt x="1736700" y="1497489"/>
                  </a:lnTo>
                  <a:lnTo>
                    <a:pt x="1725708" y="1542131"/>
                  </a:lnTo>
                  <a:lnTo>
                    <a:pt x="1708118" y="1583758"/>
                  </a:lnTo>
                  <a:lnTo>
                    <a:pt x="1684527" y="1621772"/>
                  </a:lnTo>
                  <a:lnTo>
                    <a:pt x="1655532" y="1655576"/>
                  </a:lnTo>
                  <a:lnTo>
                    <a:pt x="1621730" y="1684573"/>
                  </a:lnTo>
                  <a:lnTo>
                    <a:pt x="1583717" y="1708166"/>
                  </a:lnTo>
                  <a:lnTo>
                    <a:pt x="1542092" y="1725757"/>
                  </a:lnTo>
                  <a:lnTo>
                    <a:pt x="1497451" y="1736750"/>
                  </a:lnTo>
                  <a:lnTo>
                    <a:pt x="1450390" y="1740547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47946" y="4256087"/>
              <a:ext cx="1740535" cy="1741170"/>
            </a:xfrm>
            <a:custGeom>
              <a:avLst/>
              <a:gdLst/>
              <a:ahLst/>
              <a:cxnLst/>
              <a:rect l="l" t="t" r="r" b="b"/>
              <a:pathLst>
                <a:path w="1740535" h="1741170">
                  <a:moveTo>
                    <a:pt x="0" y="290118"/>
                  </a:moveTo>
                  <a:lnTo>
                    <a:pt x="3796" y="243058"/>
                  </a:lnTo>
                  <a:lnTo>
                    <a:pt x="14789" y="198415"/>
                  </a:lnTo>
                  <a:lnTo>
                    <a:pt x="32379" y="156789"/>
                  </a:lnTo>
                  <a:lnTo>
                    <a:pt x="55970" y="118775"/>
                  </a:lnTo>
                  <a:lnTo>
                    <a:pt x="84964" y="84970"/>
                  </a:lnTo>
                  <a:lnTo>
                    <a:pt x="118764" y="55973"/>
                  </a:lnTo>
                  <a:lnTo>
                    <a:pt x="156771" y="32381"/>
                  </a:lnTo>
                  <a:lnTo>
                    <a:pt x="198389" y="14789"/>
                  </a:lnTo>
                  <a:lnTo>
                    <a:pt x="243021" y="3796"/>
                  </a:lnTo>
                  <a:lnTo>
                    <a:pt x="290068" y="0"/>
                  </a:lnTo>
                  <a:lnTo>
                    <a:pt x="1450390" y="0"/>
                  </a:lnTo>
                  <a:lnTo>
                    <a:pt x="1497451" y="3796"/>
                  </a:lnTo>
                  <a:lnTo>
                    <a:pt x="1542092" y="14789"/>
                  </a:lnTo>
                  <a:lnTo>
                    <a:pt x="1583717" y="32381"/>
                  </a:lnTo>
                  <a:lnTo>
                    <a:pt x="1621730" y="55973"/>
                  </a:lnTo>
                  <a:lnTo>
                    <a:pt x="1655532" y="84970"/>
                  </a:lnTo>
                  <a:lnTo>
                    <a:pt x="1684527" y="118775"/>
                  </a:lnTo>
                  <a:lnTo>
                    <a:pt x="1708118" y="156789"/>
                  </a:lnTo>
                  <a:lnTo>
                    <a:pt x="1725708" y="198415"/>
                  </a:lnTo>
                  <a:lnTo>
                    <a:pt x="1736700" y="243058"/>
                  </a:lnTo>
                  <a:lnTo>
                    <a:pt x="1740496" y="290118"/>
                  </a:lnTo>
                  <a:lnTo>
                    <a:pt x="1740496" y="1450428"/>
                  </a:lnTo>
                  <a:lnTo>
                    <a:pt x="1736700" y="1497489"/>
                  </a:lnTo>
                  <a:lnTo>
                    <a:pt x="1725708" y="1542131"/>
                  </a:lnTo>
                  <a:lnTo>
                    <a:pt x="1708118" y="1583758"/>
                  </a:lnTo>
                  <a:lnTo>
                    <a:pt x="1684527" y="1621772"/>
                  </a:lnTo>
                  <a:lnTo>
                    <a:pt x="1655532" y="1655576"/>
                  </a:lnTo>
                  <a:lnTo>
                    <a:pt x="1621730" y="1684573"/>
                  </a:lnTo>
                  <a:lnTo>
                    <a:pt x="1583717" y="1708166"/>
                  </a:lnTo>
                  <a:lnTo>
                    <a:pt x="1542092" y="1725757"/>
                  </a:lnTo>
                  <a:lnTo>
                    <a:pt x="1497451" y="1736750"/>
                  </a:lnTo>
                  <a:lnTo>
                    <a:pt x="1450390" y="1740547"/>
                  </a:lnTo>
                  <a:lnTo>
                    <a:pt x="290068" y="1740547"/>
                  </a:lnTo>
                  <a:lnTo>
                    <a:pt x="243021" y="1736750"/>
                  </a:lnTo>
                  <a:lnTo>
                    <a:pt x="198389" y="1725757"/>
                  </a:lnTo>
                  <a:lnTo>
                    <a:pt x="156771" y="1708166"/>
                  </a:lnTo>
                  <a:lnTo>
                    <a:pt x="118764" y="1684573"/>
                  </a:lnTo>
                  <a:lnTo>
                    <a:pt x="84964" y="1655576"/>
                  </a:lnTo>
                  <a:lnTo>
                    <a:pt x="55970" y="1621772"/>
                  </a:lnTo>
                  <a:lnTo>
                    <a:pt x="32379" y="1583758"/>
                  </a:lnTo>
                  <a:lnTo>
                    <a:pt x="14789" y="1542131"/>
                  </a:lnTo>
                  <a:lnTo>
                    <a:pt x="3796" y="1497489"/>
                  </a:lnTo>
                  <a:lnTo>
                    <a:pt x="0" y="1450428"/>
                  </a:lnTo>
                  <a:lnTo>
                    <a:pt x="0" y="2901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343400" y="4267200"/>
            <a:ext cx="1574595" cy="16501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1905" algn="ctr">
              <a:lnSpc>
                <a:spcPct val="86700"/>
              </a:lnSpc>
              <a:spcBef>
                <a:spcPts val="340"/>
              </a:spcBef>
            </a:pP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Показвайте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невалидирани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ADS-B позиции,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които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са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визуално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различни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, плюс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съвети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за трафика</a:t>
            </a:r>
            <a:endParaRPr sz="1500" dirty="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286652" y="4249737"/>
            <a:ext cx="1753235" cy="1753870"/>
            <a:chOff x="6286652" y="4249737"/>
            <a:chExt cx="1753235" cy="1753870"/>
          </a:xfrm>
        </p:grpSpPr>
        <p:sp>
          <p:nvSpPr>
            <p:cNvPr id="25" name="object 25"/>
            <p:cNvSpPr/>
            <p:nvPr/>
          </p:nvSpPr>
          <p:spPr>
            <a:xfrm>
              <a:off x="6293002" y="4256087"/>
              <a:ext cx="1740535" cy="1741170"/>
            </a:xfrm>
            <a:custGeom>
              <a:avLst/>
              <a:gdLst/>
              <a:ahLst/>
              <a:cxnLst/>
              <a:rect l="l" t="t" r="r" b="b"/>
              <a:pathLst>
                <a:path w="1740534" h="1741170">
                  <a:moveTo>
                    <a:pt x="1450428" y="1740547"/>
                  </a:moveTo>
                  <a:lnTo>
                    <a:pt x="290106" y="1740547"/>
                  </a:lnTo>
                  <a:lnTo>
                    <a:pt x="243045" y="1736750"/>
                  </a:lnTo>
                  <a:lnTo>
                    <a:pt x="198404" y="1725757"/>
                  </a:lnTo>
                  <a:lnTo>
                    <a:pt x="156779" y="1708166"/>
                  </a:lnTo>
                  <a:lnTo>
                    <a:pt x="118766" y="1684573"/>
                  </a:lnTo>
                  <a:lnTo>
                    <a:pt x="84964" y="1655576"/>
                  </a:lnTo>
                  <a:lnTo>
                    <a:pt x="55969" y="1621772"/>
                  </a:lnTo>
                  <a:lnTo>
                    <a:pt x="32378" y="1583758"/>
                  </a:lnTo>
                  <a:lnTo>
                    <a:pt x="14788" y="1542131"/>
                  </a:lnTo>
                  <a:lnTo>
                    <a:pt x="3796" y="1497489"/>
                  </a:lnTo>
                  <a:lnTo>
                    <a:pt x="0" y="1450428"/>
                  </a:lnTo>
                  <a:lnTo>
                    <a:pt x="0" y="290118"/>
                  </a:lnTo>
                  <a:lnTo>
                    <a:pt x="3796" y="243058"/>
                  </a:lnTo>
                  <a:lnTo>
                    <a:pt x="14788" y="198415"/>
                  </a:lnTo>
                  <a:lnTo>
                    <a:pt x="32378" y="156789"/>
                  </a:lnTo>
                  <a:lnTo>
                    <a:pt x="55969" y="118775"/>
                  </a:lnTo>
                  <a:lnTo>
                    <a:pt x="84964" y="84970"/>
                  </a:lnTo>
                  <a:lnTo>
                    <a:pt x="118766" y="55973"/>
                  </a:lnTo>
                  <a:lnTo>
                    <a:pt x="156779" y="32381"/>
                  </a:lnTo>
                  <a:lnTo>
                    <a:pt x="198404" y="14789"/>
                  </a:lnTo>
                  <a:lnTo>
                    <a:pt x="243045" y="3796"/>
                  </a:lnTo>
                  <a:lnTo>
                    <a:pt x="290106" y="0"/>
                  </a:lnTo>
                  <a:lnTo>
                    <a:pt x="1450428" y="0"/>
                  </a:lnTo>
                  <a:lnTo>
                    <a:pt x="1497489" y="3796"/>
                  </a:lnTo>
                  <a:lnTo>
                    <a:pt x="1542130" y="14789"/>
                  </a:lnTo>
                  <a:lnTo>
                    <a:pt x="1583755" y="32381"/>
                  </a:lnTo>
                  <a:lnTo>
                    <a:pt x="1621768" y="55973"/>
                  </a:lnTo>
                  <a:lnTo>
                    <a:pt x="1655570" y="84970"/>
                  </a:lnTo>
                  <a:lnTo>
                    <a:pt x="1684565" y="118775"/>
                  </a:lnTo>
                  <a:lnTo>
                    <a:pt x="1708156" y="156789"/>
                  </a:lnTo>
                  <a:lnTo>
                    <a:pt x="1725746" y="198415"/>
                  </a:lnTo>
                  <a:lnTo>
                    <a:pt x="1736738" y="243058"/>
                  </a:lnTo>
                  <a:lnTo>
                    <a:pt x="1740535" y="290118"/>
                  </a:lnTo>
                  <a:lnTo>
                    <a:pt x="1740535" y="1450428"/>
                  </a:lnTo>
                  <a:lnTo>
                    <a:pt x="1736738" y="1497489"/>
                  </a:lnTo>
                  <a:lnTo>
                    <a:pt x="1725746" y="1542131"/>
                  </a:lnTo>
                  <a:lnTo>
                    <a:pt x="1708156" y="1583758"/>
                  </a:lnTo>
                  <a:lnTo>
                    <a:pt x="1684565" y="1621772"/>
                  </a:lnTo>
                  <a:lnTo>
                    <a:pt x="1655570" y="1655576"/>
                  </a:lnTo>
                  <a:lnTo>
                    <a:pt x="1621768" y="1684573"/>
                  </a:lnTo>
                  <a:lnTo>
                    <a:pt x="1583755" y="1708166"/>
                  </a:lnTo>
                  <a:lnTo>
                    <a:pt x="1542130" y="1725757"/>
                  </a:lnTo>
                  <a:lnTo>
                    <a:pt x="1497489" y="1736750"/>
                  </a:lnTo>
                  <a:lnTo>
                    <a:pt x="1450428" y="1740547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93002" y="4256087"/>
              <a:ext cx="1740535" cy="1741170"/>
            </a:xfrm>
            <a:custGeom>
              <a:avLst/>
              <a:gdLst/>
              <a:ahLst/>
              <a:cxnLst/>
              <a:rect l="l" t="t" r="r" b="b"/>
              <a:pathLst>
                <a:path w="1740534" h="1741170">
                  <a:moveTo>
                    <a:pt x="0" y="290118"/>
                  </a:moveTo>
                  <a:lnTo>
                    <a:pt x="3796" y="243058"/>
                  </a:lnTo>
                  <a:lnTo>
                    <a:pt x="14788" y="198415"/>
                  </a:lnTo>
                  <a:lnTo>
                    <a:pt x="32378" y="156789"/>
                  </a:lnTo>
                  <a:lnTo>
                    <a:pt x="55969" y="118775"/>
                  </a:lnTo>
                  <a:lnTo>
                    <a:pt x="84964" y="84970"/>
                  </a:lnTo>
                  <a:lnTo>
                    <a:pt x="118766" y="55973"/>
                  </a:lnTo>
                  <a:lnTo>
                    <a:pt x="156779" y="32381"/>
                  </a:lnTo>
                  <a:lnTo>
                    <a:pt x="198404" y="14789"/>
                  </a:lnTo>
                  <a:lnTo>
                    <a:pt x="243045" y="3796"/>
                  </a:lnTo>
                  <a:lnTo>
                    <a:pt x="290106" y="0"/>
                  </a:lnTo>
                  <a:lnTo>
                    <a:pt x="1450428" y="0"/>
                  </a:lnTo>
                  <a:lnTo>
                    <a:pt x="1497489" y="3796"/>
                  </a:lnTo>
                  <a:lnTo>
                    <a:pt x="1542130" y="14789"/>
                  </a:lnTo>
                  <a:lnTo>
                    <a:pt x="1583755" y="32381"/>
                  </a:lnTo>
                  <a:lnTo>
                    <a:pt x="1621768" y="55973"/>
                  </a:lnTo>
                  <a:lnTo>
                    <a:pt x="1655570" y="84970"/>
                  </a:lnTo>
                  <a:lnTo>
                    <a:pt x="1684565" y="118775"/>
                  </a:lnTo>
                  <a:lnTo>
                    <a:pt x="1708156" y="156789"/>
                  </a:lnTo>
                  <a:lnTo>
                    <a:pt x="1725746" y="198415"/>
                  </a:lnTo>
                  <a:lnTo>
                    <a:pt x="1736738" y="243058"/>
                  </a:lnTo>
                  <a:lnTo>
                    <a:pt x="1740535" y="290118"/>
                  </a:lnTo>
                  <a:lnTo>
                    <a:pt x="1740535" y="1450428"/>
                  </a:lnTo>
                  <a:lnTo>
                    <a:pt x="1736738" y="1497489"/>
                  </a:lnTo>
                  <a:lnTo>
                    <a:pt x="1725746" y="1542131"/>
                  </a:lnTo>
                  <a:lnTo>
                    <a:pt x="1708156" y="1583758"/>
                  </a:lnTo>
                  <a:lnTo>
                    <a:pt x="1684565" y="1621772"/>
                  </a:lnTo>
                  <a:lnTo>
                    <a:pt x="1655570" y="1655576"/>
                  </a:lnTo>
                  <a:lnTo>
                    <a:pt x="1621768" y="1684573"/>
                  </a:lnTo>
                  <a:lnTo>
                    <a:pt x="1583755" y="1708166"/>
                  </a:lnTo>
                  <a:lnTo>
                    <a:pt x="1542130" y="1725757"/>
                  </a:lnTo>
                  <a:lnTo>
                    <a:pt x="1497489" y="1736750"/>
                  </a:lnTo>
                  <a:lnTo>
                    <a:pt x="1450428" y="1740547"/>
                  </a:lnTo>
                  <a:lnTo>
                    <a:pt x="290106" y="1740547"/>
                  </a:lnTo>
                  <a:lnTo>
                    <a:pt x="243045" y="1736750"/>
                  </a:lnTo>
                  <a:lnTo>
                    <a:pt x="198404" y="1725757"/>
                  </a:lnTo>
                  <a:lnTo>
                    <a:pt x="156779" y="1708166"/>
                  </a:lnTo>
                  <a:lnTo>
                    <a:pt x="118766" y="1684573"/>
                  </a:lnTo>
                  <a:lnTo>
                    <a:pt x="84964" y="1655576"/>
                  </a:lnTo>
                  <a:lnTo>
                    <a:pt x="55969" y="1621772"/>
                  </a:lnTo>
                  <a:lnTo>
                    <a:pt x="32378" y="1583758"/>
                  </a:lnTo>
                  <a:lnTo>
                    <a:pt x="14788" y="1542131"/>
                  </a:lnTo>
                  <a:lnTo>
                    <a:pt x="3796" y="1497489"/>
                  </a:lnTo>
                  <a:lnTo>
                    <a:pt x="0" y="1450428"/>
                  </a:lnTo>
                  <a:lnTo>
                    <a:pt x="0" y="290118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494106" y="4648200"/>
            <a:ext cx="1337310" cy="83894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algn="ctr">
              <a:lnSpc>
                <a:spcPct val="86000"/>
              </a:lnSpc>
              <a:spcBef>
                <a:spcPts val="350"/>
              </a:spcBef>
            </a:pP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Стандартен  дисплей и </a:t>
            </a:r>
            <a:r>
              <a:rPr lang="ru-RU" sz="1500" spc="-5" dirty="0" err="1">
                <a:solidFill>
                  <a:srgbClr val="FFFFFF"/>
                </a:solidFill>
                <a:latin typeface="Arial MT"/>
                <a:cs typeface="Arial MT"/>
              </a:rPr>
              <a:t>съвети</a:t>
            </a:r>
            <a:r>
              <a:rPr lang="ru-RU" sz="1500" spc="-5" dirty="0">
                <a:solidFill>
                  <a:srgbClr val="FFFFFF"/>
                </a:solidFill>
                <a:latin typeface="Arial MT"/>
                <a:cs typeface="Arial MT"/>
              </a:rPr>
              <a:t> (TA/RA)</a:t>
            </a:r>
            <a:endParaRPr lang="en-GB" sz="1500" dirty="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1323" y="6694931"/>
            <a:ext cx="12630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enter</a:t>
            </a:r>
            <a:r>
              <a:rPr sz="800" u="sng" spc="-1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your</a:t>
            </a:r>
            <a:r>
              <a:rPr sz="800" u="sng" spc="-1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spc="-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presentation</a:t>
            </a: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spc="-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title</a:t>
            </a:r>
            <a:endParaRPr sz="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8279" y="190500"/>
            <a:ext cx="3627754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“</a:t>
            </a:r>
            <a:r>
              <a:rPr lang="bg-BG" sz="4400" dirty="0"/>
              <a:t>Отговорност</a:t>
            </a:r>
            <a:r>
              <a:rPr sz="4400" dirty="0"/>
              <a:t>”</a:t>
            </a:r>
          </a:p>
        </p:txBody>
      </p:sp>
      <p:sp>
        <p:nvSpPr>
          <p:cNvPr id="3" name="object 3"/>
          <p:cNvSpPr/>
          <p:nvPr/>
        </p:nvSpPr>
        <p:spPr>
          <a:xfrm>
            <a:off x="196062" y="1313510"/>
            <a:ext cx="8495030" cy="4392930"/>
          </a:xfrm>
          <a:custGeom>
            <a:avLst/>
            <a:gdLst/>
            <a:ahLst/>
            <a:cxnLst/>
            <a:rect l="l" t="t" r="r" b="b"/>
            <a:pathLst>
              <a:path w="8495030" h="4392930">
                <a:moveTo>
                  <a:pt x="8494712" y="4392612"/>
                </a:moveTo>
                <a:lnTo>
                  <a:pt x="0" y="4392612"/>
                </a:lnTo>
                <a:lnTo>
                  <a:pt x="0" y="0"/>
                </a:lnTo>
                <a:lnTo>
                  <a:pt x="8494712" y="0"/>
                </a:lnTo>
                <a:lnTo>
                  <a:pt x="8494712" y="4392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4795" y="1332991"/>
            <a:ext cx="8333105" cy="48235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6350">
              <a:lnSpc>
                <a:spcPct val="101400"/>
              </a:lnSpc>
              <a:spcBef>
                <a:spcPts val="65"/>
              </a:spcBef>
              <a:tabLst>
                <a:tab pos="480059" algn="l"/>
                <a:tab pos="1493520" algn="l"/>
                <a:tab pos="1872614" algn="l"/>
                <a:tab pos="2398395" algn="l"/>
                <a:tab pos="3117215" algn="l"/>
                <a:tab pos="3451860" algn="l"/>
                <a:tab pos="5887720" algn="l"/>
                <a:tab pos="6414135" algn="l"/>
                <a:tab pos="7281545" algn="l"/>
                <a:tab pos="7660005" algn="l"/>
              </a:tabLst>
            </a:pPr>
            <a:r>
              <a:rPr lang="ru-RU" sz="2100" spc="-5" dirty="0">
                <a:latin typeface="Arial MT"/>
                <a:cs typeface="Arial MT"/>
              </a:rPr>
              <a:t>Като капитан на </a:t>
            </a:r>
            <a:r>
              <a:rPr lang="ru-RU" sz="2100" spc="-5" dirty="0" err="1">
                <a:latin typeface="Arial MT"/>
                <a:cs typeface="Arial MT"/>
              </a:rPr>
              <a:t>кораба</a:t>
            </a:r>
            <a:r>
              <a:rPr lang="ru-RU" sz="2100" spc="-5" dirty="0">
                <a:latin typeface="Arial MT"/>
                <a:cs typeface="Arial MT"/>
              </a:rPr>
              <a:t>, X е </a:t>
            </a:r>
            <a:r>
              <a:rPr lang="ru-RU" sz="2100" b="1" spc="-5" dirty="0">
                <a:latin typeface="Arial MT"/>
                <a:cs typeface="Arial MT"/>
              </a:rPr>
              <a:t>отговорен</a:t>
            </a:r>
            <a:r>
              <a:rPr lang="ru-RU" sz="2100" spc="-5" dirty="0">
                <a:latin typeface="Arial MT"/>
                <a:cs typeface="Arial MT"/>
              </a:rPr>
              <a:t> за </a:t>
            </a:r>
            <a:r>
              <a:rPr lang="ru-RU" sz="2100" spc="-5" dirty="0" err="1">
                <a:latin typeface="Arial MT"/>
                <a:cs typeface="Arial MT"/>
              </a:rPr>
              <a:t>безопасността</a:t>
            </a:r>
            <a:r>
              <a:rPr lang="ru-RU" sz="2100" spc="-5" dirty="0">
                <a:latin typeface="Arial MT"/>
                <a:cs typeface="Arial MT"/>
              </a:rPr>
              <a:t> на </a:t>
            </a:r>
            <a:r>
              <a:rPr lang="ru-RU" sz="2100" spc="-5" dirty="0" err="1">
                <a:latin typeface="Arial MT"/>
                <a:cs typeface="Arial MT"/>
              </a:rPr>
              <a:t>своите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пътници</a:t>
            </a:r>
            <a:r>
              <a:rPr lang="ru-RU" sz="2100" spc="-5" dirty="0">
                <a:latin typeface="Arial MT"/>
                <a:cs typeface="Arial MT"/>
              </a:rPr>
              <a:t> и </a:t>
            </a:r>
            <a:r>
              <a:rPr lang="ru-RU" sz="2100" spc="-5" dirty="0" err="1">
                <a:latin typeface="Arial MT"/>
                <a:cs typeface="Arial MT"/>
              </a:rPr>
              <a:t>екипаж</a:t>
            </a:r>
            <a:r>
              <a:rPr lang="ru-RU" sz="2100" spc="-5" dirty="0">
                <a:latin typeface="Arial MT"/>
                <a:cs typeface="Arial MT"/>
              </a:rPr>
              <a:t>. Но при </a:t>
            </a:r>
            <a:r>
              <a:rPr lang="ru-RU" sz="2100" spc="-5" dirty="0" err="1">
                <a:latin typeface="Arial MT"/>
                <a:cs typeface="Arial MT"/>
              </a:rPr>
              <a:t>неговото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последното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пътуване</a:t>
            </a:r>
            <a:r>
              <a:rPr lang="ru-RU" sz="2100" spc="-5" dirty="0">
                <a:latin typeface="Arial MT"/>
                <a:cs typeface="Arial MT"/>
              </a:rPr>
              <a:t> той се </a:t>
            </a:r>
            <a:r>
              <a:rPr lang="ru-RU" sz="2100" spc="-5" dirty="0" err="1">
                <a:latin typeface="Arial MT"/>
                <a:cs typeface="Arial MT"/>
              </a:rPr>
              <a:t>напива</a:t>
            </a:r>
            <a:r>
              <a:rPr lang="ru-RU" sz="2100" spc="-5" dirty="0">
                <a:latin typeface="Arial MT"/>
                <a:cs typeface="Arial MT"/>
              </a:rPr>
              <a:t> всяка вечер и </a:t>
            </a:r>
            <a:r>
              <a:rPr lang="ru-RU" sz="2100" spc="-5" dirty="0" err="1">
                <a:latin typeface="Arial MT"/>
                <a:cs typeface="Arial MT"/>
              </a:rPr>
              <a:t>поняся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b="1" spc="-5" dirty="0" err="1">
                <a:latin typeface="Arial MT"/>
                <a:cs typeface="Arial MT"/>
              </a:rPr>
              <a:t>отговорността</a:t>
            </a:r>
            <a:r>
              <a:rPr lang="ru-RU" sz="2100" spc="-5" dirty="0">
                <a:latin typeface="Arial MT"/>
                <a:cs typeface="Arial MT"/>
              </a:rPr>
              <a:t> за </a:t>
            </a:r>
            <a:r>
              <a:rPr lang="ru-RU" sz="2100" spc="-5" dirty="0" err="1">
                <a:latin typeface="Arial MT"/>
                <a:cs typeface="Arial MT"/>
              </a:rPr>
              <a:t>загубата</a:t>
            </a:r>
            <a:r>
              <a:rPr lang="ru-RU" sz="2100" spc="-5" dirty="0">
                <a:latin typeface="Arial MT"/>
                <a:cs typeface="Arial MT"/>
              </a:rPr>
              <a:t> на </a:t>
            </a:r>
            <a:r>
              <a:rPr lang="ru-RU" sz="2100" spc="-5" dirty="0" err="1">
                <a:latin typeface="Arial MT"/>
                <a:cs typeface="Arial MT"/>
              </a:rPr>
              <a:t>кораба</a:t>
            </a:r>
            <a:r>
              <a:rPr lang="ru-RU" sz="2100" spc="-5" dirty="0">
                <a:latin typeface="Arial MT"/>
                <a:cs typeface="Arial MT"/>
              </a:rPr>
              <a:t> с </a:t>
            </a:r>
            <a:r>
              <a:rPr lang="ru-RU" sz="2100" spc="-5" dirty="0" err="1">
                <a:latin typeface="Arial MT"/>
                <a:cs typeface="Arial MT"/>
              </a:rPr>
              <a:t>всички</a:t>
            </a:r>
            <a:r>
              <a:rPr lang="ru-RU" sz="2100" spc="-5" dirty="0">
                <a:latin typeface="Arial MT"/>
                <a:cs typeface="Arial MT"/>
              </a:rPr>
              <a:t> на </a:t>
            </a:r>
            <a:r>
              <a:rPr lang="ru-RU" sz="2100" spc="-5" dirty="0" err="1">
                <a:latin typeface="Arial MT"/>
                <a:cs typeface="Arial MT"/>
              </a:rPr>
              <a:t>борда</a:t>
            </a:r>
            <a:r>
              <a:rPr lang="ru-RU" sz="2100" spc="-5" dirty="0">
                <a:latin typeface="Arial MT"/>
                <a:cs typeface="Arial MT"/>
              </a:rPr>
              <a:t>. </a:t>
            </a:r>
            <a:r>
              <a:rPr lang="ru-RU" sz="2100" spc="-5" dirty="0" err="1">
                <a:latin typeface="Arial MT"/>
                <a:cs typeface="Arial MT"/>
              </a:rPr>
              <a:t>Говорисе</a:t>
            </a:r>
            <a:r>
              <a:rPr lang="ru-RU" sz="2100" spc="-5" dirty="0">
                <a:latin typeface="Arial MT"/>
                <a:cs typeface="Arial MT"/>
              </a:rPr>
              <a:t> се, че е луд, но </a:t>
            </a:r>
            <a:r>
              <a:rPr lang="ru-RU" sz="2100" spc="-5" dirty="0" err="1">
                <a:latin typeface="Arial MT"/>
                <a:cs typeface="Arial MT"/>
              </a:rPr>
              <a:t>лекарите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смятат</a:t>
            </a:r>
            <a:r>
              <a:rPr lang="ru-RU" sz="2100" spc="-5" dirty="0">
                <a:latin typeface="Arial MT"/>
                <a:cs typeface="Arial MT"/>
              </a:rPr>
              <a:t>, че той е </a:t>
            </a:r>
            <a:r>
              <a:rPr lang="ru-RU" sz="2100" b="1" spc="-5" dirty="0">
                <a:latin typeface="Arial MT"/>
                <a:cs typeface="Arial MT"/>
              </a:rPr>
              <a:t>отговорен</a:t>
            </a:r>
            <a:r>
              <a:rPr lang="ru-RU" sz="2100" spc="-5" dirty="0">
                <a:latin typeface="Arial MT"/>
                <a:cs typeface="Arial MT"/>
              </a:rPr>
              <a:t> за </a:t>
            </a:r>
            <a:r>
              <a:rPr lang="ru-RU" sz="2100" spc="-5" dirty="0" err="1">
                <a:latin typeface="Arial MT"/>
                <a:cs typeface="Arial MT"/>
              </a:rPr>
              <a:t>действията</a:t>
            </a:r>
            <a:r>
              <a:rPr lang="ru-RU" sz="2100" spc="-5" dirty="0">
                <a:latin typeface="Arial MT"/>
                <a:cs typeface="Arial MT"/>
              </a:rPr>
              <a:t> си. По </a:t>
            </a:r>
            <a:r>
              <a:rPr lang="ru-RU" sz="2100" spc="-5" dirty="0" err="1">
                <a:latin typeface="Arial MT"/>
                <a:cs typeface="Arial MT"/>
              </a:rPr>
              <a:t>време</a:t>
            </a:r>
            <a:r>
              <a:rPr lang="ru-RU" sz="2100" spc="-5" dirty="0">
                <a:latin typeface="Arial MT"/>
                <a:cs typeface="Arial MT"/>
              </a:rPr>
              <a:t> на </a:t>
            </a:r>
            <a:r>
              <a:rPr lang="ru-RU" sz="2100" spc="-5" dirty="0" err="1">
                <a:latin typeface="Arial MT"/>
                <a:cs typeface="Arial MT"/>
              </a:rPr>
              <a:t>цялото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пътуване</a:t>
            </a:r>
            <a:r>
              <a:rPr lang="ru-RU" sz="2100" spc="-5" dirty="0">
                <a:latin typeface="Arial MT"/>
                <a:cs typeface="Arial MT"/>
              </a:rPr>
              <a:t> той се </a:t>
            </a:r>
            <a:r>
              <a:rPr lang="ru-RU" sz="2100" spc="-5" dirty="0" err="1">
                <a:latin typeface="Arial MT"/>
                <a:cs typeface="Arial MT"/>
              </a:rPr>
              <a:t>държи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доста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b="1" spc="-5" dirty="0" err="1">
                <a:latin typeface="Arial MT"/>
                <a:cs typeface="Arial MT"/>
              </a:rPr>
              <a:t>безотговорно</a:t>
            </a:r>
            <a:r>
              <a:rPr lang="ru-RU" sz="2100" spc="-5" dirty="0">
                <a:latin typeface="Arial MT"/>
                <a:cs typeface="Arial MT"/>
              </a:rPr>
              <a:t> и </a:t>
            </a:r>
            <a:r>
              <a:rPr lang="ru-RU" sz="2100" spc="-5" dirty="0" err="1">
                <a:latin typeface="Arial MT"/>
                <a:cs typeface="Arial MT"/>
              </a:rPr>
              <a:t>различни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инциденти</a:t>
            </a:r>
            <a:r>
              <a:rPr lang="ru-RU" sz="2100" spc="-5" dirty="0">
                <a:latin typeface="Arial MT"/>
                <a:cs typeface="Arial MT"/>
              </a:rPr>
              <a:t> в </a:t>
            </a:r>
            <a:r>
              <a:rPr lang="ru-RU" sz="2100" spc="-5" dirty="0" err="1">
                <a:latin typeface="Arial MT"/>
                <a:cs typeface="Arial MT"/>
              </a:rPr>
              <a:t>кариерата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му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показат</a:t>
            </a:r>
            <a:r>
              <a:rPr lang="ru-RU" sz="2100" spc="-5" dirty="0">
                <a:latin typeface="Arial MT"/>
                <a:cs typeface="Arial MT"/>
              </a:rPr>
              <a:t>, че той не е </a:t>
            </a:r>
            <a:r>
              <a:rPr lang="ru-RU" sz="2100" b="1" spc="-5" dirty="0">
                <a:latin typeface="Arial MT"/>
                <a:cs typeface="Arial MT"/>
              </a:rPr>
              <a:t>отговорен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човек</a:t>
            </a:r>
            <a:r>
              <a:rPr lang="ru-RU" sz="2100" spc="-5" dirty="0">
                <a:latin typeface="Arial MT"/>
                <a:cs typeface="Arial MT"/>
              </a:rPr>
              <a:t>. Той </a:t>
            </a:r>
            <a:r>
              <a:rPr lang="ru-RU" sz="2100" spc="-5" dirty="0" err="1">
                <a:latin typeface="Arial MT"/>
                <a:cs typeface="Arial MT"/>
              </a:rPr>
              <a:t>винаги</a:t>
            </a:r>
            <a:r>
              <a:rPr lang="ru-RU" sz="2100" spc="-5" dirty="0">
                <a:latin typeface="Arial MT"/>
                <a:cs typeface="Arial MT"/>
              </a:rPr>
              <a:t> е </a:t>
            </a:r>
            <a:r>
              <a:rPr lang="ru-RU" sz="2100" spc="-5" dirty="0" err="1">
                <a:latin typeface="Arial MT"/>
                <a:cs typeface="Arial MT"/>
              </a:rPr>
              <a:t>твърдял</a:t>
            </a:r>
            <a:r>
              <a:rPr lang="ru-RU" sz="2100" spc="-5" dirty="0">
                <a:latin typeface="Arial MT"/>
                <a:cs typeface="Arial MT"/>
              </a:rPr>
              <a:t>, че </a:t>
            </a:r>
            <a:r>
              <a:rPr lang="ru-RU" sz="2100" spc="-5" dirty="0" err="1">
                <a:latin typeface="Arial MT"/>
                <a:cs typeface="Arial MT"/>
              </a:rPr>
              <a:t>изключителните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зимни</a:t>
            </a:r>
            <a:r>
              <a:rPr lang="ru-RU" sz="2100" spc="-5" dirty="0">
                <a:latin typeface="Arial MT"/>
                <a:cs typeface="Arial MT"/>
              </a:rPr>
              <a:t> бури </a:t>
            </a:r>
            <a:r>
              <a:rPr lang="ru-RU" sz="2100" spc="-5" dirty="0" err="1">
                <a:latin typeface="Arial MT"/>
                <a:cs typeface="Arial MT"/>
              </a:rPr>
              <a:t>са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b="1" spc="-5" dirty="0" err="1">
                <a:latin typeface="Arial MT"/>
                <a:cs typeface="Arial MT"/>
              </a:rPr>
              <a:t>отговорни</a:t>
            </a:r>
            <a:r>
              <a:rPr lang="ru-RU" sz="2100" spc="-5" dirty="0">
                <a:latin typeface="Arial MT"/>
                <a:cs typeface="Arial MT"/>
              </a:rPr>
              <a:t> за </a:t>
            </a:r>
            <a:r>
              <a:rPr lang="ru-RU" sz="2100" spc="-5" dirty="0" err="1">
                <a:latin typeface="Arial MT"/>
                <a:cs typeface="Arial MT"/>
              </a:rPr>
              <a:t>загубата</a:t>
            </a:r>
            <a:r>
              <a:rPr lang="ru-RU" sz="2100" spc="-5" dirty="0">
                <a:latin typeface="Arial MT"/>
                <a:cs typeface="Arial MT"/>
              </a:rPr>
              <a:t> на </a:t>
            </a:r>
            <a:r>
              <a:rPr lang="ru-RU" sz="2100" spc="-5" dirty="0" err="1">
                <a:latin typeface="Arial MT"/>
                <a:cs typeface="Arial MT"/>
              </a:rPr>
              <a:t>кораба</a:t>
            </a:r>
            <a:r>
              <a:rPr lang="ru-RU" sz="2100" spc="-5" dirty="0">
                <a:latin typeface="Arial MT"/>
                <a:cs typeface="Arial MT"/>
              </a:rPr>
              <a:t>, но в </a:t>
            </a:r>
            <a:r>
              <a:rPr lang="ru-RU" sz="2100" spc="-5" dirty="0" err="1">
                <a:latin typeface="Arial MT"/>
                <a:cs typeface="Arial MT"/>
              </a:rPr>
              <a:t>съдебното</a:t>
            </a:r>
            <a:r>
              <a:rPr lang="ru-RU" sz="2100" spc="-5" dirty="0">
                <a:latin typeface="Arial MT"/>
                <a:cs typeface="Arial MT"/>
              </a:rPr>
              <a:t> производство, заведено </a:t>
            </a:r>
            <a:r>
              <a:rPr lang="ru-RU" sz="2100" spc="-5" dirty="0" err="1">
                <a:latin typeface="Arial MT"/>
                <a:cs typeface="Arial MT"/>
              </a:rPr>
              <a:t>срещу</a:t>
            </a:r>
            <a:r>
              <a:rPr lang="ru-RU" sz="2100" spc="-5" dirty="0">
                <a:latin typeface="Arial MT"/>
                <a:cs typeface="Arial MT"/>
              </a:rPr>
              <a:t> него, той е </a:t>
            </a:r>
            <a:r>
              <a:rPr lang="ru-RU" sz="2100" spc="-5" dirty="0" err="1">
                <a:latin typeface="Arial MT"/>
                <a:cs typeface="Arial MT"/>
              </a:rPr>
              <a:t>признат</a:t>
            </a:r>
            <a:r>
              <a:rPr lang="ru-RU" sz="2100" spc="-5" dirty="0">
                <a:latin typeface="Arial MT"/>
                <a:cs typeface="Arial MT"/>
              </a:rPr>
              <a:t> за </a:t>
            </a:r>
            <a:r>
              <a:rPr lang="ru-RU" sz="2100" spc="-5" dirty="0" err="1">
                <a:latin typeface="Arial MT"/>
                <a:cs typeface="Arial MT"/>
              </a:rPr>
              <a:t>наказателно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b="1" spc="-5" dirty="0">
                <a:latin typeface="Arial MT"/>
                <a:cs typeface="Arial MT"/>
              </a:rPr>
              <a:t>отговорен</a:t>
            </a:r>
            <a:r>
              <a:rPr lang="ru-RU" sz="2100" spc="-5" dirty="0">
                <a:latin typeface="Arial MT"/>
                <a:cs typeface="Arial MT"/>
              </a:rPr>
              <a:t> за </a:t>
            </a:r>
            <a:r>
              <a:rPr lang="ru-RU" sz="2100" b="1" spc="-5" dirty="0" err="1">
                <a:latin typeface="Arial MT"/>
                <a:cs typeface="Arial MT"/>
              </a:rPr>
              <a:t>небрежното</a:t>
            </a:r>
            <a:r>
              <a:rPr lang="ru-RU" sz="2100" spc="-5" dirty="0">
                <a:latin typeface="Arial MT"/>
                <a:cs typeface="Arial MT"/>
              </a:rPr>
              <a:t> си поведение, а в </a:t>
            </a:r>
            <a:r>
              <a:rPr lang="ru-RU" sz="2100" spc="-5" dirty="0" err="1">
                <a:latin typeface="Arial MT"/>
                <a:cs typeface="Arial MT"/>
              </a:rPr>
              <a:t>отделно</a:t>
            </a:r>
            <a:r>
              <a:rPr lang="ru-RU" sz="2100" spc="-5" dirty="0">
                <a:latin typeface="Arial MT"/>
                <a:cs typeface="Arial MT"/>
              </a:rPr>
              <a:t> </a:t>
            </a:r>
            <a:r>
              <a:rPr lang="ru-RU" sz="2100" spc="-5" dirty="0" err="1">
                <a:latin typeface="Arial MT"/>
                <a:cs typeface="Arial MT"/>
              </a:rPr>
              <a:t>гражданско</a:t>
            </a:r>
            <a:r>
              <a:rPr lang="ru-RU" sz="2100" spc="-5" dirty="0">
                <a:latin typeface="Arial MT"/>
                <a:cs typeface="Arial MT"/>
              </a:rPr>
              <a:t> производство той е </a:t>
            </a:r>
            <a:r>
              <a:rPr lang="ru-RU" sz="2100" spc="-5" dirty="0" err="1">
                <a:latin typeface="Arial MT"/>
                <a:cs typeface="Arial MT"/>
              </a:rPr>
              <a:t>държан</a:t>
            </a:r>
            <a:r>
              <a:rPr lang="ru-RU" sz="2100" spc="-5" dirty="0">
                <a:latin typeface="Arial MT"/>
                <a:cs typeface="Arial MT"/>
              </a:rPr>
              <a:t> юридически </a:t>
            </a:r>
            <a:r>
              <a:rPr lang="ru-RU" sz="2100" b="1" spc="-5" dirty="0">
                <a:latin typeface="Arial MT"/>
                <a:cs typeface="Arial MT"/>
              </a:rPr>
              <a:t>отговорен</a:t>
            </a:r>
            <a:r>
              <a:rPr lang="ru-RU" sz="2100" spc="-5" dirty="0">
                <a:latin typeface="Arial MT"/>
                <a:cs typeface="Arial MT"/>
              </a:rPr>
              <a:t> за </a:t>
            </a:r>
            <a:r>
              <a:rPr lang="ru-RU" sz="2100" spc="-5" dirty="0" err="1">
                <a:latin typeface="Arial MT"/>
                <a:cs typeface="Arial MT"/>
              </a:rPr>
              <a:t>загубата</a:t>
            </a:r>
            <a:r>
              <a:rPr lang="ru-RU" sz="2100" spc="-5" dirty="0">
                <a:latin typeface="Arial MT"/>
                <a:cs typeface="Arial MT"/>
              </a:rPr>
              <a:t> на живот и имущество. Той все </a:t>
            </a:r>
            <a:r>
              <a:rPr lang="ru-RU" sz="2100" spc="-5" dirty="0" err="1">
                <a:latin typeface="Arial MT"/>
                <a:cs typeface="Arial MT"/>
              </a:rPr>
              <a:t>още</a:t>
            </a:r>
            <a:r>
              <a:rPr lang="ru-RU" sz="2100" spc="-5" dirty="0">
                <a:latin typeface="Arial MT"/>
                <a:cs typeface="Arial MT"/>
              </a:rPr>
              <a:t> е жив и е </a:t>
            </a:r>
            <a:r>
              <a:rPr lang="ru-RU" sz="2100" b="1" spc="-5" dirty="0" err="1">
                <a:latin typeface="Arial MT"/>
                <a:cs typeface="Arial MT"/>
              </a:rPr>
              <a:t>морално</a:t>
            </a:r>
            <a:r>
              <a:rPr lang="ru-RU" sz="2100" b="1" spc="-5" dirty="0">
                <a:latin typeface="Arial MT"/>
                <a:cs typeface="Arial MT"/>
              </a:rPr>
              <a:t> отговорен </a:t>
            </a:r>
            <a:r>
              <a:rPr lang="ru-RU" sz="2100" spc="-5" dirty="0">
                <a:latin typeface="Arial MT"/>
                <a:cs typeface="Arial MT"/>
              </a:rPr>
              <a:t>за </a:t>
            </a:r>
            <a:r>
              <a:rPr lang="ru-RU" sz="2100" spc="-5" dirty="0" err="1">
                <a:latin typeface="Arial MT"/>
                <a:cs typeface="Arial MT"/>
              </a:rPr>
              <a:t>смъртта</a:t>
            </a:r>
            <a:r>
              <a:rPr lang="ru-RU" sz="2100" spc="-5" dirty="0">
                <a:latin typeface="Arial MT"/>
                <a:cs typeface="Arial MT"/>
              </a:rPr>
              <a:t> на много жени и </a:t>
            </a:r>
            <a:r>
              <a:rPr lang="ru-RU" sz="2100" spc="-5" dirty="0" err="1">
                <a:latin typeface="Arial MT"/>
                <a:cs typeface="Arial MT"/>
              </a:rPr>
              <a:t>деца</a:t>
            </a:r>
            <a:r>
              <a:rPr lang="ru-RU" sz="2100" spc="-5" dirty="0">
                <a:latin typeface="Arial MT"/>
                <a:cs typeface="Arial MT"/>
              </a:rPr>
              <a:t>.</a:t>
            </a:r>
          </a:p>
          <a:p>
            <a:pPr marL="12700" marR="6350">
              <a:lnSpc>
                <a:spcPct val="101400"/>
              </a:lnSpc>
              <a:spcBef>
                <a:spcPts val="65"/>
              </a:spcBef>
              <a:tabLst>
                <a:tab pos="480059" algn="l"/>
                <a:tab pos="1493520" algn="l"/>
                <a:tab pos="1872614" algn="l"/>
                <a:tab pos="2398395" algn="l"/>
                <a:tab pos="3117215" algn="l"/>
                <a:tab pos="3451860" algn="l"/>
                <a:tab pos="5887720" algn="l"/>
                <a:tab pos="6414135" algn="l"/>
                <a:tab pos="7281545" algn="l"/>
                <a:tab pos="7660005" algn="l"/>
              </a:tabLst>
            </a:pPr>
            <a:r>
              <a:rPr sz="1600" i="1" spc="-5" dirty="0">
                <a:latin typeface="Arial"/>
                <a:cs typeface="Arial"/>
              </a:rPr>
              <a:t>(Hart,H.L.A.,Punishment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and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Responsibility: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Essays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the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Philosophy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30" dirty="0">
                <a:latin typeface="Arial"/>
                <a:cs typeface="Arial"/>
              </a:rPr>
              <a:t>Law,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1970)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7765" y="6270244"/>
            <a:ext cx="96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3</a:t>
            </a:r>
            <a:endParaRPr sz="100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406089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47555" y="6511035"/>
            <a:ext cx="166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-10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3</a:t>
            </a:r>
            <a:r>
              <a:rPr sz="10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3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248" y="0"/>
            <a:ext cx="8669980" cy="63709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1160" y="488886"/>
            <a:ext cx="7848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400" spc="-10" dirty="0" err="1"/>
              <a:t>Режими</a:t>
            </a:r>
            <a:r>
              <a:rPr lang="ru-RU" sz="4400" spc="-10" dirty="0"/>
              <a:t> на работа на ARGOS</a:t>
            </a:r>
            <a:endParaRPr sz="4400" dirty="0"/>
          </a:p>
        </p:txBody>
      </p:sp>
      <p:pic>
        <p:nvPicPr>
          <p:cNvPr id="10" name="Picture 9" descr="Several rectangular boxes with text&#10;&#10;Description automatically generated with medium confidence">
            <a:extLst>
              <a:ext uri="{FF2B5EF4-FFF2-40B4-BE49-F238E27FC236}">
                <a16:creationId xmlns:a16="http://schemas.microsoft.com/office/drawing/2014/main" id="{A796B1D7-F530-E6FF-EC37-0DBCC2CF5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" y="1147762"/>
            <a:ext cx="9058275" cy="45624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4556" y="6639052"/>
            <a:ext cx="28016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Intermediate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Review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Meeting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|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15.09.2021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|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4556" y="1870964"/>
            <a:ext cx="8411845" cy="131407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indent="-342900">
              <a:lnSpc>
                <a:spcPct val="100800"/>
              </a:lnSpc>
              <a:spcBef>
                <a:spcPts val="7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latin typeface="Arial MT"/>
                <a:cs typeface="Arial MT"/>
              </a:rPr>
              <a:t>Поддържащ</a:t>
            </a:r>
            <a:r>
              <a:rPr lang="ru-RU" sz="2000" spc="-5" dirty="0">
                <a:latin typeface="Arial MT"/>
                <a:cs typeface="Arial MT"/>
              </a:rPr>
              <a:t> полет и </a:t>
            </a:r>
            <a:r>
              <a:rPr lang="ru-RU" sz="2000" spc="-5" dirty="0" err="1">
                <a:latin typeface="Arial MT"/>
                <a:cs typeface="Arial MT"/>
              </a:rPr>
              <a:t>кацане</a:t>
            </a:r>
            <a:r>
              <a:rPr lang="ru-RU" sz="2000" spc="-5" dirty="0">
                <a:latin typeface="Arial MT"/>
                <a:cs typeface="Arial MT"/>
              </a:rPr>
              <a:t> на самолета, </a:t>
            </a:r>
            <a:r>
              <a:rPr lang="ru-RU" sz="2000" spc="-5" dirty="0" err="1">
                <a:latin typeface="Arial MT"/>
                <a:cs typeface="Arial MT"/>
              </a:rPr>
              <a:t>управлявани</a:t>
            </a:r>
            <a:r>
              <a:rPr lang="ru-RU" sz="2000" spc="-5" dirty="0">
                <a:latin typeface="Arial MT"/>
                <a:cs typeface="Arial MT"/>
              </a:rPr>
              <a:t> от един пилот, в случай на частична или </a:t>
            </a:r>
            <a:r>
              <a:rPr lang="ru-RU" sz="2000" spc="-5" dirty="0" err="1">
                <a:latin typeface="Arial MT"/>
                <a:cs typeface="Arial MT"/>
              </a:rPr>
              <a:t>пълна</a:t>
            </a:r>
            <a:r>
              <a:rPr lang="ru-RU" sz="2000" spc="-5" dirty="0">
                <a:latin typeface="Arial MT"/>
                <a:cs typeface="Arial MT"/>
              </a:rPr>
              <a:t> </a:t>
            </a:r>
            <a:r>
              <a:rPr lang="ru-RU" sz="2000" spc="-5" dirty="0" err="1">
                <a:latin typeface="Arial MT"/>
                <a:cs typeface="Arial MT"/>
              </a:rPr>
              <a:t>неработоспособност</a:t>
            </a:r>
            <a:r>
              <a:rPr lang="ru-RU" sz="2000" spc="-5" dirty="0">
                <a:latin typeface="Arial MT"/>
                <a:cs typeface="Arial MT"/>
              </a:rPr>
              <a:t> на пилота</a:t>
            </a:r>
            <a:r>
              <a:rPr sz="2000" spc="-5" dirty="0">
                <a:latin typeface="Arial MT"/>
                <a:cs typeface="Arial MT"/>
              </a:rPr>
              <a:t>.</a:t>
            </a:r>
            <a:endParaRPr sz="2000" dirty="0">
              <a:latin typeface="Arial MT"/>
              <a:cs typeface="Arial MT"/>
            </a:endParaRPr>
          </a:p>
          <a:p>
            <a:pPr marL="120014" indent="-107950">
              <a:lnSpc>
                <a:spcPct val="100000"/>
              </a:lnSpc>
              <a:spcBef>
                <a:spcPts val="530"/>
              </a:spcBef>
              <a:buFont typeface="Arial MT"/>
              <a:buChar char="•"/>
              <a:tabLst>
                <a:tab pos="355600" algn="l"/>
              </a:tabLst>
            </a:pPr>
            <a:r>
              <a:rPr lang="bg-BG" sz="2000" b="1" spc="-5" dirty="0">
                <a:latin typeface="Arial"/>
                <a:cs typeface="Arial"/>
              </a:rPr>
              <a:t>   Три варианта за изпълнение</a:t>
            </a:r>
            <a:r>
              <a:rPr sz="2000" b="1" spc="-10" dirty="0"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3246120"/>
            <a:ext cx="1085088" cy="108203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27632" y="4496295"/>
            <a:ext cx="2566355" cy="1692899"/>
          </a:xfrm>
          <a:prstGeom prst="rect">
            <a:avLst/>
          </a:prstGeom>
          <a:solidFill>
            <a:srgbClr val="5CB46F"/>
          </a:solidFill>
        </p:spPr>
        <p:txBody>
          <a:bodyPr vert="horz" wrap="square" lIns="0" tIns="46990" rIns="0" bIns="0" rtlCol="0">
            <a:spAutoFit/>
          </a:bodyPr>
          <a:lstStyle/>
          <a:p>
            <a:pPr marL="210185" marR="207645" indent="1270" algn="ctr">
              <a:lnSpc>
                <a:spcPct val="99400"/>
              </a:lnSpc>
              <a:spcBef>
                <a:spcPts val="370"/>
              </a:spcBef>
            </a:pPr>
            <a:r>
              <a:rPr sz="1800" b="1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ATCO</a:t>
            </a:r>
            <a:r>
              <a:rPr sz="1800" b="1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8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Focused: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u="sng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повечето</a:t>
            </a:r>
            <a:r>
              <a:rPr lang="ru-RU"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от </a:t>
            </a:r>
            <a:r>
              <a:rPr lang="ru-RU" sz="1800" u="sng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задачите</a:t>
            </a:r>
            <a:r>
              <a:rPr lang="ru-RU"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на пилота се </a:t>
            </a:r>
            <a:r>
              <a:rPr lang="ru-RU" sz="1800" u="sng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възлагат</a:t>
            </a:r>
            <a:r>
              <a:rPr lang="ru-RU"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на </a:t>
            </a:r>
            <a:r>
              <a:rPr lang="ru-RU" sz="1800" u="sng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ръководителя</a:t>
            </a:r>
            <a:r>
              <a:rPr lang="ru-RU"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на полети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30980" y="3246120"/>
            <a:ext cx="1082039" cy="108203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224845" y="4496295"/>
            <a:ext cx="2566355" cy="1707519"/>
          </a:xfrm>
          <a:prstGeom prst="rect">
            <a:avLst/>
          </a:prstGeom>
          <a:solidFill>
            <a:srgbClr val="5CB46F"/>
          </a:solidFill>
        </p:spPr>
        <p:txBody>
          <a:bodyPr vert="horz" wrap="square" lIns="0" tIns="45085" rIns="0" bIns="0" rtlCol="0">
            <a:spAutoFit/>
          </a:bodyPr>
          <a:lstStyle/>
          <a:p>
            <a:pPr marL="254635" marR="250190" algn="ctr">
              <a:lnSpc>
                <a:spcPct val="100000"/>
              </a:lnSpc>
              <a:spcBef>
                <a:spcPts val="355"/>
              </a:spcBef>
            </a:pPr>
            <a:r>
              <a:rPr sz="1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GSO </a:t>
            </a:r>
            <a:r>
              <a:rPr sz="18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Focused: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800" u="sng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повечето</a:t>
            </a:r>
            <a:r>
              <a:rPr lang="ru-RU"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от </a:t>
            </a:r>
            <a:r>
              <a:rPr lang="ru-RU" sz="1800" u="sng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задачите</a:t>
            </a:r>
            <a:r>
              <a:rPr lang="ru-RU"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на пилота се </a:t>
            </a:r>
            <a:r>
              <a:rPr lang="ru-RU" sz="1800" u="sng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възлагат</a:t>
            </a:r>
            <a:r>
              <a:rPr lang="ru-RU"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на оператора на </a:t>
            </a:r>
            <a:r>
              <a:rPr lang="ru-RU" sz="1800" u="sng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наземната</a:t>
            </a:r>
            <a:r>
              <a:rPr lang="ru-RU"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станция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59460" y="3245807"/>
            <a:ext cx="1082040" cy="1082039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209360" y="4496295"/>
            <a:ext cx="2782240" cy="1707519"/>
          </a:xfrm>
          <a:custGeom>
            <a:avLst/>
            <a:gdLst/>
            <a:ahLst/>
            <a:cxnLst/>
            <a:rect l="l" t="t" r="r" b="b"/>
            <a:pathLst>
              <a:path w="2300604" h="1849120">
                <a:moveTo>
                  <a:pt x="2300135" y="1848942"/>
                </a:moveTo>
                <a:lnTo>
                  <a:pt x="0" y="1848942"/>
                </a:lnTo>
                <a:lnTo>
                  <a:pt x="0" y="0"/>
                </a:lnTo>
                <a:lnTo>
                  <a:pt x="2300135" y="0"/>
                </a:lnTo>
                <a:lnTo>
                  <a:pt x="2300135" y="1848942"/>
                </a:lnTo>
                <a:close/>
              </a:path>
            </a:pathLst>
          </a:custGeom>
          <a:solidFill>
            <a:srgbClr val="5CB4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318029" y="4528820"/>
            <a:ext cx="2498339" cy="165955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2540" algn="ctr">
              <a:lnSpc>
                <a:spcPct val="99400"/>
              </a:lnSpc>
              <a:spcBef>
                <a:spcPts val="110"/>
              </a:spcBef>
            </a:pPr>
            <a:r>
              <a:rPr sz="18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Automation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Focused: </a:t>
            </a:r>
            <a:r>
              <a:rPr lang="ru-RU" sz="1800" u="heavy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повечето</a:t>
            </a:r>
            <a:r>
              <a:rPr lang="ru-RU" sz="1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от </a:t>
            </a:r>
            <a:r>
              <a:rPr lang="ru-RU" sz="1800" u="heavy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задачите</a:t>
            </a:r>
            <a:r>
              <a:rPr lang="ru-RU" sz="1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на пилота </a:t>
            </a:r>
            <a:r>
              <a:rPr lang="ru-RU" sz="1800" u="heavy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са</a:t>
            </a:r>
            <a:r>
              <a:rPr lang="ru-RU" sz="1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lang="ru-RU" sz="1800" u="heavy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възложени</a:t>
            </a:r>
            <a:r>
              <a:rPr lang="ru-RU" sz="1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на </a:t>
            </a:r>
            <a:r>
              <a:rPr lang="ru-RU" sz="1800" u="heavy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автоматизацията</a:t>
            </a:r>
            <a:r>
              <a:rPr lang="ru-RU" sz="1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на </a:t>
            </a:r>
            <a:r>
              <a:rPr lang="ru-RU" sz="1800" u="heavy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пилотската</a:t>
            </a:r>
            <a:r>
              <a:rPr lang="ru-RU" sz="1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кабина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99487" y="113595"/>
            <a:ext cx="3635121" cy="159034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26575"/>
            <a:ext cx="9144000" cy="829944"/>
            <a:chOff x="0" y="6026575"/>
            <a:chExt cx="9144000" cy="8299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656" y="6027637"/>
              <a:ext cx="4547502" cy="2359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1563" y="6026575"/>
              <a:ext cx="2203558" cy="2395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8318" y="6044527"/>
              <a:ext cx="281500" cy="25403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467893" y="451205"/>
            <a:ext cx="2202180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65"/>
              </a:lnSpc>
            </a:pPr>
            <a:r>
              <a:rPr sz="4400" spc="-5" dirty="0">
                <a:latin typeface="Arial MT"/>
                <a:cs typeface="Arial MT"/>
              </a:rPr>
              <a:t>Safeland</a:t>
            </a:r>
            <a:endParaRPr sz="4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7390" y="2214371"/>
            <a:ext cx="544323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bg-BG" sz="2000" spc="-5" dirty="0">
                <a:latin typeface="Arial MT"/>
                <a:cs typeface="Arial MT"/>
              </a:rPr>
              <a:t>Избрано решение: </a:t>
            </a:r>
            <a:r>
              <a:rPr lang="en-GB" sz="2000" spc="-5" dirty="0">
                <a:latin typeface="Arial MT"/>
                <a:cs typeface="Arial MT"/>
              </a:rPr>
              <a:t>GSO + </a:t>
            </a:r>
            <a:r>
              <a:rPr lang="bg-BG" sz="2000" spc="-5" dirty="0">
                <a:latin typeface="Arial MT"/>
                <a:cs typeface="Arial MT"/>
              </a:rPr>
              <a:t>Автоматизация</a:t>
            </a:r>
            <a:endParaRPr sz="2000" dirty="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407" y="2750311"/>
            <a:ext cx="9028925" cy="311584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3472" y="0"/>
            <a:ext cx="3867150" cy="18241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25625"/>
            <a:ext cx="9144000" cy="5030787"/>
            <a:chOff x="0" y="1825625"/>
            <a:chExt cx="9144000" cy="503078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54775"/>
              <a:ext cx="9144000" cy="4016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16912" y="6424612"/>
              <a:ext cx="0" cy="352425"/>
            </a:xfrm>
            <a:custGeom>
              <a:avLst/>
              <a:gdLst/>
              <a:ahLst/>
              <a:cxnLst/>
              <a:rect l="l" t="t" r="r" b="b"/>
              <a:pathLst>
                <a:path h="352425">
                  <a:moveTo>
                    <a:pt x="0" y="0"/>
                  </a:moveTo>
                  <a:lnTo>
                    <a:pt x="0" y="352425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16912" y="6092825"/>
              <a:ext cx="0" cy="360680"/>
            </a:xfrm>
            <a:custGeom>
              <a:avLst/>
              <a:gdLst/>
              <a:ahLst/>
              <a:cxnLst/>
              <a:rect l="l" t="t" r="r" b="b"/>
              <a:pathLst>
                <a:path h="360679">
                  <a:moveTo>
                    <a:pt x="0" y="0"/>
                  </a:moveTo>
                  <a:lnTo>
                    <a:pt x="0" y="360362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8650" y="1825625"/>
              <a:ext cx="7886700" cy="4351655"/>
            </a:xfrm>
            <a:custGeom>
              <a:avLst/>
              <a:gdLst/>
              <a:ahLst/>
              <a:cxnLst/>
              <a:rect l="l" t="t" r="r" b="b"/>
              <a:pathLst>
                <a:path w="7886700" h="4351655">
                  <a:moveTo>
                    <a:pt x="7886700" y="4351337"/>
                  </a:moveTo>
                  <a:lnTo>
                    <a:pt x="0" y="4351337"/>
                  </a:lnTo>
                  <a:lnTo>
                    <a:pt x="0" y="0"/>
                  </a:lnTo>
                  <a:lnTo>
                    <a:pt x="7886700" y="0"/>
                  </a:lnTo>
                  <a:lnTo>
                    <a:pt x="7886700" y="43513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5721" y="3657752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1650060" y="849312"/>
                  </a:moveTo>
                  <a:lnTo>
                    <a:pt x="141528" y="849312"/>
                  </a:lnTo>
                  <a:lnTo>
                    <a:pt x="96788" y="842093"/>
                  </a:lnTo>
                  <a:lnTo>
                    <a:pt x="57936" y="821991"/>
                  </a:lnTo>
                  <a:lnTo>
                    <a:pt x="27301" y="791340"/>
                  </a:lnTo>
                  <a:lnTo>
                    <a:pt x="7213" y="752472"/>
                  </a:lnTo>
                  <a:lnTo>
                    <a:pt x="0" y="707720"/>
                  </a:lnTo>
                  <a:lnTo>
                    <a:pt x="0" y="141579"/>
                  </a:lnTo>
                  <a:lnTo>
                    <a:pt x="7213" y="96833"/>
                  </a:lnTo>
                  <a:lnTo>
                    <a:pt x="27301" y="57969"/>
                  </a:lnTo>
                  <a:lnTo>
                    <a:pt x="57936" y="27319"/>
                  </a:lnTo>
                  <a:lnTo>
                    <a:pt x="96788" y="7218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0" y="7218"/>
                  </a:lnTo>
                  <a:lnTo>
                    <a:pt x="1733652" y="27319"/>
                  </a:lnTo>
                  <a:lnTo>
                    <a:pt x="1764287" y="57969"/>
                  </a:lnTo>
                  <a:lnTo>
                    <a:pt x="1784375" y="96833"/>
                  </a:lnTo>
                  <a:lnTo>
                    <a:pt x="1791589" y="141579"/>
                  </a:lnTo>
                  <a:lnTo>
                    <a:pt x="1791589" y="707720"/>
                  </a:lnTo>
                  <a:lnTo>
                    <a:pt x="1784375" y="752472"/>
                  </a:lnTo>
                  <a:lnTo>
                    <a:pt x="1764287" y="791340"/>
                  </a:lnTo>
                  <a:lnTo>
                    <a:pt x="1733652" y="821991"/>
                  </a:lnTo>
                  <a:lnTo>
                    <a:pt x="1694800" y="842093"/>
                  </a:lnTo>
                  <a:lnTo>
                    <a:pt x="1650060" y="849312"/>
                  </a:lnTo>
                  <a:close/>
                </a:path>
              </a:pathLst>
            </a:custGeom>
            <a:solidFill>
              <a:srgbClr val="1E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5721" y="3657752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0" y="141579"/>
                  </a:moveTo>
                  <a:lnTo>
                    <a:pt x="7213" y="96833"/>
                  </a:lnTo>
                  <a:lnTo>
                    <a:pt x="27301" y="57969"/>
                  </a:lnTo>
                  <a:lnTo>
                    <a:pt x="57936" y="27319"/>
                  </a:lnTo>
                  <a:lnTo>
                    <a:pt x="96788" y="7218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0" y="7218"/>
                  </a:lnTo>
                  <a:lnTo>
                    <a:pt x="1733652" y="27319"/>
                  </a:lnTo>
                  <a:lnTo>
                    <a:pt x="1764287" y="57969"/>
                  </a:lnTo>
                  <a:lnTo>
                    <a:pt x="1784375" y="96833"/>
                  </a:lnTo>
                  <a:lnTo>
                    <a:pt x="1791589" y="141579"/>
                  </a:lnTo>
                  <a:lnTo>
                    <a:pt x="1791589" y="707720"/>
                  </a:lnTo>
                  <a:lnTo>
                    <a:pt x="1784375" y="752472"/>
                  </a:lnTo>
                  <a:lnTo>
                    <a:pt x="1764287" y="791340"/>
                  </a:lnTo>
                  <a:lnTo>
                    <a:pt x="1733652" y="821991"/>
                  </a:lnTo>
                  <a:lnTo>
                    <a:pt x="1694800" y="842093"/>
                  </a:lnTo>
                  <a:lnTo>
                    <a:pt x="1650060" y="849312"/>
                  </a:lnTo>
                  <a:lnTo>
                    <a:pt x="141528" y="849312"/>
                  </a:lnTo>
                  <a:lnTo>
                    <a:pt x="96788" y="842093"/>
                  </a:lnTo>
                  <a:lnTo>
                    <a:pt x="57936" y="821991"/>
                  </a:lnTo>
                  <a:lnTo>
                    <a:pt x="27301" y="791340"/>
                  </a:lnTo>
                  <a:lnTo>
                    <a:pt x="7213" y="752472"/>
                  </a:lnTo>
                  <a:lnTo>
                    <a:pt x="0" y="707720"/>
                  </a:lnTo>
                  <a:lnTo>
                    <a:pt x="0" y="141579"/>
                  </a:lnTo>
                  <a:close/>
                </a:path>
              </a:pathLst>
            </a:custGeom>
            <a:ln w="12700">
              <a:solidFill>
                <a:srgbClr val="368B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371600" y="108203"/>
            <a:ext cx="7492238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4400" spc="-5" dirty="0"/>
              <a:t>Отговорност</a:t>
            </a:r>
            <a:r>
              <a:rPr sz="4400" spc="-50" dirty="0"/>
              <a:t> </a:t>
            </a:r>
            <a:br>
              <a:rPr lang="bg-BG" sz="4400" spc="-50" dirty="0"/>
            </a:br>
            <a:r>
              <a:rPr sz="4400" dirty="0"/>
              <a:t>(</a:t>
            </a:r>
            <a:r>
              <a:rPr lang="bg-BG" sz="4400" dirty="0"/>
              <a:t>правна</a:t>
            </a:r>
            <a:r>
              <a:rPr sz="4400" spc="-50" dirty="0"/>
              <a:t> </a:t>
            </a:r>
            <a:r>
              <a:rPr lang="bg-BG" sz="4400" dirty="0"/>
              <a:t>отговорност</a:t>
            </a:r>
            <a:r>
              <a:rPr sz="4400" dirty="0"/>
              <a:t>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6134" y="3760767"/>
            <a:ext cx="14103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1800" u="sng" spc="-5" dirty="0">
                <a:solidFill>
                  <a:srgbClr val="FFFFFF"/>
                </a:solidFill>
                <a:latin typeface="Arial MT"/>
                <a:cs typeface="Arial MT"/>
              </a:rPr>
              <a:t>Правна отговорност</a:t>
            </a:r>
            <a:endParaRPr sz="1800" u="sng" dirty="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80878" y="3640391"/>
            <a:ext cx="1804670" cy="862330"/>
            <a:chOff x="3780878" y="3640391"/>
            <a:chExt cx="1804670" cy="862330"/>
          </a:xfrm>
        </p:grpSpPr>
        <p:sp>
          <p:nvSpPr>
            <p:cNvPr id="17" name="object 17"/>
            <p:cNvSpPr/>
            <p:nvPr/>
          </p:nvSpPr>
          <p:spPr>
            <a:xfrm>
              <a:off x="3787228" y="3646741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1650060" y="849261"/>
                  </a:moveTo>
                  <a:lnTo>
                    <a:pt x="141541" y="849261"/>
                  </a:lnTo>
                  <a:lnTo>
                    <a:pt x="96794" y="842046"/>
                  </a:lnTo>
                  <a:lnTo>
                    <a:pt x="57939" y="821955"/>
                  </a:lnTo>
                  <a:lnTo>
                    <a:pt x="27302" y="791317"/>
                  </a:lnTo>
                  <a:lnTo>
                    <a:pt x="7213" y="752462"/>
                  </a:lnTo>
                  <a:lnTo>
                    <a:pt x="0" y="707720"/>
                  </a:lnTo>
                  <a:lnTo>
                    <a:pt x="0" y="141528"/>
                  </a:lnTo>
                  <a:lnTo>
                    <a:pt x="7213" y="96788"/>
                  </a:lnTo>
                  <a:lnTo>
                    <a:pt x="27302" y="57936"/>
                  </a:lnTo>
                  <a:lnTo>
                    <a:pt x="57939" y="27301"/>
                  </a:lnTo>
                  <a:lnTo>
                    <a:pt x="96794" y="7213"/>
                  </a:lnTo>
                  <a:lnTo>
                    <a:pt x="141541" y="0"/>
                  </a:lnTo>
                  <a:lnTo>
                    <a:pt x="1650060" y="0"/>
                  </a:lnTo>
                  <a:lnTo>
                    <a:pt x="1694800" y="7213"/>
                  </a:lnTo>
                  <a:lnTo>
                    <a:pt x="1733652" y="27301"/>
                  </a:lnTo>
                  <a:lnTo>
                    <a:pt x="1764287" y="57936"/>
                  </a:lnTo>
                  <a:lnTo>
                    <a:pt x="1784375" y="96788"/>
                  </a:lnTo>
                  <a:lnTo>
                    <a:pt x="1791589" y="141528"/>
                  </a:lnTo>
                  <a:lnTo>
                    <a:pt x="1791589" y="707720"/>
                  </a:lnTo>
                  <a:lnTo>
                    <a:pt x="1784375" y="752462"/>
                  </a:lnTo>
                  <a:lnTo>
                    <a:pt x="1764287" y="791317"/>
                  </a:lnTo>
                  <a:lnTo>
                    <a:pt x="1733652" y="821955"/>
                  </a:lnTo>
                  <a:lnTo>
                    <a:pt x="1694800" y="842046"/>
                  </a:lnTo>
                  <a:lnTo>
                    <a:pt x="1650060" y="849261"/>
                  </a:lnTo>
                  <a:close/>
                </a:path>
              </a:pathLst>
            </a:custGeom>
            <a:solidFill>
              <a:srgbClr val="1E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87228" y="3646741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0" y="141528"/>
                  </a:moveTo>
                  <a:lnTo>
                    <a:pt x="7213" y="96788"/>
                  </a:lnTo>
                  <a:lnTo>
                    <a:pt x="27302" y="57936"/>
                  </a:lnTo>
                  <a:lnTo>
                    <a:pt x="57939" y="27301"/>
                  </a:lnTo>
                  <a:lnTo>
                    <a:pt x="96794" y="7213"/>
                  </a:lnTo>
                  <a:lnTo>
                    <a:pt x="141541" y="0"/>
                  </a:lnTo>
                  <a:lnTo>
                    <a:pt x="1650060" y="0"/>
                  </a:lnTo>
                  <a:lnTo>
                    <a:pt x="1694800" y="7213"/>
                  </a:lnTo>
                  <a:lnTo>
                    <a:pt x="1733652" y="27301"/>
                  </a:lnTo>
                  <a:lnTo>
                    <a:pt x="1764287" y="57936"/>
                  </a:lnTo>
                  <a:lnTo>
                    <a:pt x="1784375" y="96788"/>
                  </a:lnTo>
                  <a:lnTo>
                    <a:pt x="1791589" y="141528"/>
                  </a:lnTo>
                  <a:lnTo>
                    <a:pt x="1791589" y="707720"/>
                  </a:lnTo>
                  <a:lnTo>
                    <a:pt x="1784375" y="752462"/>
                  </a:lnTo>
                  <a:lnTo>
                    <a:pt x="1764287" y="791317"/>
                  </a:lnTo>
                  <a:lnTo>
                    <a:pt x="1733652" y="821955"/>
                  </a:lnTo>
                  <a:lnTo>
                    <a:pt x="1694800" y="842046"/>
                  </a:lnTo>
                  <a:lnTo>
                    <a:pt x="1650060" y="849261"/>
                  </a:lnTo>
                  <a:lnTo>
                    <a:pt x="141541" y="849261"/>
                  </a:lnTo>
                  <a:lnTo>
                    <a:pt x="96794" y="842046"/>
                  </a:lnTo>
                  <a:lnTo>
                    <a:pt x="57939" y="821955"/>
                  </a:lnTo>
                  <a:lnTo>
                    <a:pt x="27302" y="791317"/>
                  </a:lnTo>
                  <a:lnTo>
                    <a:pt x="7213" y="752462"/>
                  </a:lnTo>
                  <a:lnTo>
                    <a:pt x="0" y="707720"/>
                  </a:lnTo>
                  <a:lnTo>
                    <a:pt x="0" y="141528"/>
                  </a:lnTo>
                  <a:close/>
                </a:path>
              </a:pathLst>
            </a:custGeom>
            <a:ln w="12700">
              <a:solidFill>
                <a:srgbClr val="368B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003528" y="3802103"/>
            <a:ext cx="144472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18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Персонална отговорност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80878" y="1863572"/>
            <a:ext cx="1804670" cy="862330"/>
            <a:chOff x="3780878" y="1863572"/>
            <a:chExt cx="1804670" cy="862330"/>
          </a:xfrm>
        </p:grpSpPr>
        <p:sp>
          <p:nvSpPr>
            <p:cNvPr id="21" name="object 21"/>
            <p:cNvSpPr/>
            <p:nvPr/>
          </p:nvSpPr>
          <p:spPr>
            <a:xfrm>
              <a:off x="3787228" y="1869922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30">
                  <a:moveTo>
                    <a:pt x="1650060" y="849261"/>
                  </a:moveTo>
                  <a:lnTo>
                    <a:pt x="141541" y="849261"/>
                  </a:lnTo>
                  <a:lnTo>
                    <a:pt x="96794" y="842048"/>
                  </a:lnTo>
                  <a:lnTo>
                    <a:pt x="57939" y="821959"/>
                  </a:lnTo>
                  <a:lnTo>
                    <a:pt x="27302" y="791325"/>
                  </a:lnTo>
                  <a:lnTo>
                    <a:pt x="7213" y="752473"/>
                  </a:lnTo>
                  <a:lnTo>
                    <a:pt x="0" y="707732"/>
                  </a:lnTo>
                  <a:lnTo>
                    <a:pt x="0" y="141541"/>
                  </a:lnTo>
                  <a:lnTo>
                    <a:pt x="7213" y="96799"/>
                  </a:lnTo>
                  <a:lnTo>
                    <a:pt x="27302" y="57944"/>
                  </a:lnTo>
                  <a:lnTo>
                    <a:pt x="57939" y="27306"/>
                  </a:lnTo>
                  <a:lnTo>
                    <a:pt x="96794" y="7214"/>
                  </a:lnTo>
                  <a:lnTo>
                    <a:pt x="141541" y="0"/>
                  </a:lnTo>
                  <a:lnTo>
                    <a:pt x="1650060" y="0"/>
                  </a:lnTo>
                  <a:lnTo>
                    <a:pt x="1694800" y="7214"/>
                  </a:lnTo>
                  <a:lnTo>
                    <a:pt x="1733652" y="27306"/>
                  </a:lnTo>
                  <a:lnTo>
                    <a:pt x="1764287" y="57944"/>
                  </a:lnTo>
                  <a:lnTo>
                    <a:pt x="1784375" y="96799"/>
                  </a:lnTo>
                  <a:lnTo>
                    <a:pt x="1791589" y="141541"/>
                  </a:lnTo>
                  <a:lnTo>
                    <a:pt x="1791589" y="707732"/>
                  </a:lnTo>
                  <a:lnTo>
                    <a:pt x="1784375" y="752473"/>
                  </a:lnTo>
                  <a:lnTo>
                    <a:pt x="1764287" y="791325"/>
                  </a:lnTo>
                  <a:lnTo>
                    <a:pt x="1733652" y="821959"/>
                  </a:lnTo>
                  <a:lnTo>
                    <a:pt x="1694800" y="842048"/>
                  </a:lnTo>
                  <a:lnTo>
                    <a:pt x="1650060" y="849261"/>
                  </a:lnTo>
                  <a:close/>
                </a:path>
              </a:pathLst>
            </a:custGeom>
            <a:solidFill>
              <a:srgbClr val="1E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787228" y="1869922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30">
                  <a:moveTo>
                    <a:pt x="0" y="141541"/>
                  </a:moveTo>
                  <a:lnTo>
                    <a:pt x="7213" y="96799"/>
                  </a:lnTo>
                  <a:lnTo>
                    <a:pt x="27302" y="57944"/>
                  </a:lnTo>
                  <a:lnTo>
                    <a:pt x="57939" y="27306"/>
                  </a:lnTo>
                  <a:lnTo>
                    <a:pt x="96794" y="7214"/>
                  </a:lnTo>
                  <a:lnTo>
                    <a:pt x="141541" y="0"/>
                  </a:lnTo>
                  <a:lnTo>
                    <a:pt x="1650060" y="0"/>
                  </a:lnTo>
                  <a:lnTo>
                    <a:pt x="1694800" y="7214"/>
                  </a:lnTo>
                  <a:lnTo>
                    <a:pt x="1733652" y="27306"/>
                  </a:lnTo>
                  <a:lnTo>
                    <a:pt x="1764287" y="57944"/>
                  </a:lnTo>
                  <a:lnTo>
                    <a:pt x="1784375" y="96799"/>
                  </a:lnTo>
                  <a:lnTo>
                    <a:pt x="1791589" y="141541"/>
                  </a:lnTo>
                  <a:lnTo>
                    <a:pt x="1791589" y="707732"/>
                  </a:lnTo>
                  <a:lnTo>
                    <a:pt x="1784375" y="752473"/>
                  </a:lnTo>
                  <a:lnTo>
                    <a:pt x="1764287" y="791325"/>
                  </a:lnTo>
                  <a:lnTo>
                    <a:pt x="1733652" y="821959"/>
                  </a:lnTo>
                  <a:lnTo>
                    <a:pt x="1694800" y="842048"/>
                  </a:lnTo>
                  <a:lnTo>
                    <a:pt x="1650060" y="849261"/>
                  </a:lnTo>
                  <a:lnTo>
                    <a:pt x="141541" y="849261"/>
                  </a:lnTo>
                  <a:lnTo>
                    <a:pt x="96794" y="842048"/>
                  </a:lnTo>
                  <a:lnTo>
                    <a:pt x="57939" y="821959"/>
                  </a:lnTo>
                  <a:lnTo>
                    <a:pt x="27302" y="791325"/>
                  </a:lnTo>
                  <a:lnTo>
                    <a:pt x="7213" y="752473"/>
                  </a:lnTo>
                  <a:lnTo>
                    <a:pt x="0" y="707732"/>
                  </a:lnTo>
                  <a:lnTo>
                    <a:pt x="0" y="141541"/>
                  </a:lnTo>
                  <a:close/>
                </a:path>
              </a:pathLst>
            </a:custGeom>
            <a:ln w="12700">
              <a:solidFill>
                <a:srgbClr val="368B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041677" y="2008123"/>
            <a:ext cx="1368425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50800" marR="5080" indent="-38100">
              <a:lnSpc>
                <a:spcPts val="2090"/>
              </a:lnSpc>
              <a:spcBef>
                <a:spcPts val="225"/>
              </a:spcBef>
            </a:pPr>
            <a:r>
              <a:rPr lang="bg-BG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Наказателна отговорност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780878" y="5383758"/>
            <a:ext cx="1804670" cy="862330"/>
            <a:chOff x="3780878" y="5383758"/>
            <a:chExt cx="1804670" cy="862330"/>
          </a:xfrm>
        </p:grpSpPr>
        <p:sp>
          <p:nvSpPr>
            <p:cNvPr id="25" name="object 25"/>
            <p:cNvSpPr/>
            <p:nvPr/>
          </p:nvSpPr>
          <p:spPr>
            <a:xfrm>
              <a:off x="3787228" y="5390108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1650060" y="849312"/>
                  </a:moveTo>
                  <a:lnTo>
                    <a:pt x="141541" y="849312"/>
                  </a:lnTo>
                  <a:lnTo>
                    <a:pt x="96794" y="842093"/>
                  </a:lnTo>
                  <a:lnTo>
                    <a:pt x="57939" y="821992"/>
                  </a:lnTo>
                  <a:lnTo>
                    <a:pt x="27302" y="791343"/>
                  </a:lnTo>
                  <a:lnTo>
                    <a:pt x="7213" y="752478"/>
                  </a:lnTo>
                  <a:lnTo>
                    <a:pt x="0" y="707732"/>
                  </a:lnTo>
                  <a:lnTo>
                    <a:pt x="0" y="141579"/>
                  </a:lnTo>
                  <a:lnTo>
                    <a:pt x="7213" y="96833"/>
                  </a:lnTo>
                  <a:lnTo>
                    <a:pt x="27302" y="57969"/>
                  </a:lnTo>
                  <a:lnTo>
                    <a:pt x="57939" y="27319"/>
                  </a:lnTo>
                  <a:lnTo>
                    <a:pt x="96794" y="7218"/>
                  </a:lnTo>
                  <a:lnTo>
                    <a:pt x="141541" y="0"/>
                  </a:lnTo>
                  <a:lnTo>
                    <a:pt x="1650060" y="0"/>
                  </a:lnTo>
                  <a:lnTo>
                    <a:pt x="1694800" y="7218"/>
                  </a:lnTo>
                  <a:lnTo>
                    <a:pt x="1733652" y="27319"/>
                  </a:lnTo>
                  <a:lnTo>
                    <a:pt x="1764287" y="57969"/>
                  </a:lnTo>
                  <a:lnTo>
                    <a:pt x="1784375" y="96833"/>
                  </a:lnTo>
                  <a:lnTo>
                    <a:pt x="1791589" y="141579"/>
                  </a:lnTo>
                  <a:lnTo>
                    <a:pt x="1791589" y="707732"/>
                  </a:lnTo>
                  <a:lnTo>
                    <a:pt x="1784375" y="752478"/>
                  </a:lnTo>
                  <a:lnTo>
                    <a:pt x="1764287" y="791343"/>
                  </a:lnTo>
                  <a:lnTo>
                    <a:pt x="1733652" y="821992"/>
                  </a:lnTo>
                  <a:lnTo>
                    <a:pt x="1694800" y="842093"/>
                  </a:lnTo>
                  <a:lnTo>
                    <a:pt x="1650060" y="849312"/>
                  </a:lnTo>
                  <a:close/>
                </a:path>
              </a:pathLst>
            </a:custGeom>
            <a:solidFill>
              <a:srgbClr val="1E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87228" y="5390108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0" y="141579"/>
                  </a:moveTo>
                  <a:lnTo>
                    <a:pt x="7213" y="96833"/>
                  </a:lnTo>
                  <a:lnTo>
                    <a:pt x="27302" y="57969"/>
                  </a:lnTo>
                  <a:lnTo>
                    <a:pt x="57939" y="27319"/>
                  </a:lnTo>
                  <a:lnTo>
                    <a:pt x="96794" y="7218"/>
                  </a:lnTo>
                  <a:lnTo>
                    <a:pt x="141541" y="0"/>
                  </a:lnTo>
                  <a:lnTo>
                    <a:pt x="1650060" y="0"/>
                  </a:lnTo>
                  <a:lnTo>
                    <a:pt x="1694800" y="7218"/>
                  </a:lnTo>
                  <a:lnTo>
                    <a:pt x="1733652" y="27319"/>
                  </a:lnTo>
                  <a:lnTo>
                    <a:pt x="1764287" y="57969"/>
                  </a:lnTo>
                  <a:lnTo>
                    <a:pt x="1784375" y="96833"/>
                  </a:lnTo>
                  <a:lnTo>
                    <a:pt x="1791589" y="141579"/>
                  </a:lnTo>
                  <a:lnTo>
                    <a:pt x="1791589" y="707732"/>
                  </a:lnTo>
                  <a:lnTo>
                    <a:pt x="1784375" y="752478"/>
                  </a:lnTo>
                  <a:lnTo>
                    <a:pt x="1764287" y="791343"/>
                  </a:lnTo>
                  <a:lnTo>
                    <a:pt x="1733652" y="821992"/>
                  </a:lnTo>
                  <a:lnTo>
                    <a:pt x="1694800" y="842093"/>
                  </a:lnTo>
                  <a:lnTo>
                    <a:pt x="1650060" y="849312"/>
                  </a:lnTo>
                  <a:lnTo>
                    <a:pt x="141541" y="849312"/>
                  </a:lnTo>
                  <a:lnTo>
                    <a:pt x="96794" y="842093"/>
                  </a:lnTo>
                  <a:lnTo>
                    <a:pt x="57939" y="821992"/>
                  </a:lnTo>
                  <a:lnTo>
                    <a:pt x="27302" y="791343"/>
                  </a:lnTo>
                  <a:lnTo>
                    <a:pt x="7213" y="752478"/>
                  </a:lnTo>
                  <a:lnTo>
                    <a:pt x="0" y="707732"/>
                  </a:lnTo>
                  <a:lnTo>
                    <a:pt x="0" y="141579"/>
                  </a:lnTo>
                  <a:close/>
                </a:path>
              </a:pathLst>
            </a:custGeom>
            <a:ln w="12700">
              <a:solidFill>
                <a:srgbClr val="368B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7065518" y="1203578"/>
            <a:ext cx="1804670" cy="862330"/>
            <a:chOff x="7065518" y="1203578"/>
            <a:chExt cx="1804670" cy="862330"/>
          </a:xfrm>
        </p:grpSpPr>
        <p:sp>
          <p:nvSpPr>
            <p:cNvPr id="29" name="object 29"/>
            <p:cNvSpPr/>
            <p:nvPr/>
          </p:nvSpPr>
          <p:spPr>
            <a:xfrm>
              <a:off x="7071868" y="1209928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30">
                  <a:moveTo>
                    <a:pt x="1650060" y="849261"/>
                  </a:moveTo>
                  <a:lnTo>
                    <a:pt x="141528" y="849261"/>
                  </a:lnTo>
                  <a:lnTo>
                    <a:pt x="96788" y="842046"/>
                  </a:lnTo>
                  <a:lnTo>
                    <a:pt x="57936" y="821955"/>
                  </a:lnTo>
                  <a:lnTo>
                    <a:pt x="27301" y="791317"/>
                  </a:lnTo>
                  <a:lnTo>
                    <a:pt x="7213" y="752462"/>
                  </a:lnTo>
                  <a:lnTo>
                    <a:pt x="0" y="707720"/>
                  </a:lnTo>
                  <a:lnTo>
                    <a:pt x="0" y="141528"/>
                  </a:lnTo>
                  <a:lnTo>
                    <a:pt x="7213" y="96788"/>
                  </a:lnTo>
                  <a:lnTo>
                    <a:pt x="27301" y="57936"/>
                  </a:lnTo>
                  <a:lnTo>
                    <a:pt x="57936" y="27301"/>
                  </a:lnTo>
                  <a:lnTo>
                    <a:pt x="96788" y="7213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6" y="7213"/>
                  </a:lnTo>
                  <a:lnTo>
                    <a:pt x="1733670" y="27301"/>
                  </a:lnTo>
                  <a:lnTo>
                    <a:pt x="1764319" y="57936"/>
                  </a:lnTo>
                  <a:lnTo>
                    <a:pt x="1784420" y="96788"/>
                  </a:lnTo>
                  <a:lnTo>
                    <a:pt x="1791639" y="141528"/>
                  </a:lnTo>
                  <a:lnTo>
                    <a:pt x="1791639" y="707720"/>
                  </a:lnTo>
                  <a:lnTo>
                    <a:pt x="1784420" y="752462"/>
                  </a:lnTo>
                  <a:lnTo>
                    <a:pt x="1764319" y="791317"/>
                  </a:lnTo>
                  <a:lnTo>
                    <a:pt x="1733670" y="821955"/>
                  </a:lnTo>
                  <a:lnTo>
                    <a:pt x="1694806" y="842046"/>
                  </a:lnTo>
                  <a:lnTo>
                    <a:pt x="1650060" y="849261"/>
                  </a:lnTo>
                  <a:close/>
                </a:path>
              </a:pathLst>
            </a:custGeom>
            <a:solidFill>
              <a:srgbClr val="1E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071868" y="1209928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30">
                  <a:moveTo>
                    <a:pt x="0" y="141528"/>
                  </a:moveTo>
                  <a:lnTo>
                    <a:pt x="7213" y="96788"/>
                  </a:lnTo>
                  <a:lnTo>
                    <a:pt x="27301" y="57936"/>
                  </a:lnTo>
                  <a:lnTo>
                    <a:pt x="57936" y="27301"/>
                  </a:lnTo>
                  <a:lnTo>
                    <a:pt x="96788" y="7213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6" y="7213"/>
                  </a:lnTo>
                  <a:lnTo>
                    <a:pt x="1733670" y="27301"/>
                  </a:lnTo>
                  <a:lnTo>
                    <a:pt x="1764319" y="57936"/>
                  </a:lnTo>
                  <a:lnTo>
                    <a:pt x="1784420" y="96788"/>
                  </a:lnTo>
                  <a:lnTo>
                    <a:pt x="1791639" y="141528"/>
                  </a:lnTo>
                  <a:lnTo>
                    <a:pt x="1791639" y="707720"/>
                  </a:lnTo>
                  <a:lnTo>
                    <a:pt x="1784420" y="752462"/>
                  </a:lnTo>
                  <a:lnTo>
                    <a:pt x="1764319" y="791317"/>
                  </a:lnTo>
                  <a:lnTo>
                    <a:pt x="1733670" y="821955"/>
                  </a:lnTo>
                  <a:lnTo>
                    <a:pt x="1694806" y="842046"/>
                  </a:lnTo>
                  <a:lnTo>
                    <a:pt x="1650060" y="849261"/>
                  </a:lnTo>
                  <a:lnTo>
                    <a:pt x="141528" y="849261"/>
                  </a:lnTo>
                  <a:lnTo>
                    <a:pt x="96788" y="842046"/>
                  </a:lnTo>
                  <a:lnTo>
                    <a:pt x="57936" y="821955"/>
                  </a:lnTo>
                  <a:lnTo>
                    <a:pt x="27301" y="791317"/>
                  </a:lnTo>
                  <a:lnTo>
                    <a:pt x="7213" y="752462"/>
                  </a:lnTo>
                  <a:lnTo>
                    <a:pt x="0" y="707720"/>
                  </a:lnTo>
                  <a:lnTo>
                    <a:pt x="0" y="141528"/>
                  </a:lnTo>
                  <a:close/>
                </a:path>
              </a:pathLst>
            </a:custGeom>
            <a:ln w="12700">
              <a:solidFill>
                <a:srgbClr val="368B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218623" y="1483867"/>
            <a:ext cx="149747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bg-BG" sz="18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Задържане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065518" y="2181072"/>
            <a:ext cx="1804670" cy="862330"/>
            <a:chOff x="7065518" y="2181072"/>
            <a:chExt cx="1804670" cy="862330"/>
          </a:xfrm>
        </p:grpSpPr>
        <p:sp>
          <p:nvSpPr>
            <p:cNvPr id="33" name="object 33"/>
            <p:cNvSpPr/>
            <p:nvPr/>
          </p:nvSpPr>
          <p:spPr>
            <a:xfrm>
              <a:off x="7071868" y="2187422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30">
                  <a:moveTo>
                    <a:pt x="1650060" y="849312"/>
                  </a:moveTo>
                  <a:lnTo>
                    <a:pt x="141528" y="849312"/>
                  </a:lnTo>
                  <a:lnTo>
                    <a:pt x="96788" y="842093"/>
                  </a:lnTo>
                  <a:lnTo>
                    <a:pt x="57936" y="821992"/>
                  </a:lnTo>
                  <a:lnTo>
                    <a:pt x="27301" y="791343"/>
                  </a:lnTo>
                  <a:lnTo>
                    <a:pt x="7213" y="752478"/>
                  </a:lnTo>
                  <a:lnTo>
                    <a:pt x="0" y="707732"/>
                  </a:lnTo>
                  <a:lnTo>
                    <a:pt x="0" y="141592"/>
                  </a:lnTo>
                  <a:lnTo>
                    <a:pt x="7213" y="96840"/>
                  </a:lnTo>
                  <a:lnTo>
                    <a:pt x="27301" y="57972"/>
                  </a:lnTo>
                  <a:lnTo>
                    <a:pt x="57936" y="27320"/>
                  </a:lnTo>
                  <a:lnTo>
                    <a:pt x="96788" y="7218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6" y="7218"/>
                  </a:lnTo>
                  <a:lnTo>
                    <a:pt x="1733670" y="27320"/>
                  </a:lnTo>
                  <a:lnTo>
                    <a:pt x="1764319" y="57972"/>
                  </a:lnTo>
                  <a:lnTo>
                    <a:pt x="1784420" y="96840"/>
                  </a:lnTo>
                  <a:lnTo>
                    <a:pt x="1791639" y="141592"/>
                  </a:lnTo>
                  <a:lnTo>
                    <a:pt x="1791639" y="707732"/>
                  </a:lnTo>
                  <a:lnTo>
                    <a:pt x="1784420" y="752478"/>
                  </a:lnTo>
                  <a:lnTo>
                    <a:pt x="1764319" y="791343"/>
                  </a:lnTo>
                  <a:lnTo>
                    <a:pt x="1733670" y="821992"/>
                  </a:lnTo>
                  <a:lnTo>
                    <a:pt x="1694806" y="842093"/>
                  </a:lnTo>
                  <a:lnTo>
                    <a:pt x="1650060" y="849312"/>
                  </a:lnTo>
                  <a:close/>
                </a:path>
              </a:pathLst>
            </a:custGeom>
            <a:solidFill>
              <a:srgbClr val="1E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071868" y="2187422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30">
                  <a:moveTo>
                    <a:pt x="0" y="141592"/>
                  </a:moveTo>
                  <a:lnTo>
                    <a:pt x="7213" y="96840"/>
                  </a:lnTo>
                  <a:lnTo>
                    <a:pt x="27301" y="57972"/>
                  </a:lnTo>
                  <a:lnTo>
                    <a:pt x="57936" y="27320"/>
                  </a:lnTo>
                  <a:lnTo>
                    <a:pt x="96788" y="7218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6" y="7218"/>
                  </a:lnTo>
                  <a:lnTo>
                    <a:pt x="1733670" y="27320"/>
                  </a:lnTo>
                  <a:lnTo>
                    <a:pt x="1764319" y="57972"/>
                  </a:lnTo>
                  <a:lnTo>
                    <a:pt x="1784420" y="96840"/>
                  </a:lnTo>
                  <a:lnTo>
                    <a:pt x="1791639" y="141592"/>
                  </a:lnTo>
                  <a:lnTo>
                    <a:pt x="1791639" y="707732"/>
                  </a:lnTo>
                  <a:lnTo>
                    <a:pt x="1784420" y="752478"/>
                  </a:lnTo>
                  <a:lnTo>
                    <a:pt x="1764319" y="791343"/>
                  </a:lnTo>
                  <a:lnTo>
                    <a:pt x="1733670" y="821992"/>
                  </a:lnTo>
                  <a:lnTo>
                    <a:pt x="1694806" y="842093"/>
                  </a:lnTo>
                  <a:lnTo>
                    <a:pt x="1650060" y="849312"/>
                  </a:lnTo>
                  <a:lnTo>
                    <a:pt x="141528" y="849312"/>
                  </a:lnTo>
                  <a:lnTo>
                    <a:pt x="96788" y="842093"/>
                  </a:lnTo>
                  <a:lnTo>
                    <a:pt x="57936" y="821992"/>
                  </a:lnTo>
                  <a:lnTo>
                    <a:pt x="27301" y="791343"/>
                  </a:lnTo>
                  <a:lnTo>
                    <a:pt x="7213" y="752478"/>
                  </a:lnTo>
                  <a:lnTo>
                    <a:pt x="0" y="707732"/>
                  </a:lnTo>
                  <a:lnTo>
                    <a:pt x="0" y="141592"/>
                  </a:lnTo>
                  <a:close/>
                </a:path>
              </a:pathLst>
            </a:custGeom>
            <a:ln w="12700">
              <a:solidFill>
                <a:srgbClr val="368B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485078" y="2462276"/>
            <a:ext cx="9652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bg-BG" sz="18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Глоба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065518" y="3250361"/>
            <a:ext cx="1804670" cy="862330"/>
            <a:chOff x="7065518" y="3250361"/>
            <a:chExt cx="1804670" cy="862330"/>
          </a:xfrm>
        </p:grpSpPr>
        <p:sp>
          <p:nvSpPr>
            <p:cNvPr id="37" name="object 37"/>
            <p:cNvSpPr/>
            <p:nvPr/>
          </p:nvSpPr>
          <p:spPr>
            <a:xfrm>
              <a:off x="7071868" y="3256711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1650060" y="849261"/>
                  </a:moveTo>
                  <a:lnTo>
                    <a:pt x="141528" y="849261"/>
                  </a:lnTo>
                  <a:lnTo>
                    <a:pt x="96788" y="842041"/>
                  </a:lnTo>
                  <a:lnTo>
                    <a:pt x="57936" y="821937"/>
                  </a:lnTo>
                  <a:lnTo>
                    <a:pt x="27301" y="791284"/>
                  </a:lnTo>
                  <a:lnTo>
                    <a:pt x="7213" y="752416"/>
                  </a:lnTo>
                  <a:lnTo>
                    <a:pt x="0" y="707669"/>
                  </a:lnTo>
                  <a:lnTo>
                    <a:pt x="0" y="141528"/>
                  </a:lnTo>
                  <a:lnTo>
                    <a:pt x="7213" y="96788"/>
                  </a:lnTo>
                  <a:lnTo>
                    <a:pt x="27301" y="57936"/>
                  </a:lnTo>
                  <a:lnTo>
                    <a:pt x="57936" y="27301"/>
                  </a:lnTo>
                  <a:lnTo>
                    <a:pt x="96788" y="7213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6" y="7213"/>
                  </a:lnTo>
                  <a:lnTo>
                    <a:pt x="1733670" y="27301"/>
                  </a:lnTo>
                  <a:lnTo>
                    <a:pt x="1764319" y="57936"/>
                  </a:lnTo>
                  <a:lnTo>
                    <a:pt x="1784420" y="96788"/>
                  </a:lnTo>
                  <a:lnTo>
                    <a:pt x="1791639" y="141528"/>
                  </a:lnTo>
                  <a:lnTo>
                    <a:pt x="1791639" y="707669"/>
                  </a:lnTo>
                  <a:lnTo>
                    <a:pt x="1784420" y="752416"/>
                  </a:lnTo>
                  <a:lnTo>
                    <a:pt x="1764319" y="791284"/>
                  </a:lnTo>
                  <a:lnTo>
                    <a:pt x="1733670" y="821937"/>
                  </a:lnTo>
                  <a:lnTo>
                    <a:pt x="1694806" y="842041"/>
                  </a:lnTo>
                  <a:lnTo>
                    <a:pt x="1650060" y="849261"/>
                  </a:lnTo>
                  <a:close/>
                </a:path>
              </a:pathLst>
            </a:custGeom>
            <a:solidFill>
              <a:srgbClr val="1E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071868" y="3256711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0" y="141528"/>
                  </a:moveTo>
                  <a:lnTo>
                    <a:pt x="7213" y="96788"/>
                  </a:lnTo>
                  <a:lnTo>
                    <a:pt x="27301" y="57936"/>
                  </a:lnTo>
                  <a:lnTo>
                    <a:pt x="57936" y="27301"/>
                  </a:lnTo>
                  <a:lnTo>
                    <a:pt x="96788" y="7213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6" y="7213"/>
                  </a:lnTo>
                  <a:lnTo>
                    <a:pt x="1733670" y="27301"/>
                  </a:lnTo>
                  <a:lnTo>
                    <a:pt x="1764319" y="57936"/>
                  </a:lnTo>
                  <a:lnTo>
                    <a:pt x="1784420" y="96788"/>
                  </a:lnTo>
                  <a:lnTo>
                    <a:pt x="1791639" y="141528"/>
                  </a:lnTo>
                  <a:lnTo>
                    <a:pt x="1791639" y="707720"/>
                  </a:lnTo>
                  <a:lnTo>
                    <a:pt x="1784420" y="752442"/>
                  </a:lnTo>
                  <a:lnTo>
                    <a:pt x="1764319" y="791295"/>
                  </a:lnTo>
                  <a:lnTo>
                    <a:pt x="1733670" y="821940"/>
                  </a:lnTo>
                  <a:lnTo>
                    <a:pt x="1694806" y="842041"/>
                  </a:lnTo>
                  <a:lnTo>
                    <a:pt x="1650060" y="849261"/>
                  </a:lnTo>
                  <a:lnTo>
                    <a:pt x="141528" y="849261"/>
                  </a:lnTo>
                  <a:lnTo>
                    <a:pt x="96788" y="842041"/>
                  </a:lnTo>
                  <a:lnTo>
                    <a:pt x="57936" y="821940"/>
                  </a:lnTo>
                  <a:lnTo>
                    <a:pt x="27301" y="791295"/>
                  </a:lnTo>
                  <a:lnTo>
                    <a:pt x="7213" y="752442"/>
                  </a:lnTo>
                  <a:lnTo>
                    <a:pt x="0" y="707720"/>
                  </a:lnTo>
                  <a:lnTo>
                    <a:pt x="0" y="141528"/>
                  </a:lnTo>
                  <a:close/>
                </a:path>
              </a:pathLst>
            </a:custGeom>
            <a:ln w="12700">
              <a:solidFill>
                <a:srgbClr val="368B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30313" y="3661029"/>
              <a:ext cx="1485900" cy="12700"/>
            </a:xfrm>
            <a:custGeom>
              <a:avLst/>
              <a:gdLst/>
              <a:ahLst/>
              <a:cxnLst/>
              <a:rect l="l" t="t" r="r" b="b"/>
              <a:pathLst>
                <a:path w="1485900" h="12700">
                  <a:moveTo>
                    <a:pt x="1485900" y="12700"/>
                  </a:moveTo>
                  <a:lnTo>
                    <a:pt x="0" y="12700"/>
                  </a:lnTo>
                  <a:lnTo>
                    <a:pt x="0" y="0"/>
                  </a:lnTo>
                  <a:lnTo>
                    <a:pt x="1485900" y="0"/>
                  </a:lnTo>
                  <a:lnTo>
                    <a:pt x="148590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212028" y="3394964"/>
            <a:ext cx="151066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85750" marR="5080" indent="-273050">
              <a:lnSpc>
                <a:spcPts val="2090"/>
              </a:lnSpc>
              <a:spcBef>
                <a:spcPts val="225"/>
              </a:spcBef>
            </a:pPr>
            <a:r>
              <a:rPr lang="bg-BG" u="sng" spc="-5" dirty="0">
                <a:solidFill>
                  <a:srgbClr val="FFFFFF"/>
                </a:solidFill>
                <a:latin typeface="Arial MT"/>
                <a:cs typeface="Arial MT"/>
              </a:rPr>
              <a:t>О</a:t>
            </a:r>
            <a:r>
              <a:rPr lang="bg-BG" sz="1800" u="sng" spc="-5" dirty="0">
                <a:solidFill>
                  <a:srgbClr val="FFFFFF"/>
                </a:solidFill>
                <a:latin typeface="Arial MT"/>
                <a:cs typeface="Arial MT"/>
              </a:rPr>
              <a:t>безщетение за вреди</a:t>
            </a:r>
            <a:endParaRPr lang="en-GB" sz="1800" u="sng" dirty="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7065518" y="4318787"/>
            <a:ext cx="1804670" cy="862330"/>
            <a:chOff x="7065518" y="4318787"/>
            <a:chExt cx="1804670" cy="862330"/>
          </a:xfrm>
        </p:grpSpPr>
        <p:sp>
          <p:nvSpPr>
            <p:cNvPr id="42" name="object 42"/>
            <p:cNvSpPr/>
            <p:nvPr/>
          </p:nvSpPr>
          <p:spPr>
            <a:xfrm>
              <a:off x="7071868" y="4325137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1650060" y="849274"/>
                  </a:moveTo>
                  <a:lnTo>
                    <a:pt x="141528" y="849274"/>
                  </a:lnTo>
                  <a:lnTo>
                    <a:pt x="96788" y="842054"/>
                  </a:lnTo>
                  <a:lnTo>
                    <a:pt x="57936" y="821953"/>
                  </a:lnTo>
                  <a:lnTo>
                    <a:pt x="27301" y="791307"/>
                  </a:lnTo>
                  <a:lnTo>
                    <a:pt x="7213" y="752455"/>
                  </a:lnTo>
                  <a:lnTo>
                    <a:pt x="0" y="707732"/>
                  </a:lnTo>
                  <a:lnTo>
                    <a:pt x="0" y="141541"/>
                  </a:lnTo>
                  <a:lnTo>
                    <a:pt x="7213" y="96799"/>
                  </a:lnTo>
                  <a:lnTo>
                    <a:pt x="27301" y="57944"/>
                  </a:lnTo>
                  <a:lnTo>
                    <a:pt x="57936" y="27306"/>
                  </a:lnTo>
                  <a:lnTo>
                    <a:pt x="96788" y="7214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6" y="7214"/>
                  </a:lnTo>
                  <a:lnTo>
                    <a:pt x="1733670" y="27306"/>
                  </a:lnTo>
                  <a:lnTo>
                    <a:pt x="1764319" y="57944"/>
                  </a:lnTo>
                  <a:lnTo>
                    <a:pt x="1784420" y="96799"/>
                  </a:lnTo>
                  <a:lnTo>
                    <a:pt x="1791639" y="141541"/>
                  </a:lnTo>
                  <a:lnTo>
                    <a:pt x="1791639" y="707732"/>
                  </a:lnTo>
                  <a:lnTo>
                    <a:pt x="1784420" y="752455"/>
                  </a:lnTo>
                  <a:lnTo>
                    <a:pt x="1764319" y="791307"/>
                  </a:lnTo>
                  <a:lnTo>
                    <a:pt x="1733670" y="821953"/>
                  </a:lnTo>
                  <a:lnTo>
                    <a:pt x="1694806" y="842054"/>
                  </a:lnTo>
                  <a:lnTo>
                    <a:pt x="1650060" y="849274"/>
                  </a:lnTo>
                  <a:close/>
                </a:path>
              </a:pathLst>
            </a:custGeom>
            <a:solidFill>
              <a:srgbClr val="1E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071868" y="4325137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0" y="141541"/>
                  </a:moveTo>
                  <a:lnTo>
                    <a:pt x="7213" y="96799"/>
                  </a:lnTo>
                  <a:lnTo>
                    <a:pt x="27301" y="57944"/>
                  </a:lnTo>
                  <a:lnTo>
                    <a:pt x="57936" y="27306"/>
                  </a:lnTo>
                  <a:lnTo>
                    <a:pt x="96788" y="7214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6" y="7214"/>
                  </a:lnTo>
                  <a:lnTo>
                    <a:pt x="1733670" y="27306"/>
                  </a:lnTo>
                  <a:lnTo>
                    <a:pt x="1764319" y="57944"/>
                  </a:lnTo>
                  <a:lnTo>
                    <a:pt x="1784420" y="96799"/>
                  </a:lnTo>
                  <a:lnTo>
                    <a:pt x="1791639" y="141541"/>
                  </a:lnTo>
                  <a:lnTo>
                    <a:pt x="1791639" y="707732"/>
                  </a:lnTo>
                  <a:lnTo>
                    <a:pt x="1784420" y="752455"/>
                  </a:lnTo>
                  <a:lnTo>
                    <a:pt x="1764319" y="791307"/>
                  </a:lnTo>
                  <a:lnTo>
                    <a:pt x="1733670" y="821953"/>
                  </a:lnTo>
                  <a:lnTo>
                    <a:pt x="1694806" y="842054"/>
                  </a:lnTo>
                  <a:lnTo>
                    <a:pt x="1650060" y="849274"/>
                  </a:lnTo>
                  <a:lnTo>
                    <a:pt x="141528" y="849274"/>
                  </a:lnTo>
                  <a:lnTo>
                    <a:pt x="96788" y="842054"/>
                  </a:lnTo>
                  <a:lnTo>
                    <a:pt x="57936" y="821953"/>
                  </a:lnTo>
                  <a:lnTo>
                    <a:pt x="27301" y="791307"/>
                  </a:lnTo>
                  <a:lnTo>
                    <a:pt x="7213" y="752455"/>
                  </a:lnTo>
                  <a:lnTo>
                    <a:pt x="0" y="707732"/>
                  </a:lnTo>
                  <a:lnTo>
                    <a:pt x="0" y="141541"/>
                  </a:lnTo>
                  <a:close/>
                </a:path>
              </a:pathLst>
            </a:custGeom>
            <a:ln w="12700">
              <a:solidFill>
                <a:srgbClr val="368B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7188956" y="4461764"/>
            <a:ext cx="1558080" cy="56553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63500" algn="ctr">
              <a:lnSpc>
                <a:spcPts val="2110"/>
              </a:lnSpc>
              <a:spcBef>
                <a:spcPts val="210"/>
              </a:spcBef>
            </a:pPr>
            <a:r>
              <a:rPr lang="bg-BG" sz="18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Наказателни обезщетения</a:t>
            </a:r>
            <a:endParaRPr lang="en-GB" sz="1800" dirty="0">
              <a:latin typeface="Arial MT"/>
              <a:cs typeface="Arial M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7071868" y="5393575"/>
            <a:ext cx="1791970" cy="849630"/>
            <a:chOff x="7071868" y="5393575"/>
            <a:chExt cx="1791970" cy="849630"/>
          </a:xfrm>
        </p:grpSpPr>
        <p:sp>
          <p:nvSpPr>
            <p:cNvPr id="46" name="object 46"/>
            <p:cNvSpPr/>
            <p:nvPr/>
          </p:nvSpPr>
          <p:spPr>
            <a:xfrm>
              <a:off x="7071868" y="5393575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1650060" y="849261"/>
                  </a:moveTo>
                  <a:lnTo>
                    <a:pt x="141528" y="849261"/>
                  </a:lnTo>
                  <a:lnTo>
                    <a:pt x="96788" y="842048"/>
                  </a:lnTo>
                  <a:lnTo>
                    <a:pt x="57936" y="821959"/>
                  </a:lnTo>
                  <a:lnTo>
                    <a:pt x="27301" y="791325"/>
                  </a:lnTo>
                  <a:lnTo>
                    <a:pt x="7213" y="752473"/>
                  </a:lnTo>
                  <a:lnTo>
                    <a:pt x="0" y="707732"/>
                  </a:lnTo>
                  <a:lnTo>
                    <a:pt x="0" y="141541"/>
                  </a:lnTo>
                  <a:lnTo>
                    <a:pt x="7213" y="96799"/>
                  </a:lnTo>
                  <a:lnTo>
                    <a:pt x="27301" y="57944"/>
                  </a:lnTo>
                  <a:lnTo>
                    <a:pt x="57936" y="27306"/>
                  </a:lnTo>
                  <a:lnTo>
                    <a:pt x="96788" y="7214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6" y="7214"/>
                  </a:lnTo>
                  <a:lnTo>
                    <a:pt x="1733670" y="27306"/>
                  </a:lnTo>
                  <a:lnTo>
                    <a:pt x="1764319" y="57944"/>
                  </a:lnTo>
                  <a:lnTo>
                    <a:pt x="1784420" y="96799"/>
                  </a:lnTo>
                  <a:lnTo>
                    <a:pt x="1791639" y="141541"/>
                  </a:lnTo>
                  <a:lnTo>
                    <a:pt x="1791639" y="707732"/>
                  </a:lnTo>
                  <a:lnTo>
                    <a:pt x="1784420" y="752473"/>
                  </a:lnTo>
                  <a:lnTo>
                    <a:pt x="1764319" y="791325"/>
                  </a:lnTo>
                  <a:lnTo>
                    <a:pt x="1733670" y="821959"/>
                  </a:lnTo>
                  <a:lnTo>
                    <a:pt x="1694806" y="842048"/>
                  </a:lnTo>
                  <a:lnTo>
                    <a:pt x="1650060" y="849261"/>
                  </a:lnTo>
                  <a:close/>
                </a:path>
              </a:pathLst>
            </a:custGeom>
            <a:solidFill>
              <a:srgbClr val="1E4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71868" y="5393575"/>
              <a:ext cx="1791970" cy="849630"/>
            </a:xfrm>
            <a:custGeom>
              <a:avLst/>
              <a:gdLst/>
              <a:ahLst/>
              <a:cxnLst/>
              <a:rect l="l" t="t" r="r" b="b"/>
              <a:pathLst>
                <a:path w="1791970" h="849629">
                  <a:moveTo>
                    <a:pt x="0" y="141541"/>
                  </a:moveTo>
                  <a:lnTo>
                    <a:pt x="7213" y="96799"/>
                  </a:lnTo>
                  <a:lnTo>
                    <a:pt x="27301" y="57944"/>
                  </a:lnTo>
                  <a:lnTo>
                    <a:pt x="57936" y="27306"/>
                  </a:lnTo>
                  <a:lnTo>
                    <a:pt x="96788" y="7214"/>
                  </a:lnTo>
                  <a:lnTo>
                    <a:pt x="141528" y="0"/>
                  </a:lnTo>
                  <a:lnTo>
                    <a:pt x="1650060" y="0"/>
                  </a:lnTo>
                  <a:lnTo>
                    <a:pt x="1694806" y="7214"/>
                  </a:lnTo>
                  <a:lnTo>
                    <a:pt x="1733670" y="27306"/>
                  </a:lnTo>
                  <a:lnTo>
                    <a:pt x="1764319" y="57944"/>
                  </a:lnTo>
                  <a:lnTo>
                    <a:pt x="1784420" y="96799"/>
                  </a:lnTo>
                  <a:lnTo>
                    <a:pt x="1791639" y="141541"/>
                  </a:lnTo>
                  <a:lnTo>
                    <a:pt x="1791639" y="707732"/>
                  </a:lnTo>
                  <a:lnTo>
                    <a:pt x="1784420" y="752473"/>
                  </a:lnTo>
                  <a:lnTo>
                    <a:pt x="1764319" y="791325"/>
                  </a:lnTo>
                  <a:lnTo>
                    <a:pt x="1733670" y="821959"/>
                  </a:lnTo>
                  <a:lnTo>
                    <a:pt x="1694806" y="842048"/>
                  </a:lnTo>
                  <a:lnTo>
                    <a:pt x="1650060" y="849261"/>
                  </a:lnTo>
                  <a:lnTo>
                    <a:pt x="141528" y="849261"/>
                  </a:lnTo>
                  <a:lnTo>
                    <a:pt x="96788" y="842048"/>
                  </a:lnTo>
                  <a:lnTo>
                    <a:pt x="57936" y="821959"/>
                  </a:lnTo>
                  <a:lnTo>
                    <a:pt x="27301" y="791325"/>
                  </a:lnTo>
                  <a:lnTo>
                    <a:pt x="7213" y="752473"/>
                  </a:lnTo>
                  <a:lnTo>
                    <a:pt x="0" y="707732"/>
                  </a:lnTo>
                  <a:lnTo>
                    <a:pt x="0" y="141541"/>
                  </a:lnTo>
                  <a:close/>
                </a:path>
              </a:pathLst>
            </a:custGeom>
            <a:ln w="12700">
              <a:solidFill>
                <a:srgbClr val="368B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7349053" y="5525368"/>
            <a:ext cx="12579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u="sng" spc="-5" dirty="0">
                <a:solidFill>
                  <a:srgbClr val="FFFFFF"/>
                </a:solidFill>
                <a:latin typeface="Arial MT"/>
                <a:cs typeface="Arial MT"/>
              </a:rPr>
              <a:t>Глоба (на физ. лице</a:t>
            </a:r>
            <a:r>
              <a:rPr lang="bg-BG" spc="-5" dirty="0">
                <a:solidFill>
                  <a:srgbClr val="FFFFFF"/>
                </a:solidFill>
                <a:latin typeface="Arial MT"/>
                <a:cs typeface="Arial MT"/>
              </a:rPr>
              <a:t>)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143277" y="1628482"/>
            <a:ext cx="4928870" cy="4246880"/>
          </a:xfrm>
          <a:custGeom>
            <a:avLst/>
            <a:gdLst/>
            <a:ahLst/>
            <a:cxnLst/>
            <a:rect l="l" t="t" r="r" b="b"/>
            <a:pathLst>
              <a:path w="4928870" h="4246880">
                <a:moveTo>
                  <a:pt x="1643951" y="666102"/>
                </a:moveTo>
                <a:lnTo>
                  <a:pt x="1524546" y="711695"/>
                </a:lnTo>
                <a:lnTo>
                  <a:pt x="1552625" y="737450"/>
                </a:lnTo>
                <a:lnTo>
                  <a:pt x="0" y="2430005"/>
                </a:lnTo>
                <a:lnTo>
                  <a:pt x="14033" y="2442883"/>
                </a:lnTo>
                <a:lnTo>
                  <a:pt x="139" y="2455900"/>
                </a:lnTo>
                <a:lnTo>
                  <a:pt x="1551952" y="4115816"/>
                </a:lnTo>
                <a:lnTo>
                  <a:pt x="1524139" y="4141825"/>
                </a:lnTo>
                <a:lnTo>
                  <a:pt x="1643951" y="4186275"/>
                </a:lnTo>
                <a:lnTo>
                  <a:pt x="1627187" y="4129722"/>
                </a:lnTo>
                <a:lnTo>
                  <a:pt x="1607642" y="4063746"/>
                </a:lnTo>
                <a:lnTo>
                  <a:pt x="1579791" y="4089781"/>
                </a:lnTo>
                <a:lnTo>
                  <a:pt x="57975" y="2461958"/>
                </a:lnTo>
                <a:lnTo>
                  <a:pt x="1529651" y="2461958"/>
                </a:lnTo>
                <a:lnTo>
                  <a:pt x="1529651" y="2500058"/>
                </a:lnTo>
                <a:lnTo>
                  <a:pt x="1605851" y="2461958"/>
                </a:lnTo>
                <a:lnTo>
                  <a:pt x="1643951" y="2442908"/>
                </a:lnTo>
                <a:lnTo>
                  <a:pt x="1605851" y="2423858"/>
                </a:lnTo>
                <a:lnTo>
                  <a:pt x="1529651" y="2385758"/>
                </a:lnTo>
                <a:lnTo>
                  <a:pt x="1529651" y="2423858"/>
                </a:lnTo>
                <a:lnTo>
                  <a:pt x="57340" y="2423858"/>
                </a:lnTo>
                <a:lnTo>
                  <a:pt x="1580705" y="763206"/>
                </a:lnTo>
                <a:lnTo>
                  <a:pt x="1608785" y="788936"/>
                </a:lnTo>
                <a:lnTo>
                  <a:pt x="1627543" y="723404"/>
                </a:lnTo>
                <a:lnTo>
                  <a:pt x="1643951" y="666102"/>
                </a:lnTo>
                <a:close/>
              </a:path>
              <a:path w="4928870" h="4246880">
                <a:moveTo>
                  <a:pt x="4928590" y="4189704"/>
                </a:moveTo>
                <a:lnTo>
                  <a:pt x="4814443" y="4132300"/>
                </a:lnTo>
                <a:lnTo>
                  <a:pt x="4814328" y="4170413"/>
                </a:lnTo>
                <a:lnTo>
                  <a:pt x="3435591" y="4167225"/>
                </a:lnTo>
                <a:lnTo>
                  <a:pt x="3435540" y="4205325"/>
                </a:lnTo>
                <a:lnTo>
                  <a:pt x="4814227" y="4208513"/>
                </a:lnTo>
                <a:lnTo>
                  <a:pt x="4814138" y="4246600"/>
                </a:lnTo>
                <a:lnTo>
                  <a:pt x="4890668" y="4208551"/>
                </a:lnTo>
                <a:lnTo>
                  <a:pt x="4928590" y="4189704"/>
                </a:lnTo>
                <a:close/>
              </a:path>
              <a:path w="4928870" h="4246880">
                <a:moveTo>
                  <a:pt x="4928590" y="2052828"/>
                </a:moveTo>
                <a:lnTo>
                  <a:pt x="4803572" y="2026437"/>
                </a:lnTo>
                <a:lnTo>
                  <a:pt x="4813185" y="2063292"/>
                </a:lnTo>
                <a:lnTo>
                  <a:pt x="3430727" y="2424455"/>
                </a:lnTo>
                <a:lnTo>
                  <a:pt x="3435540" y="2442921"/>
                </a:lnTo>
                <a:lnTo>
                  <a:pt x="3427704" y="2460218"/>
                </a:lnTo>
                <a:lnTo>
                  <a:pt x="4816640" y="3091370"/>
                </a:lnTo>
                <a:lnTo>
                  <a:pt x="4800892" y="3126028"/>
                </a:lnTo>
                <a:lnTo>
                  <a:pt x="4928590" y="3121266"/>
                </a:lnTo>
                <a:lnTo>
                  <a:pt x="4910747" y="3099244"/>
                </a:lnTo>
                <a:lnTo>
                  <a:pt x="4848174" y="3021952"/>
                </a:lnTo>
                <a:lnTo>
                  <a:pt x="4832413" y="3056636"/>
                </a:lnTo>
                <a:lnTo>
                  <a:pt x="3492271" y="2447747"/>
                </a:lnTo>
                <a:lnTo>
                  <a:pt x="4822812" y="2100160"/>
                </a:lnTo>
                <a:lnTo>
                  <a:pt x="4832451" y="2137016"/>
                </a:lnTo>
                <a:lnTo>
                  <a:pt x="4922126" y="2058479"/>
                </a:lnTo>
                <a:lnTo>
                  <a:pt x="4928590" y="2052828"/>
                </a:lnTo>
                <a:close/>
              </a:path>
              <a:path w="4928870" h="4246880">
                <a:moveTo>
                  <a:pt x="4928590" y="6096"/>
                </a:moveTo>
                <a:lnTo>
                  <a:pt x="4800943" y="0"/>
                </a:lnTo>
                <a:lnTo>
                  <a:pt x="4816348" y="34886"/>
                </a:lnTo>
                <a:lnTo>
                  <a:pt x="3427857" y="648639"/>
                </a:lnTo>
                <a:lnTo>
                  <a:pt x="3435566" y="666076"/>
                </a:lnTo>
                <a:lnTo>
                  <a:pt x="3431629" y="684707"/>
                </a:lnTo>
                <a:lnTo>
                  <a:pt x="4812830" y="978458"/>
                </a:lnTo>
                <a:lnTo>
                  <a:pt x="4804918" y="1015746"/>
                </a:lnTo>
                <a:lnTo>
                  <a:pt x="4928590" y="983602"/>
                </a:lnTo>
                <a:lnTo>
                  <a:pt x="4927092" y="982408"/>
                </a:lnTo>
                <a:lnTo>
                  <a:pt x="4828679" y="903922"/>
                </a:lnTo>
                <a:lnTo>
                  <a:pt x="4820755" y="941197"/>
                </a:lnTo>
                <a:lnTo>
                  <a:pt x="3497148" y="659714"/>
                </a:lnTo>
                <a:lnTo>
                  <a:pt x="4831727" y="69710"/>
                </a:lnTo>
                <a:lnTo>
                  <a:pt x="4847133" y="104571"/>
                </a:lnTo>
                <a:lnTo>
                  <a:pt x="4911141" y="27178"/>
                </a:lnTo>
                <a:lnTo>
                  <a:pt x="4928590" y="6096"/>
                </a:lnTo>
                <a:close/>
              </a:path>
            </a:pathLst>
          </a:custGeom>
          <a:solidFill>
            <a:srgbClr val="368B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766157" y="4576572"/>
            <a:ext cx="316582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45"/>
              </a:lnSpc>
              <a:spcBef>
                <a:spcPts val="100"/>
              </a:spcBef>
            </a:pPr>
            <a:r>
              <a:rPr lang="ru-RU" sz="1400" i="1" u="sng" spc="-1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Отговорност</a:t>
            </a:r>
            <a:r>
              <a:rPr lang="ru-RU" sz="14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за вина (</a:t>
            </a:r>
            <a:r>
              <a:rPr lang="ru-RU" sz="1400" i="1" u="sng" spc="-1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небрежност</a:t>
            </a:r>
            <a:r>
              <a:rPr lang="ru-RU" sz="14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, </a:t>
            </a:r>
            <a:r>
              <a:rPr lang="ru-RU" sz="1400" i="1" u="sng" spc="-1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умишленост</a:t>
            </a:r>
            <a:r>
              <a:rPr lang="ru-RU" sz="14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)+ много „</a:t>
            </a:r>
            <a:r>
              <a:rPr lang="ru-RU" sz="1400" i="1" u="sng" spc="-1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специални</a:t>
            </a:r>
            <a:r>
              <a:rPr lang="ru-RU" sz="14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случаи“ на </a:t>
            </a:r>
            <a:r>
              <a:rPr lang="ru-RU" sz="1400" i="1" u="sng" spc="-1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отговорност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2" name="object 19">
            <a:extLst>
              <a:ext uri="{FF2B5EF4-FFF2-40B4-BE49-F238E27FC236}">
                <a16:creationId xmlns:a16="http://schemas.microsoft.com/office/drawing/2014/main" id="{0100327B-27F8-B88E-7C69-E10CE871E6B6}"/>
              </a:ext>
            </a:extLst>
          </p:cNvPr>
          <p:cNvSpPr txBox="1"/>
          <p:nvPr/>
        </p:nvSpPr>
        <p:spPr>
          <a:xfrm>
            <a:off x="3648298" y="5593201"/>
            <a:ext cx="2066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bg-BG" sz="16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Административна отговорност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0238" y="412020"/>
            <a:ext cx="7662762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1113" algn="ctr">
              <a:lnSpc>
                <a:spcPct val="100000"/>
              </a:lnSpc>
              <a:spcBef>
                <a:spcPts val="100"/>
              </a:spcBef>
            </a:pPr>
            <a:r>
              <a:rPr lang="bg-BG" sz="4000" spc="-10" dirty="0"/>
              <a:t>Социално-технически системи: основна структура</a:t>
            </a:r>
            <a:endParaRPr sz="40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089150" y="2426493"/>
            <a:ext cx="4963795" cy="3155950"/>
            <a:chOff x="2089150" y="2426493"/>
            <a:chExt cx="4963795" cy="31559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9150" y="2426493"/>
              <a:ext cx="2079588" cy="1498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9053" y="2515387"/>
              <a:ext cx="1796402" cy="12192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23198" y="2515394"/>
              <a:ext cx="1802764" cy="1219200"/>
            </a:xfrm>
            <a:custGeom>
              <a:avLst/>
              <a:gdLst/>
              <a:ahLst/>
              <a:cxnLst/>
              <a:rect l="l" t="t" r="r" b="b"/>
              <a:pathLst>
                <a:path w="1802764" h="1219200">
                  <a:moveTo>
                    <a:pt x="127139" y="0"/>
                  </a:moveTo>
                  <a:lnTo>
                    <a:pt x="1675104" y="0"/>
                  </a:lnTo>
                  <a:lnTo>
                    <a:pt x="1724606" y="9978"/>
                  </a:lnTo>
                  <a:lnTo>
                    <a:pt x="1765022" y="37193"/>
                  </a:lnTo>
                  <a:lnTo>
                    <a:pt x="1792267" y="77563"/>
                  </a:lnTo>
                  <a:lnTo>
                    <a:pt x="1802256" y="127003"/>
                  </a:lnTo>
                  <a:lnTo>
                    <a:pt x="1802256" y="1092197"/>
                  </a:lnTo>
                  <a:lnTo>
                    <a:pt x="1792267" y="1141638"/>
                  </a:lnTo>
                  <a:lnTo>
                    <a:pt x="1765022" y="1182007"/>
                  </a:lnTo>
                  <a:lnTo>
                    <a:pt x="1724606" y="1209222"/>
                  </a:lnTo>
                  <a:lnTo>
                    <a:pt x="1675104" y="1219201"/>
                  </a:lnTo>
                  <a:lnTo>
                    <a:pt x="127139" y="1219201"/>
                  </a:lnTo>
                  <a:lnTo>
                    <a:pt x="77640" y="1209222"/>
                  </a:lnTo>
                  <a:lnTo>
                    <a:pt x="37228" y="1182007"/>
                  </a:lnTo>
                  <a:lnTo>
                    <a:pt x="9987" y="1141638"/>
                  </a:lnTo>
                  <a:lnTo>
                    <a:pt x="0" y="1092197"/>
                  </a:lnTo>
                  <a:lnTo>
                    <a:pt x="0" y="127003"/>
                  </a:lnTo>
                  <a:lnTo>
                    <a:pt x="9987" y="77563"/>
                  </a:lnTo>
                  <a:lnTo>
                    <a:pt x="37228" y="37193"/>
                  </a:lnTo>
                  <a:lnTo>
                    <a:pt x="77640" y="9978"/>
                  </a:lnTo>
                  <a:lnTo>
                    <a:pt x="127139" y="0"/>
                  </a:lnTo>
                  <a:close/>
                </a:path>
              </a:pathLst>
            </a:custGeom>
            <a:ln w="12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26323" y="4090193"/>
              <a:ext cx="2085445" cy="14922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6952" y="2426493"/>
              <a:ext cx="2085445" cy="14986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175992" y="2621148"/>
            <a:ext cx="1829867" cy="9977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-12700" algn="ctr">
              <a:lnSpc>
                <a:spcPts val="1900"/>
              </a:lnSpc>
              <a:spcBef>
                <a:spcPts val="180"/>
              </a:spcBef>
            </a:pPr>
            <a:r>
              <a:rPr lang="bg-BG" sz="1600" b="1" spc="-5" dirty="0">
                <a:latin typeface="Arial"/>
                <a:cs typeface="Arial"/>
              </a:rPr>
              <a:t>Институции</a:t>
            </a:r>
            <a:br>
              <a:rPr lang="bg-BG" sz="1600" b="1" spc="-5" dirty="0">
                <a:latin typeface="Arial"/>
                <a:cs typeface="Arial"/>
              </a:rPr>
            </a:br>
            <a:r>
              <a:rPr lang="bg-BG" sz="1600" spc="-5" dirty="0">
                <a:latin typeface="Arial"/>
                <a:cs typeface="Arial"/>
              </a:rPr>
              <a:t>(правила, </a:t>
            </a:r>
            <a:br>
              <a:rPr lang="bg-BG" sz="1600" spc="-5" dirty="0">
                <a:latin typeface="Arial"/>
                <a:cs typeface="Arial"/>
              </a:rPr>
            </a:br>
            <a:r>
              <a:rPr lang="bg-BG" sz="1600" spc="-5" dirty="0">
                <a:latin typeface="Arial"/>
                <a:cs typeface="Arial"/>
              </a:rPr>
              <a:t>задачи, процедури)</a:t>
            </a:r>
            <a:endParaRPr sz="1600" dirty="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659835" y="4172739"/>
            <a:ext cx="1815464" cy="1231900"/>
            <a:chOff x="3659835" y="4172739"/>
            <a:chExt cx="1815464" cy="123190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2039" y="4179087"/>
              <a:ext cx="1796453" cy="1219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666185" y="4179089"/>
              <a:ext cx="1802764" cy="1219200"/>
            </a:xfrm>
            <a:custGeom>
              <a:avLst/>
              <a:gdLst/>
              <a:ahLst/>
              <a:cxnLst/>
              <a:rect l="l" t="t" r="r" b="b"/>
              <a:pathLst>
                <a:path w="1802764" h="1219200">
                  <a:moveTo>
                    <a:pt x="127190" y="0"/>
                  </a:moveTo>
                  <a:lnTo>
                    <a:pt x="1675155" y="0"/>
                  </a:lnTo>
                  <a:lnTo>
                    <a:pt x="1724635" y="9980"/>
                  </a:lnTo>
                  <a:lnTo>
                    <a:pt x="1765053" y="37198"/>
                  </a:lnTo>
                  <a:lnTo>
                    <a:pt x="1792311" y="77568"/>
                  </a:lnTo>
                  <a:lnTo>
                    <a:pt x="1802307" y="127003"/>
                  </a:lnTo>
                  <a:lnTo>
                    <a:pt x="1802307" y="1092197"/>
                  </a:lnTo>
                  <a:lnTo>
                    <a:pt x="1792311" y="1141638"/>
                  </a:lnTo>
                  <a:lnTo>
                    <a:pt x="1765053" y="1182007"/>
                  </a:lnTo>
                  <a:lnTo>
                    <a:pt x="1724635" y="1209222"/>
                  </a:lnTo>
                  <a:lnTo>
                    <a:pt x="1675155" y="1219201"/>
                  </a:lnTo>
                  <a:lnTo>
                    <a:pt x="127190" y="1219201"/>
                  </a:lnTo>
                  <a:lnTo>
                    <a:pt x="77682" y="1209222"/>
                  </a:lnTo>
                  <a:lnTo>
                    <a:pt x="37253" y="1182007"/>
                  </a:lnTo>
                  <a:lnTo>
                    <a:pt x="9995" y="1141638"/>
                  </a:lnTo>
                  <a:lnTo>
                    <a:pt x="0" y="1092197"/>
                  </a:lnTo>
                  <a:lnTo>
                    <a:pt x="0" y="127003"/>
                  </a:lnTo>
                  <a:lnTo>
                    <a:pt x="9995" y="77568"/>
                  </a:lnTo>
                  <a:lnTo>
                    <a:pt x="37253" y="37198"/>
                  </a:lnTo>
                  <a:lnTo>
                    <a:pt x="77682" y="9980"/>
                  </a:lnTo>
                  <a:lnTo>
                    <a:pt x="127190" y="0"/>
                  </a:lnTo>
                  <a:close/>
                </a:path>
              </a:pathLst>
            </a:custGeom>
            <a:ln w="12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785336" y="4285598"/>
            <a:ext cx="1562100" cy="9977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065" marR="5080" indent="-635" algn="ctr">
              <a:lnSpc>
                <a:spcPts val="1900"/>
              </a:lnSpc>
              <a:spcBef>
                <a:spcPts val="180"/>
              </a:spcBef>
            </a:pPr>
            <a:r>
              <a:rPr lang="bg-BG" sz="1600" b="1" spc="-5" dirty="0">
                <a:latin typeface="Arial"/>
                <a:cs typeface="Arial"/>
              </a:rPr>
              <a:t>Хора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(</a:t>
            </a:r>
            <a:r>
              <a:rPr lang="bg-BG" sz="1600" dirty="0">
                <a:latin typeface="Microsoft Sans Serif"/>
                <a:cs typeface="Microsoft Sans Serif"/>
              </a:rPr>
              <a:t>мениджъри</a:t>
            </a:r>
            <a:r>
              <a:rPr sz="1600" dirty="0">
                <a:latin typeface="Microsoft Sans Serif"/>
                <a:cs typeface="Microsoft Sans Serif"/>
              </a:rPr>
              <a:t>,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lang="bg-BG" sz="1600" spc="-5" dirty="0">
                <a:latin typeface="Microsoft Sans Serif"/>
                <a:cs typeface="Microsoft Sans Serif"/>
              </a:rPr>
              <a:t>изпълнители</a:t>
            </a:r>
            <a:r>
              <a:rPr sz="1600" spc="-5" dirty="0">
                <a:latin typeface="Microsoft Sans Serif"/>
                <a:cs typeface="Microsoft Sans Serif"/>
              </a:rPr>
              <a:t>,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lang="bg-BG" sz="1600" spc="-5" dirty="0">
                <a:latin typeface="Microsoft Sans Serif"/>
                <a:cs typeface="Microsoft Sans Serif"/>
              </a:rPr>
              <a:t>потребители</a:t>
            </a:r>
            <a:r>
              <a:rPr sz="1600" spc="-5" dirty="0">
                <a:latin typeface="Microsoft Sans Serif"/>
                <a:cs typeface="Microsoft Sans Serif"/>
              </a:rPr>
              <a:t>)</a:t>
            </a:r>
            <a:endParaRPr sz="1600" dirty="0">
              <a:latin typeface="Microsoft Sans Serif"/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100485" y="2509044"/>
            <a:ext cx="1815464" cy="1231900"/>
            <a:chOff x="5100485" y="2509044"/>
            <a:chExt cx="1815464" cy="123190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2690" y="2515387"/>
              <a:ext cx="1796402" cy="12192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106835" y="2515394"/>
              <a:ext cx="1802764" cy="1219200"/>
            </a:xfrm>
            <a:custGeom>
              <a:avLst/>
              <a:gdLst/>
              <a:ahLst/>
              <a:cxnLst/>
              <a:rect l="l" t="t" r="r" b="b"/>
              <a:pathLst>
                <a:path w="1802765" h="1219200">
                  <a:moveTo>
                    <a:pt x="127152" y="0"/>
                  </a:moveTo>
                  <a:lnTo>
                    <a:pt x="1675117" y="0"/>
                  </a:lnTo>
                  <a:lnTo>
                    <a:pt x="1724616" y="9978"/>
                  </a:lnTo>
                  <a:lnTo>
                    <a:pt x="1765028" y="37193"/>
                  </a:lnTo>
                  <a:lnTo>
                    <a:pt x="1792269" y="77563"/>
                  </a:lnTo>
                  <a:lnTo>
                    <a:pt x="1802257" y="127003"/>
                  </a:lnTo>
                  <a:lnTo>
                    <a:pt x="1802257" y="1092197"/>
                  </a:lnTo>
                  <a:lnTo>
                    <a:pt x="1792269" y="1141638"/>
                  </a:lnTo>
                  <a:lnTo>
                    <a:pt x="1765028" y="1182007"/>
                  </a:lnTo>
                  <a:lnTo>
                    <a:pt x="1724616" y="1209222"/>
                  </a:lnTo>
                  <a:lnTo>
                    <a:pt x="1675117" y="1219201"/>
                  </a:lnTo>
                  <a:lnTo>
                    <a:pt x="127152" y="1219201"/>
                  </a:lnTo>
                  <a:lnTo>
                    <a:pt x="77650" y="1209222"/>
                  </a:lnTo>
                  <a:lnTo>
                    <a:pt x="37234" y="1182007"/>
                  </a:lnTo>
                  <a:lnTo>
                    <a:pt x="9989" y="1141638"/>
                  </a:lnTo>
                  <a:lnTo>
                    <a:pt x="0" y="1092197"/>
                  </a:lnTo>
                  <a:lnTo>
                    <a:pt x="0" y="127003"/>
                  </a:lnTo>
                  <a:lnTo>
                    <a:pt x="9989" y="77563"/>
                  </a:lnTo>
                  <a:lnTo>
                    <a:pt x="37234" y="37193"/>
                  </a:lnTo>
                  <a:lnTo>
                    <a:pt x="77650" y="9978"/>
                  </a:lnTo>
                  <a:lnTo>
                    <a:pt x="127152" y="0"/>
                  </a:lnTo>
                  <a:close/>
                </a:path>
              </a:pathLst>
            </a:custGeom>
            <a:ln w="12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437795" y="2731293"/>
            <a:ext cx="1150620" cy="75405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180"/>
              </a:spcBef>
            </a:pPr>
            <a:r>
              <a:rPr lang="bg-BG" sz="1600" b="1" spc="-125" dirty="0">
                <a:latin typeface="Arial"/>
                <a:cs typeface="Arial"/>
              </a:rPr>
              <a:t>Технологии</a:t>
            </a:r>
            <a:r>
              <a:rPr sz="1600" b="1" spc="-5" dirty="0">
                <a:latin typeface="Arial"/>
                <a:cs typeface="Arial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(</a:t>
            </a:r>
            <a:r>
              <a:rPr lang="bg-BG" sz="1600" dirty="0">
                <a:latin typeface="Microsoft Sans Serif"/>
                <a:cs typeface="Microsoft Sans Serif"/>
              </a:rPr>
              <a:t>хардуер</a:t>
            </a:r>
            <a:r>
              <a:rPr sz="1600" dirty="0">
                <a:latin typeface="Microsoft Sans Serif"/>
                <a:cs typeface="Microsoft Sans Serif"/>
              </a:rPr>
              <a:t>,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lang="bg-BG" sz="1600" spc="5" dirty="0">
                <a:latin typeface="Microsoft Sans Serif"/>
                <a:cs typeface="Microsoft Sans Serif"/>
              </a:rPr>
              <a:t>софтуер</a:t>
            </a:r>
            <a:r>
              <a:rPr sz="1600" dirty="0">
                <a:latin typeface="Microsoft Sans Serif"/>
                <a:cs typeface="Microsoft Sans Serif"/>
              </a:rPr>
              <a:t>)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3671980" y="3066550"/>
            <a:ext cx="1789430" cy="1089025"/>
            <a:chOff x="3671980" y="3066550"/>
            <a:chExt cx="1789430" cy="108902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1980" y="3758353"/>
              <a:ext cx="347679" cy="3969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14129" y="3758391"/>
              <a:ext cx="347082" cy="39690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195864" y="3124994"/>
              <a:ext cx="741045" cy="0"/>
            </a:xfrm>
            <a:custGeom>
              <a:avLst/>
              <a:gdLst/>
              <a:ahLst/>
              <a:cxnLst/>
              <a:rect l="l" t="t" r="r" b="b"/>
              <a:pathLst>
                <a:path w="741045">
                  <a:moveTo>
                    <a:pt x="0" y="0"/>
                  </a:moveTo>
                  <a:lnTo>
                    <a:pt x="740562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23720" y="3066551"/>
              <a:ext cx="147509" cy="1168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61073" y="3066550"/>
              <a:ext cx="147496" cy="1168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570" y="1873250"/>
            <a:ext cx="7037590" cy="49403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2">
            <a:extLst>
              <a:ext uri="{FF2B5EF4-FFF2-40B4-BE49-F238E27FC236}">
                <a16:creationId xmlns:a16="http://schemas.microsoft.com/office/drawing/2014/main" id="{52A23C7F-7267-6A6C-85EB-7794993CEE0B}"/>
              </a:ext>
            </a:extLst>
          </p:cNvPr>
          <p:cNvSpPr txBox="1">
            <a:spLocks/>
          </p:cNvSpPr>
          <p:nvPr/>
        </p:nvSpPr>
        <p:spPr>
          <a:xfrm>
            <a:off x="1100238" y="412020"/>
            <a:ext cx="7662762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R="5080" indent="11113" algn="ctr">
              <a:spcBef>
                <a:spcPts val="100"/>
              </a:spcBef>
            </a:pPr>
            <a:r>
              <a:rPr lang="bg-BG" sz="4000" kern="0" spc="-10" dirty="0"/>
              <a:t>Социално-технически системи: примери</a:t>
            </a:r>
            <a:endParaRPr lang="bg-BG" sz="4000" kern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48237"/>
            <a:ext cx="9144000" cy="1910080"/>
            <a:chOff x="0" y="4948237"/>
            <a:chExt cx="9144000" cy="1910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54774"/>
              <a:ext cx="9144000" cy="4016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16912" y="6424612"/>
              <a:ext cx="0" cy="352425"/>
            </a:xfrm>
            <a:custGeom>
              <a:avLst/>
              <a:gdLst/>
              <a:ahLst/>
              <a:cxnLst/>
              <a:rect l="l" t="t" r="r" b="b"/>
              <a:pathLst>
                <a:path h="352425">
                  <a:moveTo>
                    <a:pt x="0" y="0"/>
                  </a:moveTo>
                  <a:lnTo>
                    <a:pt x="0" y="352425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16912" y="6092824"/>
              <a:ext cx="0" cy="360680"/>
            </a:xfrm>
            <a:custGeom>
              <a:avLst/>
              <a:gdLst/>
              <a:ahLst/>
              <a:cxnLst/>
              <a:rect l="l" t="t" r="r" b="b"/>
              <a:pathLst>
                <a:path h="360679">
                  <a:moveTo>
                    <a:pt x="0" y="0"/>
                  </a:moveTo>
                  <a:lnTo>
                    <a:pt x="0" y="360362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48237"/>
              <a:ext cx="9144000" cy="190976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47801" y="428244"/>
            <a:ext cx="716026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4400" spc="-5" dirty="0">
                <a:latin typeface="Calibri"/>
                <a:cs typeface="Calibri"/>
              </a:rPr>
              <a:t>Бъдещето на</a:t>
            </a:r>
            <a:r>
              <a:rPr lang="en-US" sz="4400" spc="-5" dirty="0">
                <a:latin typeface="Calibri"/>
                <a:cs typeface="Calibri"/>
              </a:rPr>
              <a:t> </a:t>
            </a:r>
            <a:r>
              <a:rPr lang="en-GB" sz="4400" spc="-5" dirty="0">
                <a:latin typeface="Calibri"/>
                <a:cs typeface="Calibri"/>
              </a:rPr>
              <a:t>ATM</a:t>
            </a:r>
            <a:r>
              <a:rPr lang="bg-BG" sz="4400" spc="-5" dirty="0">
                <a:latin typeface="Calibri"/>
                <a:cs typeface="Calibri"/>
              </a:rPr>
              <a:t> </a:t>
            </a:r>
            <a:r>
              <a:rPr lang="en-GB" sz="4400" spc="-5" dirty="0">
                <a:latin typeface="Calibri"/>
                <a:cs typeface="Calibri"/>
              </a:rPr>
              <a:t>(Air traffic management )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2289555"/>
            <a:ext cx="8043545" cy="240117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355600" marR="5080" indent="-342900">
              <a:lnSpc>
                <a:spcPct val="79500"/>
              </a:lnSpc>
              <a:spcBef>
                <a:spcPts val="640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200" spc="-5" dirty="0" err="1">
                <a:latin typeface="Arial MT"/>
                <a:cs typeface="Arial MT"/>
              </a:rPr>
              <a:t>Във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времевия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хоризонт</a:t>
            </a:r>
            <a:r>
              <a:rPr lang="ru-RU" sz="2200" spc="-5" dirty="0">
                <a:latin typeface="Arial MT"/>
                <a:cs typeface="Arial MT"/>
              </a:rPr>
              <a:t> на SESAR, </a:t>
            </a:r>
            <a:r>
              <a:rPr lang="ru-RU" sz="2200" spc="-5" dirty="0" err="1">
                <a:latin typeface="Arial MT"/>
                <a:cs typeface="Arial MT"/>
              </a:rPr>
              <a:t>тоест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през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следващите</a:t>
            </a:r>
            <a:r>
              <a:rPr lang="ru-RU" sz="2200" spc="-5" dirty="0">
                <a:latin typeface="Arial MT"/>
                <a:cs typeface="Arial MT"/>
              </a:rPr>
              <a:t> 30 </a:t>
            </a:r>
            <a:r>
              <a:rPr lang="ru-RU" sz="2200" spc="-5" dirty="0" err="1">
                <a:latin typeface="Arial MT"/>
                <a:cs typeface="Arial MT"/>
              </a:rPr>
              <a:t>години</a:t>
            </a:r>
            <a:r>
              <a:rPr lang="ru-RU" sz="2200" spc="-5" dirty="0">
                <a:latin typeface="Arial MT"/>
                <a:cs typeface="Arial MT"/>
              </a:rPr>
              <a:t>, </a:t>
            </a:r>
            <a:r>
              <a:rPr lang="ru-RU" sz="2200" spc="-5" dirty="0" err="1">
                <a:latin typeface="Arial MT"/>
                <a:cs typeface="Arial MT"/>
              </a:rPr>
              <a:t>ще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бъде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разработено</a:t>
            </a:r>
            <a:r>
              <a:rPr lang="ru-RU" sz="2200" spc="-5" dirty="0">
                <a:latin typeface="Arial MT"/>
                <a:cs typeface="Arial MT"/>
              </a:rPr>
              <a:t> ново поколение </a:t>
            </a:r>
            <a:r>
              <a:rPr lang="ru-RU" sz="2200" spc="-5" dirty="0" err="1">
                <a:latin typeface="Arial MT"/>
                <a:cs typeface="Arial MT"/>
              </a:rPr>
              <a:t>системи</a:t>
            </a:r>
            <a:r>
              <a:rPr lang="ru-RU" sz="2200" spc="-5" dirty="0">
                <a:latin typeface="Arial MT"/>
                <a:cs typeface="Arial MT"/>
              </a:rPr>
              <a:t> за управление на </a:t>
            </a:r>
            <a:r>
              <a:rPr lang="ru-RU" sz="2200" spc="-5" dirty="0" err="1">
                <a:latin typeface="Arial MT"/>
                <a:cs typeface="Arial MT"/>
              </a:rPr>
              <a:t>въздушното</a:t>
            </a:r>
            <a:r>
              <a:rPr lang="ru-RU" sz="2200" spc="-5" dirty="0">
                <a:latin typeface="Arial MT"/>
                <a:cs typeface="Arial MT"/>
              </a:rPr>
              <a:t> движение.</a:t>
            </a:r>
            <a:endParaRPr sz="2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2750" dirty="0">
              <a:latin typeface="Arial MT"/>
              <a:cs typeface="Arial MT"/>
            </a:endParaRPr>
          </a:p>
          <a:p>
            <a:pPr marL="355600" marR="615950" indent="-342900">
              <a:lnSpc>
                <a:spcPct val="795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  <a:tab pos="6563995" algn="l"/>
              </a:tabLst>
            </a:pPr>
            <a:r>
              <a:rPr lang="ru-RU" sz="2200" spc="-5" dirty="0" err="1">
                <a:latin typeface="Arial MT"/>
                <a:cs typeface="Arial MT"/>
              </a:rPr>
              <a:t>Такива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системи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ще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бъдат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силно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автоматизирани</a:t>
            </a:r>
            <a:r>
              <a:rPr lang="ru-RU" sz="2200" spc="-5" dirty="0">
                <a:latin typeface="Arial MT"/>
                <a:cs typeface="Arial MT"/>
              </a:rPr>
              <a:t>. Те </a:t>
            </a:r>
            <a:r>
              <a:rPr lang="ru-RU" sz="2200" spc="-5" dirty="0" err="1">
                <a:latin typeface="Arial MT"/>
                <a:cs typeface="Arial MT"/>
              </a:rPr>
              <a:t>ще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bg-BG" sz="2200" spc="-5" dirty="0">
                <a:latin typeface="Arial MT"/>
                <a:cs typeface="Arial MT"/>
              </a:rPr>
              <a:t>взимат решения </a:t>
            </a:r>
            <a:r>
              <a:rPr lang="ru-RU" sz="2200" spc="-5" dirty="0">
                <a:latin typeface="Arial MT"/>
                <a:cs typeface="Arial MT"/>
              </a:rPr>
              <a:t>и </a:t>
            </a:r>
            <a:r>
              <a:rPr lang="ru-RU" sz="2200" spc="-5" dirty="0" err="1">
                <a:latin typeface="Arial MT"/>
                <a:cs typeface="Arial MT"/>
              </a:rPr>
              <a:t>ще</a:t>
            </a:r>
            <a:r>
              <a:rPr lang="ru-RU" sz="2200" spc="-5" dirty="0">
                <a:latin typeface="Arial MT"/>
                <a:cs typeface="Arial MT"/>
              </a:rPr>
              <a:t> </a:t>
            </a:r>
            <a:r>
              <a:rPr lang="ru-RU" sz="2200" spc="-5" dirty="0" err="1">
                <a:latin typeface="Arial MT"/>
                <a:cs typeface="Arial MT"/>
              </a:rPr>
              <a:t>участват</a:t>
            </a:r>
            <a:r>
              <a:rPr lang="ru-RU" sz="2200" spc="-5" dirty="0">
                <a:latin typeface="Arial MT"/>
                <a:cs typeface="Arial MT"/>
              </a:rPr>
              <a:t> в действия с известно </a:t>
            </a:r>
            <a:r>
              <a:rPr lang="ru-RU" sz="2200" spc="-5" dirty="0" err="1">
                <a:latin typeface="Arial MT"/>
                <a:cs typeface="Arial MT"/>
              </a:rPr>
              <a:t>ниво</a:t>
            </a:r>
            <a:r>
              <a:rPr lang="ru-RU" sz="2200" spc="-5" dirty="0">
                <a:latin typeface="Arial MT"/>
                <a:cs typeface="Arial MT"/>
              </a:rPr>
              <a:t> на </a:t>
            </a:r>
            <a:r>
              <a:rPr lang="ru-RU" sz="2200" spc="-5" dirty="0" err="1">
                <a:latin typeface="Arial MT"/>
                <a:cs typeface="Arial MT"/>
              </a:rPr>
              <a:t>човешки</a:t>
            </a:r>
            <a:r>
              <a:rPr lang="ru-RU" sz="2200" spc="-5" dirty="0">
                <a:latin typeface="Arial MT"/>
                <a:cs typeface="Arial MT"/>
              </a:rPr>
              <a:t> надзор или дори без </a:t>
            </a:r>
            <a:r>
              <a:rPr lang="ru-RU" sz="2200" spc="-5" dirty="0" err="1">
                <a:latin typeface="Arial MT"/>
                <a:cs typeface="Arial MT"/>
              </a:rPr>
              <a:t>такъв</a:t>
            </a:r>
            <a:r>
              <a:rPr lang="ru-RU" sz="2200" spc="-5" dirty="0">
                <a:latin typeface="Arial MT"/>
                <a:cs typeface="Arial MT"/>
              </a:rPr>
              <a:t> надзор.</a:t>
            </a:r>
            <a:endParaRPr sz="2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69755" y="6409435"/>
            <a:ext cx="369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307" baseline="-21604" dirty="0">
                <a:latin typeface="Arial MT"/>
                <a:cs typeface="Arial MT"/>
              </a:rPr>
              <a:t>10</a:t>
            </a:r>
            <a:r>
              <a:rPr sz="1000" u="sng" spc="-204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10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522" y="2375915"/>
            <a:ext cx="2326678" cy="38574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>
                <a:latin typeface="Arial MT"/>
                <a:cs typeface="Arial MT"/>
              </a:rPr>
              <a:t>Ново поколение ATM </a:t>
            </a:r>
            <a:r>
              <a:rPr lang="ru-RU" sz="2000" spc="-5" dirty="0" err="1">
                <a:latin typeface="Arial MT"/>
                <a:cs typeface="Arial MT"/>
              </a:rPr>
              <a:t>системи</a:t>
            </a:r>
            <a:r>
              <a:rPr lang="ru-RU" sz="2000" spc="-5" dirty="0">
                <a:latin typeface="Arial MT"/>
                <a:cs typeface="Arial MT"/>
              </a:rPr>
              <a:t> за </a:t>
            </a:r>
            <a:r>
              <a:rPr lang="ru-RU" sz="2000" spc="-5" dirty="0" err="1">
                <a:latin typeface="Arial MT"/>
                <a:cs typeface="Arial MT"/>
              </a:rPr>
              <a:t>увеличаване</a:t>
            </a:r>
            <a:r>
              <a:rPr lang="ru-RU" sz="2000" spc="-5" dirty="0">
                <a:latin typeface="Arial MT"/>
                <a:cs typeface="Arial MT"/>
              </a:rPr>
              <a:t> на </a:t>
            </a:r>
            <a:r>
              <a:rPr lang="ru-RU" sz="2000" spc="-5" dirty="0" err="1">
                <a:latin typeface="Arial MT"/>
                <a:cs typeface="Arial MT"/>
              </a:rPr>
              <a:t>капацитета</a:t>
            </a:r>
            <a:r>
              <a:rPr lang="ru-RU" sz="2000" spc="-5" dirty="0">
                <a:latin typeface="Arial MT"/>
                <a:cs typeface="Arial MT"/>
              </a:rPr>
              <a:t>, </a:t>
            </a:r>
            <a:r>
              <a:rPr lang="ru-RU" sz="2000" spc="-5" dirty="0" err="1">
                <a:latin typeface="Arial MT"/>
                <a:cs typeface="Arial MT"/>
              </a:rPr>
              <a:t>безопасността</a:t>
            </a:r>
            <a:r>
              <a:rPr lang="ru-RU" sz="2000" spc="-5" dirty="0">
                <a:latin typeface="Arial MT"/>
                <a:cs typeface="Arial MT"/>
              </a:rPr>
              <a:t>, </a:t>
            </a:r>
            <a:r>
              <a:rPr lang="ru-RU" sz="2000" spc="-5" dirty="0" err="1">
                <a:latin typeface="Arial MT"/>
                <a:cs typeface="Arial MT"/>
              </a:rPr>
              <a:t>ефективността</a:t>
            </a:r>
            <a:r>
              <a:rPr lang="ru-RU" sz="2000" spc="-5" dirty="0">
                <a:latin typeface="Arial MT"/>
                <a:cs typeface="Arial MT"/>
              </a:rPr>
              <a:t> и </a:t>
            </a:r>
            <a:r>
              <a:rPr lang="ru-RU" sz="2000" spc="-5" dirty="0" err="1">
                <a:latin typeface="Arial MT"/>
                <a:cs typeface="Arial MT"/>
              </a:rPr>
              <a:t>устойчивостта</a:t>
            </a:r>
            <a:r>
              <a:rPr lang="en-US" sz="2000" spc="-5" dirty="0">
                <a:latin typeface="Arial MT"/>
                <a:cs typeface="Arial MT"/>
              </a:rPr>
              <a:t> </a:t>
            </a:r>
            <a:r>
              <a:rPr lang="bg-BG" sz="2000" spc="-5" dirty="0">
                <a:latin typeface="Arial MT"/>
                <a:cs typeface="Arial MT"/>
              </a:rPr>
              <a:t>на въздушния транспорт</a:t>
            </a: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endParaRPr sz="2900" dirty="0">
              <a:latin typeface="Arial MT"/>
              <a:cs typeface="Arial MT"/>
            </a:endParaRPr>
          </a:p>
          <a:p>
            <a:pPr marL="354965" marR="1651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lang="bg-BG" sz="2000" spc="-5" dirty="0">
                <a:latin typeface="Arial MT"/>
                <a:cs typeface="Arial MT"/>
              </a:rPr>
              <a:t>Високо ниво на автоматизация</a:t>
            </a:r>
            <a:endParaRPr sz="2000" dirty="0">
              <a:latin typeface="Arial MT"/>
              <a:cs typeface="Arial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07844" y="6764045"/>
            <a:ext cx="254000" cy="12700"/>
          </a:xfrm>
          <a:custGeom>
            <a:avLst/>
            <a:gdLst/>
            <a:ahLst/>
            <a:cxnLst/>
            <a:rect l="l" t="t" r="r" b="b"/>
            <a:pathLst>
              <a:path w="254000" h="12700">
                <a:moveTo>
                  <a:pt x="25400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00" y="0"/>
                </a:lnTo>
                <a:lnTo>
                  <a:pt x="25400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7178" y="1484783"/>
            <a:ext cx="6591300" cy="533122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172398" y="1340789"/>
            <a:ext cx="933450" cy="432434"/>
          </a:xfrm>
          <a:custGeom>
            <a:avLst/>
            <a:gdLst/>
            <a:ahLst/>
            <a:cxnLst/>
            <a:rect l="l" t="t" r="r" b="b"/>
            <a:pathLst>
              <a:path w="933450" h="432435">
                <a:moveTo>
                  <a:pt x="933450" y="432053"/>
                </a:moveTo>
                <a:lnTo>
                  <a:pt x="0" y="432053"/>
                </a:lnTo>
                <a:lnTo>
                  <a:pt x="0" y="0"/>
                </a:lnTo>
                <a:lnTo>
                  <a:pt x="933450" y="0"/>
                </a:lnTo>
                <a:lnTo>
                  <a:pt x="933450" y="4320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3504C7A6-EFC0-CA59-3E9B-103C1B65AB8E}"/>
              </a:ext>
            </a:extLst>
          </p:cNvPr>
          <p:cNvSpPr txBox="1">
            <a:spLocks/>
          </p:cNvSpPr>
          <p:nvPr/>
        </p:nvSpPr>
        <p:spPr>
          <a:xfrm>
            <a:off x="1447801" y="428244"/>
            <a:ext cx="716026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bg-BG" sz="4400" kern="0" spc="-5" dirty="0">
                <a:latin typeface="Calibri"/>
                <a:cs typeface="Calibri"/>
              </a:rPr>
              <a:t>Автоматизацията и бъдещето на</a:t>
            </a:r>
            <a:r>
              <a:rPr lang="en-US" sz="4400" kern="0" spc="-5" dirty="0">
                <a:latin typeface="Calibri"/>
                <a:cs typeface="Calibri"/>
              </a:rPr>
              <a:t> ATM</a:t>
            </a:r>
            <a:endParaRPr lang="en-GB" sz="4400" kern="0" spc="-5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25408"/>
            <a:ext cx="9144000" cy="4731385"/>
            <a:chOff x="0" y="2125408"/>
            <a:chExt cx="9144000" cy="47313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54774"/>
              <a:ext cx="9144000" cy="4016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16912" y="6424612"/>
              <a:ext cx="0" cy="352425"/>
            </a:xfrm>
            <a:custGeom>
              <a:avLst/>
              <a:gdLst/>
              <a:ahLst/>
              <a:cxnLst/>
              <a:rect l="l" t="t" r="r" b="b"/>
              <a:pathLst>
                <a:path h="352425">
                  <a:moveTo>
                    <a:pt x="0" y="0"/>
                  </a:moveTo>
                  <a:lnTo>
                    <a:pt x="0" y="352425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16912" y="6092824"/>
              <a:ext cx="0" cy="360680"/>
            </a:xfrm>
            <a:custGeom>
              <a:avLst/>
              <a:gdLst/>
              <a:ahLst/>
              <a:cxnLst/>
              <a:rect l="l" t="t" r="r" b="b"/>
              <a:pathLst>
                <a:path h="360679">
                  <a:moveTo>
                    <a:pt x="0" y="0"/>
                  </a:moveTo>
                  <a:lnTo>
                    <a:pt x="0" y="360362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9990" y="2125408"/>
              <a:ext cx="2644140" cy="1183640"/>
            </a:xfrm>
            <a:custGeom>
              <a:avLst/>
              <a:gdLst/>
              <a:ahLst/>
              <a:cxnLst/>
              <a:rect l="l" t="t" r="r" b="b"/>
              <a:pathLst>
                <a:path w="2644140" h="1183639">
                  <a:moveTo>
                    <a:pt x="2525712" y="1183144"/>
                  </a:moveTo>
                  <a:lnTo>
                    <a:pt x="118313" y="1183144"/>
                  </a:lnTo>
                  <a:lnTo>
                    <a:pt x="72244" y="1173852"/>
                  </a:lnTo>
                  <a:lnTo>
                    <a:pt x="34639" y="1148503"/>
                  </a:lnTo>
                  <a:lnTo>
                    <a:pt x="9292" y="1110894"/>
                  </a:lnTo>
                  <a:lnTo>
                    <a:pt x="0" y="1064818"/>
                  </a:lnTo>
                  <a:lnTo>
                    <a:pt x="0" y="118325"/>
                  </a:lnTo>
                  <a:lnTo>
                    <a:pt x="9292" y="72271"/>
                  </a:lnTo>
                  <a:lnTo>
                    <a:pt x="34639" y="34659"/>
                  </a:lnTo>
                  <a:lnTo>
                    <a:pt x="72244" y="9299"/>
                  </a:lnTo>
                  <a:lnTo>
                    <a:pt x="118313" y="0"/>
                  </a:lnTo>
                  <a:lnTo>
                    <a:pt x="2525712" y="0"/>
                  </a:lnTo>
                  <a:lnTo>
                    <a:pt x="2571759" y="9299"/>
                  </a:lnTo>
                  <a:lnTo>
                    <a:pt x="2609367" y="34659"/>
                  </a:lnTo>
                  <a:lnTo>
                    <a:pt x="2634726" y="72271"/>
                  </a:lnTo>
                  <a:lnTo>
                    <a:pt x="2644025" y="118325"/>
                  </a:lnTo>
                  <a:lnTo>
                    <a:pt x="2644025" y="1064818"/>
                  </a:lnTo>
                  <a:lnTo>
                    <a:pt x="2634726" y="1110894"/>
                  </a:lnTo>
                  <a:lnTo>
                    <a:pt x="2609367" y="1148503"/>
                  </a:lnTo>
                  <a:lnTo>
                    <a:pt x="2571759" y="1173852"/>
                  </a:lnTo>
                  <a:lnTo>
                    <a:pt x="2525712" y="1183144"/>
                  </a:lnTo>
                  <a:close/>
                </a:path>
              </a:pathLst>
            </a:custGeom>
            <a:solidFill>
              <a:srgbClr val="0032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-3175" y="0"/>
            <a:ext cx="8308975" cy="1889125"/>
            <a:chOff x="-3175" y="0"/>
            <a:chExt cx="8308975" cy="18891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9293"/>
              <a:ext cx="1237403" cy="16291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-3175" y="0"/>
              <a:ext cx="190500" cy="1871980"/>
            </a:xfrm>
            <a:custGeom>
              <a:avLst/>
              <a:gdLst/>
              <a:ahLst/>
              <a:cxnLst/>
              <a:rect l="l" t="t" r="r" b="b"/>
              <a:pathLst>
                <a:path w="190500" h="1871980">
                  <a:moveTo>
                    <a:pt x="0" y="0"/>
                  </a:moveTo>
                  <a:lnTo>
                    <a:pt x="190500" y="0"/>
                  </a:lnTo>
                  <a:lnTo>
                    <a:pt x="190500" y="1871662"/>
                  </a:lnTo>
                  <a:lnTo>
                    <a:pt x="0" y="1871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870075"/>
              <a:ext cx="8305800" cy="0"/>
            </a:xfrm>
            <a:custGeom>
              <a:avLst/>
              <a:gdLst/>
              <a:ahLst/>
              <a:cxnLst/>
              <a:rect l="l" t="t" r="r" b="b"/>
              <a:pathLst>
                <a:path w="8305800">
                  <a:moveTo>
                    <a:pt x="0" y="0"/>
                  </a:moveTo>
                  <a:lnTo>
                    <a:pt x="8305800" y="0"/>
                  </a:lnTo>
                </a:path>
              </a:pathLst>
            </a:custGeom>
            <a:ln w="3810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48106" y="632459"/>
            <a:ext cx="716249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4400" spc="-50" dirty="0"/>
              <a:t>Автоматизирана подкрепа</a:t>
            </a:r>
            <a:endParaRPr sz="4400" dirty="0"/>
          </a:p>
        </p:txBody>
      </p:sp>
      <p:sp>
        <p:nvSpPr>
          <p:cNvPr id="12" name="object 12"/>
          <p:cNvSpPr txBox="1"/>
          <p:nvPr/>
        </p:nvSpPr>
        <p:spPr>
          <a:xfrm>
            <a:off x="1007653" y="2210815"/>
            <a:ext cx="2306955" cy="61940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649605" marR="5080" indent="-637540">
              <a:lnSpc>
                <a:spcPts val="2210"/>
              </a:lnSpc>
              <a:spcBef>
                <a:spcPts val="430"/>
              </a:spcBef>
            </a:pPr>
            <a:r>
              <a:rPr lang="bg-BG" sz="2100" spc="-5" dirty="0">
                <a:solidFill>
                  <a:srgbClr val="FFFFFF"/>
                </a:solidFill>
                <a:latin typeface="Arial MT"/>
                <a:cs typeface="Arial MT"/>
              </a:rPr>
              <a:t>Текущо  състояние</a:t>
            </a:r>
            <a:endParaRPr sz="2100" dirty="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75168" y="2907855"/>
            <a:ext cx="2656840" cy="2080260"/>
            <a:chOff x="1375168" y="2907855"/>
            <a:chExt cx="2656840" cy="2080260"/>
          </a:xfrm>
        </p:grpSpPr>
        <p:sp>
          <p:nvSpPr>
            <p:cNvPr id="14" name="object 14"/>
            <p:cNvSpPr/>
            <p:nvPr/>
          </p:nvSpPr>
          <p:spPr>
            <a:xfrm>
              <a:off x="1381518" y="2914205"/>
              <a:ext cx="2644140" cy="2067560"/>
            </a:xfrm>
            <a:custGeom>
              <a:avLst/>
              <a:gdLst/>
              <a:ahLst/>
              <a:cxnLst/>
              <a:rect l="l" t="t" r="r" b="b"/>
              <a:pathLst>
                <a:path w="2644140" h="2067560">
                  <a:moveTo>
                    <a:pt x="2437307" y="2067166"/>
                  </a:moveTo>
                  <a:lnTo>
                    <a:pt x="206730" y="2067166"/>
                  </a:lnTo>
                  <a:lnTo>
                    <a:pt x="159317" y="2061705"/>
                  </a:lnTo>
                  <a:lnTo>
                    <a:pt x="115799" y="2046151"/>
                  </a:lnTo>
                  <a:lnTo>
                    <a:pt x="77415" y="2021746"/>
                  </a:lnTo>
                  <a:lnTo>
                    <a:pt x="45404" y="1989731"/>
                  </a:lnTo>
                  <a:lnTo>
                    <a:pt x="21005" y="1951349"/>
                  </a:lnTo>
                  <a:lnTo>
                    <a:pt x="5457" y="1907840"/>
                  </a:lnTo>
                  <a:lnTo>
                    <a:pt x="0" y="1860448"/>
                  </a:lnTo>
                  <a:lnTo>
                    <a:pt x="0" y="206717"/>
                  </a:lnTo>
                  <a:lnTo>
                    <a:pt x="5457" y="159309"/>
                  </a:lnTo>
                  <a:lnTo>
                    <a:pt x="21005" y="115794"/>
                  </a:lnTo>
                  <a:lnTo>
                    <a:pt x="45404" y="77413"/>
                  </a:lnTo>
                  <a:lnTo>
                    <a:pt x="77415" y="45403"/>
                  </a:lnTo>
                  <a:lnTo>
                    <a:pt x="115799" y="21005"/>
                  </a:lnTo>
                  <a:lnTo>
                    <a:pt x="159317" y="5457"/>
                  </a:lnTo>
                  <a:lnTo>
                    <a:pt x="206730" y="0"/>
                  </a:lnTo>
                  <a:lnTo>
                    <a:pt x="2437307" y="0"/>
                  </a:lnTo>
                  <a:lnTo>
                    <a:pt x="2484720" y="5457"/>
                  </a:lnTo>
                  <a:lnTo>
                    <a:pt x="2528238" y="21005"/>
                  </a:lnTo>
                  <a:lnTo>
                    <a:pt x="2566622" y="45403"/>
                  </a:lnTo>
                  <a:lnTo>
                    <a:pt x="2598633" y="77413"/>
                  </a:lnTo>
                  <a:lnTo>
                    <a:pt x="2623032" y="115794"/>
                  </a:lnTo>
                  <a:lnTo>
                    <a:pt x="2638580" y="159309"/>
                  </a:lnTo>
                  <a:lnTo>
                    <a:pt x="2644038" y="206717"/>
                  </a:lnTo>
                  <a:lnTo>
                    <a:pt x="2644038" y="1860448"/>
                  </a:lnTo>
                  <a:lnTo>
                    <a:pt x="2638580" y="1907840"/>
                  </a:lnTo>
                  <a:lnTo>
                    <a:pt x="2623032" y="1951349"/>
                  </a:lnTo>
                  <a:lnTo>
                    <a:pt x="2598633" y="1989731"/>
                  </a:lnTo>
                  <a:lnTo>
                    <a:pt x="2566622" y="2021746"/>
                  </a:lnTo>
                  <a:lnTo>
                    <a:pt x="2528238" y="2046151"/>
                  </a:lnTo>
                  <a:lnTo>
                    <a:pt x="2484720" y="2061705"/>
                  </a:lnTo>
                  <a:lnTo>
                    <a:pt x="2437307" y="2067166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81518" y="2914205"/>
              <a:ext cx="2644140" cy="2067560"/>
            </a:xfrm>
            <a:custGeom>
              <a:avLst/>
              <a:gdLst/>
              <a:ahLst/>
              <a:cxnLst/>
              <a:rect l="l" t="t" r="r" b="b"/>
              <a:pathLst>
                <a:path w="2644140" h="2067560">
                  <a:moveTo>
                    <a:pt x="0" y="206717"/>
                  </a:moveTo>
                  <a:lnTo>
                    <a:pt x="5457" y="159309"/>
                  </a:lnTo>
                  <a:lnTo>
                    <a:pt x="21005" y="115794"/>
                  </a:lnTo>
                  <a:lnTo>
                    <a:pt x="45404" y="77413"/>
                  </a:lnTo>
                  <a:lnTo>
                    <a:pt x="77415" y="45403"/>
                  </a:lnTo>
                  <a:lnTo>
                    <a:pt x="115799" y="21005"/>
                  </a:lnTo>
                  <a:lnTo>
                    <a:pt x="159317" y="5457"/>
                  </a:lnTo>
                  <a:lnTo>
                    <a:pt x="206730" y="0"/>
                  </a:lnTo>
                  <a:lnTo>
                    <a:pt x="2437307" y="0"/>
                  </a:lnTo>
                  <a:lnTo>
                    <a:pt x="2484720" y="5457"/>
                  </a:lnTo>
                  <a:lnTo>
                    <a:pt x="2528238" y="21005"/>
                  </a:lnTo>
                  <a:lnTo>
                    <a:pt x="2566622" y="45403"/>
                  </a:lnTo>
                  <a:lnTo>
                    <a:pt x="2598633" y="77413"/>
                  </a:lnTo>
                  <a:lnTo>
                    <a:pt x="2623032" y="115794"/>
                  </a:lnTo>
                  <a:lnTo>
                    <a:pt x="2638580" y="159309"/>
                  </a:lnTo>
                  <a:lnTo>
                    <a:pt x="2644038" y="206717"/>
                  </a:lnTo>
                  <a:lnTo>
                    <a:pt x="2644038" y="1860448"/>
                  </a:lnTo>
                  <a:lnTo>
                    <a:pt x="2638580" y="1907840"/>
                  </a:lnTo>
                  <a:lnTo>
                    <a:pt x="2623032" y="1951349"/>
                  </a:lnTo>
                  <a:lnTo>
                    <a:pt x="2598633" y="1989731"/>
                  </a:lnTo>
                  <a:lnTo>
                    <a:pt x="2566622" y="2021746"/>
                  </a:lnTo>
                  <a:lnTo>
                    <a:pt x="2528238" y="2046151"/>
                  </a:lnTo>
                  <a:lnTo>
                    <a:pt x="2484720" y="2061705"/>
                  </a:lnTo>
                  <a:lnTo>
                    <a:pt x="2437307" y="2067166"/>
                  </a:lnTo>
                  <a:lnTo>
                    <a:pt x="206730" y="2067166"/>
                  </a:lnTo>
                  <a:lnTo>
                    <a:pt x="159317" y="2061705"/>
                  </a:lnTo>
                  <a:lnTo>
                    <a:pt x="115799" y="2046151"/>
                  </a:lnTo>
                  <a:lnTo>
                    <a:pt x="77415" y="2021746"/>
                  </a:lnTo>
                  <a:lnTo>
                    <a:pt x="45404" y="1989731"/>
                  </a:lnTo>
                  <a:lnTo>
                    <a:pt x="21005" y="1951349"/>
                  </a:lnTo>
                  <a:lnTo>
                    <a:pt x="5457" y="1907840"/>
                  </a:lnTo>
                  <a:lnTo>
                    <a:pt x="0" y="1860448"/>
                  </a:lnTo>
                  <a:lnTo>
                    <a:pt x="0" y="206717"/>
                  </a:lnTo>
                  <a:close/>
                </a:path>
              </a:pathLst>
            </a:custGeom>
            <a:ln w="12700">
              <a:solidFill>
                <a:srgbClr val="BADF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57379" y="3050540"/>
            <a:ext cx="2482532" cy="1803057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84150" marR="475615" indent="-171450">
              <a:lnSpc>
                <a:spcPts val="1800"/>
              </a:lnSpc>
              <a:spcBef>
                <a:spcPts val="459"/>
              </a:spcBef>
              <a:buChar char="•"/>
              <a:tabLst>
                <a:tab pos="184150" algn="l"/>
              </a:tabLst>
            </a:pPr>
            <a:r>
              <a:rPr lang="bg-BG" sz="1800" spc="-5" dirty="0">
                <a:latin typeface="Arial MT"/>
                <a:cs typeface="Arial MT"/>
              </a:rPr>
              <a:t>Разбиране на проблема</a:t>
            </a:r>
            <a:endParaRPr sz="1800" dirty="0">
              <a:latin typeface="Arial MT"/>
              <a:cs typeface="Arial MT"/>
            </a:endParaRPr>
          </a:p>
          <a:p>
            <a:pPr marL="184150" marR="5080" indent="-171450">
              <a:lnSpc>
                <a:spcPts val="1900"/>
              </a:lnSpc>
              <a:spcBef>
                <a:spcPts val="325"/>
              </a:spcBef>
              <a:buChar char="•"/>
              <a:tabLst>
                <a:tab pos="184150" algn="l"/>
              </a:tabLst>
            </a:pPr>
            <a:r>
              <a:rPr lang="bg-BG" sz="1800" spc="-5" dirty="0">
                <a:latin typeface="Arial MT"/>
                <a:cs typeface="Arial MT"/>
              </a:rPr>
              <a:t>Определяне на подходящата стратегия</a:t>
            </a:r>
            <a:endParaRPr sz="1800" dirty="0">
              <a:latin typeface="Arial MT"/>
              <a:cs typeface="Arial MT"/>
            </a:endParaRPr>
          </a:p>
          <a:p>
            <a:pPr marL="184150" marR="29209" indent="-171450">
              <a:lnSpc>
                <a:spcPts val="1900"/>
              </a:lnSpc>
              <a:spcBef>
                <a:spcPts val="210"/>
              </a:spcBef>
              <a:buChar char="•"/>
              <a:tabLst>
                <a:tab pos="184150" algn="l"/>
              </a:tabLst>
            </a:pPr>
            <a:r>
              <a:rPr lang="bg-BG" sz="1800" spc="-5" dirty="0">
                <a:latin typeface="Arial MT"/>
                <a:cs typeface="Arial MT"/>
              </a:rPr>
              <a:t>Инструменти за вземане на решения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884866" y="2125408"/>
            <a:ext cx="3846829" cy="1183640"/>
            <a:chOff x="3884866" y="2125408"/>
            <a:chExt cx="3846829" cy="1183640"/>
          </a:xfrm>
        </p:grpSpPr>
        <p:sp>
          <p:nvSpPr>
            <p:cNvPr id="18" name="object 18"/>
            <p:cNvSpPr/>
            <p:nvPr/>
          </p:nvSpPr>
          <p:spPr>
            <a:xfrm>
              <a:off x="3884866" y="2190648"/>
              <a:ext cx="850265" cy="658495"/>
            </a:xfrm>
            <a:custGeom>
              <a:avLst/>
              <a:gdLst/>
              <a:ahLst/>
              <a:cxnLst/>
              <a:rect l="l" t="t" r="r" b="b"/>
              <a:pathLst>
                <a:path w="850264" h="658494">
                  <a:moveTo>
                    <a:pt x="520598" y="658317"/>
                  </a:moveTo>
                  <a:lnTo>
                    <a:pt x="520598" y="526656"/>
                  </a:lnTo>
                  <a:lnTo>
                    <a:pt x="0" y="526656"/>
                  </a:lnTo>
                  <a:lnTo>
                    <a:pt x="0" y="131660"/>
                  </a:lnTo>
                  <a:lnTo>
                    <a:pt x="520598" y="131660"/>
                  </a:lnTo>
                  <a:lnTo>
                    <a:pt x="520598" y="0"/>
                  </a:lnTo>
                  <a:lnTo>
                    <a:pt x="849706" y="329158"/>
                  </a:lnTo>
                  <a:lnTo>
                    <a:pt x="520598" y="658317"/>
                  </a:lnTo>
                  <a:close/>
                </a:path>
              </a:pathLst>
            </a:custGeom>
            <a:solidFill>
              <a:srgbClr val="3298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87340" y="2125408"/>
              <a:ext cx="2644140" cy="1183640"/>
            </a:xfrm>
            <a:custGeom>
              <a:avLst/>
              <a:gdLst/>
              <a:ahLst/>
              <a:cxnLst/>
              <a:rect l="l" t="t" r="r" b="b"/>
              <a:pathLst>
                <a:path w="2644140" h="1183639">
                  <a:moveTo>
                    <a:pt x="2525712" y="1183144"/>
                  </a:moveTo>
                  <a:lnTo>
                    <a:pt x="118325" y="1183144"/>
                  </a:lnTo>
                  <a:lnTo>
                    <a:pt x="72250" y="1173852"/>
                  </a:lnTo>
                  <a:lnTo>
                    <a:pt x="34640" y="1148503"/>
                  </a:lnTo>
                  <a:lnTo>
                    <a:pt x="9292" y="1110894"/>
                  </a:lnTo>
                  <a:lnTo>
                    <a:pt x="0" y="1064818"/>
                  </a:lnTo>
                  <a:lnTo>
                    <a:pt x="0" y="118325"/>
                  </a:lnTo>
                  <a:lnTo>
                    <a:pt x="9292" y="72271"/>
                  </a:lnTo>
                  <a:lnTo>
                    <a:pt x="34640" y="34659"/>
                  </a:lnTo>
                  <a:lnTo>
                    <a:pt x="72250" y="9299"/>
                  </a:lnTo>
                  <a:lnTo>
                    <a:pt x="118325" y="0"/>
                  </a:lnTo>
                  <a:lnTo>
                    <a:pt x="2525712" y="0"/>
                  </a:lnTo>
                  <a:lnTo>
                    <a:pt x="2571766" y="9299"/>
                  </a:lnTo>
                  <a:lnTo>
                    <a:pt x="2609378" y="34659"/>
                  </a:lnTo>
                  <a:lnTo>
                    <a:pt x="2634738" y="72271"/>
                  </a:lnTo>
                  <a:lnTo>
                    <a:pt x="2644038" y="118325"/>
                  </a:lnTo>
                  <a:lnTo>
                    <a:pt x="2644038" y="1064818"/>
                  </a:lnTo>
                  <a:lnTo>
                    <a:pt x="2634738" y="1110894"/>
                  </a:lnTo>
                  <a:lnTo>
                    <a:pt x="2609378" y="1148503"/>
                  </a:lnTo>
                  <a:lnTo>
                    <a:pt x="2571766" y="1173852"/>
                  </a:lnTo>
                  <a:lnTo>
                    <a:pt x="2525712" y="1183144"/>
                  </a:lnTo>
                  <a:close/>
                </a:path>
              </a:pathLst>
            </a:custGeom>
            <a:solidFill>
              <a:srgbClr val="0032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314255" y="2210815"/>
            <a:ext cx="2186305" cy="61940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590550" marR="5080" indent="-578485">
              <a:lnSpc>
                <a:spcPts val="2210"/>
              </a:lnSpc>
              <a:spcBef>
                <a:spcPts val="430"/>
              </a:spcBef>
            </a:pPr>
            <a:r>
              <a:rPr lang="bg-BG" sz="2100" spc="-5" dirty="0">
                <a:solidFill>
                  <a:srgbClr val="FFFFFF"/>
                </a:solidFill>
                <a:latin typeface="Arial MT"/>
                <a:cs typeface="Arial MT"/>
              </a:rPr>
              <a:t>Бъдещо състояние</a:t>
            </a:r>
            <a:endParaRPr sz="2100" dirty="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19048" y="2383383"/>
            <a:ext cx="7460615" cy="3630929"/>
            <a:chOff x="819048" y="2383383"/>
            <a:chExt cx="7460615" cy="3630929"/>
          </a:xfrm>
        </p:grpSpPr>
        <p:sp>
          <p:nvSpPr>
            <p:cNvPr id="22" name="object 22"/>
            <p:cNvSpPr/>
            <p:nvPr/>
          </p:nvSpPr>
          <p:spPr>
            <a:xfrm>
              <a:off x="4281093" y="2392908"/>
              <a:ext cx="0" cy="3611879"/>
            </a:xfrm>
            <a:custGeom>
              <a:avLst/>
              <a:gdLst/>
              <a:ahLst/>
              <a:cxnLst/>
              <a:rect l="l" t="t" r="r" b="b"/>
              <a:pathLst>
                <a:path h="3611879">
                  <a:moveTo>
                    <a:pt x="0" y="0"/>
                  </a:moveTo>
                  <a:lnTo>
                    <a:pt x="0" y="3611854"/>
                  </a:lnTo>
                </a:path>
              </a:pathLst>
            </a:custGeom>
            <a:ln w="19050">
              <a:solidFill>
                <a:srgbClr val="92CF4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25398" y="4778870"/>
              <a:ext cx="3579495" cy="488950"/>
            </a:xfrm>
            <a:custGeom>
              <a:avLst/>
              <a:gdLst/>
              <a:ahLst/>
              <a:cxnLst/>
              <a:rect l="l" t="t" r="r" b="b"/>
              <a:pathLst>
                <a:path w="3579495" h="488950">
                  <a:moveTo>
                    <a:pt x="3334842" y="488657"/>
                  </a:moveTo>
                  <a:lnTo>
                    <a:pt x="0" y="488657"/>
                  </a:lnTo>
                  <a:lnTo>
                    <a:pt x="244322" y="244322"/>
                  </a:lnTo>
                  <a:lnTo>
                    <a:pt x="0" y="0"/>
                  </a:lnTo>
                  <a:lnTo>
                    <a:pt x="3334842" y="0"/>
                  </a:lnTo>
                  <a:lnTo>
                    <a:pt x="3579114" y="244322"/>
                  </a:lnTo>
                  <a:lnTo>
                    <a:pt x="3334842" y="488657"/>
                  </a:lnTo>
                  <a:close/>
                </a:path>
              </a:pathLst>
            </a:custGeom>
            <a:solidFill>
              <a:srgbClr val="3298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5398" y="4778870"/>
              <a:ext cx="3579495" cy="488950"/>
            </a:xfrm>
            <a:custGeom>
              <a:avLst/>
              <a:gdLst/>
              <a:ahLst/>
              <a:cxnLst/>
              <a:rect l="l" t="t" r="r" b="b"/>
              <a:pathLst>
                <a:path w="3579495" h="488950">
                  <a:moveTo>
                    <a:pt x="0" y="0"/>
                  </a:moveTo>
                  <a:lnTo>
                    <a:pt x="3334791" y="0"/>
                  </a:lnTo>
                  <a:lnTo>
                    <a:pt x="3579114" y="244322"/>
                  </a:lnTo>
                  <a:lnTo>
                    <a:pt x="3334791" y="488657"/>
                  </a:lnTo>
                  <a:lnTo>
                    <a:pt x="0" y="488657"/>
                  </a:lnTo>
                  <a:lnTo>
                    <a:pt x="244322" y="24432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28881" y="2914205"/>
              <a:ext cx="2644140" cy="2067560"/>
            </a:xfrm>
            <a:custGeom>
              <a:avLst/>
              <a:gdLst/>
              <a:ahLst/>
              <a:cxnLst/>
              <a:rect l="l" t="t" r="r" b="b"/>
              <a:pathLst>
                <a:path w="2644140" h="2067560">
                  <a:moveTo>
                    <a:pt x="2437307" y="2067166"/>
                  </a:moveTo>
                  <a:lnTo>
                    <a:pt x="206717" y="2067166"/>
                  </a:lnTo>
                  <a:lnTo>
                    <a:pt x="159309" y="2061705"/>
                  </a:lnTo>
                  <a:lnTo>
                    <a:pt x="115794" y="2046151"/>
                  </a:lnTo>
                  <a:lnTo>
                    <a:pt x="77413" y="2021746"/>
                  </a:lnTo>
                  <a:lnTo>
                    <a:pt x="45403" y="1989731"/>
                  </a:lnTo>
                  <a:lnTo>
                    <a:pt x="21005" y="1951349"/>
                  </a:lnTo>
                  <a:lnTo>
                    <a:pt x="5457" y="1907840"/>
                  </a:lnTo>
                  <a:lnTo>
                    <a:pt x="0" y="1860448"/>
                  </a:lnTo>
                  <a:lnTo>
                    <a:pt x="0" y="206717"/>
                  </a:lnTo>
                  <a:lnTo>
                    <a:pt x="5457" y="159309"/>
                  </a:lnTo>
                  <a:lnTo>
                    <a:pt x="21005" y="115794"/>
                  </a:lnTo>
                  <a:lnTo>
                    <a:pt x="45403" y="77413"/>
                  </a:lnTo>
                  <a:lnTo>
                    <a:pt x="77413" y="45403"/>
                  </a:lnTo>
                  <a:lnTo>
                    <a:pt x="115794" y="21005"/>
                  </a:lnTo>
                  <a:lnTo>
                    <a:pt x="159309" y="5457"/>
                  </a:lnTo>
                  <a:lnTo>
                    <a:pt x="206717" y="0"/>
                  </a:lnTo>
                  <a:lnTo>
                    <a:pt x="2437307" y="0"/>
                  </a:lnTo>
                  <a:lnTo>
                    <a:pt x="2484716" y="5457"/>
                  </a:lnTo>
                  <a:lnTo>
                    <a:pt x="2528230" y="21005"/>
                  </a:lnTo>
                  <a:lnTo>
                    <a:pt x="2566612" y="45403"/>
                  </a:lnTo>
                  <a:lnTo>
                    <a:pt x="2598621" y="77413"/>
                  </a:lnTo>
                  <a:lnTo>
                    <a:pt x="2623020" y="115794"/>
                  </a:lnTo>
                  <a:lnTo>
                    <a:pt x="2638567" y="159309"/>
                  </a:lnTo>
                  <a:lnTo>
                    <a:pt x="2644025" y="206717"/>
                  </a:lnTo>
                  <a:lnTo>
                    <a:pt x="2644025" y="1860448"/>
                  </a:lnTo>
                  <a:lnTo>
                    <a:pt x="2638567" y="1907840"/>
                  </a:lnTo>
                  <a:lnTo>
                    <a:pt x="2623020" y="1951349"/>
                  </a:lnTo>
                  <a:lnTo>
                    <a:pt x="2598621" y="1989731"/>
                  </a:lnTo>
                  <a:lnTo>
                    <a:pt x="2566612" y="2021746"/>
                  </a:lnTo>
                  <a:lnTo>
                    <a:pt x="2528230" y="2046151"/>
                  </a:lnTo>
                  <a:lnTo>
                    <a:pt x="2484716" y="2061705"/>
                  </a:lnTo>
                  <a:lnTo>
                    <a:pt x="2437307" y="2067166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28881" y="2914205"/>
              <a:ext cx="2644140" cy="2067560"/>
            </a:xfrm>
            <a:custGeom>
              <a:avLst/>
              <a:gdLst/>
              <a:ahLst/>
              <a:cxnLst/>
              <a:rect l="l" t="t" r="r" b="b"/>
              <a:pathLst>
                <a:path w="2644140" h="2067560">
                  <a:moveTo>
                    <a:pt x="0" y="206717"/>
                  </a:moveTo>
                  <a:lnTo>
                    <a:pt x="5457" y="159309"/>
                  </a:lnTo>
                  <a:lnTo>
                    <a:pt x="21005" y="115794"/>
                  </a:lnTo>
                  <a:lnTo>
                    <a:pt x="45403" y="77413"/>
                  </a:lnTo>
                  <a:lnTo>
                    <a:pt x="77413" y="45403"/>
                  </a:lnTo>
                  <a:lnTo>
                    <a:pt x="115794" y="21005"/>
                  </a:lnTo>
                  <a:lnTo>
                    <a:pt x="159309" y="5457"/>
                  </a:lnTo>
                  <a:lnTo>
                    <a:pt x="206717" y="0"/>
                  </a:lnTo>
                  <a:lnTo>
                    <a:pt x="2437307" y="0"/>
                  </a:lnTo>
                  <a:lnTo>
                    <a:pt x="2484716" y="5457"/>
                  </a:lnTo>
                  <a:lnTo>
                    <a:pt x="2528230" y="21005"/>
                  </a:lnTo>
                  <a:lnTo>
                    <a:pt x="2566612" y="45403"/>
                  </a:lnTo>
                  <a:lnTo>
                    <a:pt x="2598621" y="77413"/>
                  </a:lnTo>
                  <a:lnTo>
                    <a:pt x="2623020" y="115794"/>
                  </a:lnTo>
                  <a:lnTo>
                    <a:pt x="2638567" y="159309"/>
                  </a:lnTo>
                  <a:lnTo>
                    <a:pt x="2644025" y="206717"/>
                  </a:lnTo>
                  <a:lnTo>
                    <a:pt x="2644025" y="1860448"/>
                  </a:lnTo>
                  <a:lnTo>
                    <a:pt x="2638567" y="1907840"/>
                  </a:lnTo>
                  <a:lnTo>
                    <a:pt x="2623020" y="1951349"/>
                  </a:lnTo>
                  <a:lnTo>
                    <a:pt x="2598621" y="1989731"/>
                  </a:lnTo>
                  <a:lnTo>
                    <a:pt x="2566612" y="2021746"/>
                  </a:lnTo>
                  <a:lnTo>
                    <a:pt x="2528230" y="2046151"/>
                  </a:lnTo>
                  <a:lnTo>
                    <a:pt x="2484716" y="2061705"/>
                  </a:lnTo>
                  <a:lnTo>
                    <a:pt x="2437307" y="2067166"/>
                  </a:lnTo>
                  <a:lnTo>
                    <a:pt x="206717" y="2067166"/>
                  </a:lnTo>
                  <a:lnTo>
                    <a:pt x="159309" y="2061705"/>
                  </a:lnTo>
                  <a:lnTo>
                    <a:pt x="115794" y="2046151"/>
                  </a:lnTo>
                  <a:lnTo>
                    <a:pt x="77413" y="2021746"/>
                  </a:lnTo>
                  <a:lnTo>
                    <a:pt x="45403" y="1989731"/>
                  </a:lnTo>
                  <a:lnTo>
                    <a:pt x="21005" y="1951349"/>
                  </a:lnTo>
                  <a:lnTo>
                    <a:pt x="5457" y="1907840"/>
                  </a:lnTo>
                  <a:lnTo>
                    <a:pt x="0" y="1860448"/>
                  </a:lnTo>
                  <a:lnTo>
                    <a:pt x="0" y="206717"/>
                  </a:lnTo>
                  <a:close/>
                </a:path>
              </a:pathLst>
            </a:custGeom>
            <a:ln w="12700">
              <a:solidFill>
                <a:srgbClr val="BADF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588328" y="4873244"/>
            <a:ext cx="2051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18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ПРЯК КОНТРОЛ</a:t>
            </a:r>
            <a:endParaRPr lang="bg-BG" sz="1800" dirty="0">
              <a:latin typeface="Arial MT"/>
              <a:cs typeface="Arial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235297" y="4777601"/>
            <a:ext cx="4090035" cy="1317205"/>
            <a:chOff x="4235297" y="4764481"/>
            <a:chExt cx="4090035" cy="1330325"/>
          </a:xfrm>
        </p:grpSpPr>
        <p:sp>
          <p:nvSpPr>
            <p:cNvPr id="29" name="object 29"/>
            <p:cNvSpPr/>
            <p:nvPr/>
          </p:nvSpPr>
          <p:spPr>
            <a:xfrm>
              <a:off x="4241647" y="4770831"/>
              <a:ext cx="3938270" cy="488950"/>
            </a:xfrm>
            <a:custGeom>
              <a:avLst/>
              <a:gdLst/>
              <a:ahLst/>
              <a:cxnLst/>
              <a:rect l="l" t="t" r="r" b="b"/>
              <a:pathLst>
                <a:path w="3938270" h="488950">
                  <a:moveTo>
                    <a:pt x="3693617" y="488607"/>
                  </a:moveTo>
                  <a:lnTo>
                    <a:pt x="0" y="488607"/>
                  </a:lnTo>
                  <a:lnTo>
                    <a:pt x="244335" y="244335"/>
                  </a:lnTo>
                  <a:lnTo>
                    <a:pt x="0" y="0"/>
                  </a:lnTo>
                  <a:lnTo>
                    <a:pt x="3693617" y="0"/>
                  </a:lnTo>
                  <a:lnTo>
                    <a:pt x="3937901" y="244335"/>
                  </a:lnTo>
                  <a:lnTo>
                    <a:pt x="3693617" y="488607"/>
                  </a:lnTo>
                  <a:close/>
                </a:path>
              </a:pathLst>
            </a:custGeom>
            <a:solidFill>
              <a:srgbClr val="3298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41647" y="4770831"/>
              <a:ext cx="3938270" cy="488950"/>
            </a:xfrm>
            <a:custGeom>
              <a:avLst/>
              <a:gdLst/>
              <a:ahLst/>
              <a:cxnLst/>
              <a:rect l="l" t="t" r="r" b="b"/>
              <a:pathLst>
                <a:path w="3938270" h="488950">
                  <a:moveTo>
                    <a:pt x="0" y="0"/>
                  </a:moveTo>
                  <a:lnTo>
                    <a:pt x="3693617" y="0"/>
                  </a:lnTo>
                  <a:lnTo>
                    <a:pt x="3937901" y="244335"/>
                  </a:lnTo>
                  <a:lnTo>
                    <a:pt x="3693617" y="488607"/>
                  </a:lnTo>
                  <a:lnTo>
                    <a:pt x="0" y="488607"/>
                  </a:lnTo>
                  <a:lnTo>
                    <a:pt x="244335" y="24433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91088" y="5334254"/>
              <a:ext cx="3827779" cy="754380"/>
            </a:xfrm>
            <a:custGeom>
              <a:avLst/>
              <a:gdLst/>
              <a:ahLst/>
              <a:cxnLst/>
              <a:rect l="l" t="t" r="r" b="b"/>
              <a:pathLst>
                <a:path w="3827779" h="754379">
                  <a:moveTo>
                    <a:pt x="0" y="125704"/>
                  </a:moveTo>
                  <a:lnTo>
                    <a:pt x="9875" y="76761"/>
                  </a:lnTo>
                  <a:lnTo>
                    <a:pt x="36804" y="36806"/>
                  </a:lnTo>
                  <a:lnTo>
                    <a:pt x="76745" y="9874"/>
                  </a:lnTo>
                  <a:lnTo>
                    <a:pt x="125653" y="0"/>
                  </a:lnTo>
                  <a:lnTo>
                    <a:pt x="3701846" y="0"/>
                  </a:lnTo>
                  <a:lnTo>
                    <a:pt x="3750762" y="9874"/>
                  </a:lnTo>
                  <a:lnTo>
                    <a:pt x="3790707" y="36806"/>
                  </a:lnTo>
                  <a:lnTo>
                    <a:pt x="3817638" y="76761"/>
                  </a:lnTo>
                  <a:lnTo>
                    <a:pt x="3827513" y="125704"/>
                  </a:lnTo>
                  <a:lnTo>
                    <a:pt x="3827513" y="628396"/>
                  </a:lnTo>
                  <a:lnTo>
                    <a:pt x="3817638" y="677317"/>
                  </a:lnTo>
                  <a:lnTo>
                    <a:pt x="3790707" y="717275"/>
                  </a:lnTo>
                  <a:lnTo>
                    <a:pt x="3750762" y="744219"/>
                  </a:lnTo>
                  <a:lnTo>
                    <a:pt x="3701846" y="754100"/>
                  </a:lnTo>
                  <a:lnTo>
                    <a:pt x="125653" y="754100"/>
                  </a:lnTo>
                  <a:lnTo>
                    <a:pt x="76745" y="744219"/>
                  </a:lnTo>
                  <a:lnTo>
                    <a:pt x="36804" y="717275"/>
                  </a:lnTo>
                  <a:lnTo>
                    <a:pt x="9875" y="677317"/>
                  </a:lnTo>
                  <a:lnTo>
                    <a:pt x="0" y="628396"/>
                  </a:lnTo>
                  <a:lnTo>
                    <a:pt x="0" y="125704"/>
                  </a:lnTo>
                  <a:close/>
                </a:path>
              </a:pathLst>
            </a:custGeom>
            <a:ln w="12700">
              <a:solidFill>
                <a:srgbClr val="BADF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606629" y="3050540"/>
            <a:ext cx="3573288" cy="2257541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381760" marR="62230" indent="-171450">
              <a:lnSpc>
                <a:spcPct val="85700"/>
              </a:lnSpc>
              <a:spcBef>
                <a:spcPts val="405"/>
              </a:spcBef>
              <a:buChar char="•"/>
              <a:tabLst>
                <a:tab pos="1382395" algn="l"/>
              </a:tabLst>
            </a:pPr>
            <a:r>
              <a:rPr lang="bg-BG" sz="1800" spc="-10" dirty="0">
                <a:latin typeface="Arial MT"/>
                <a:cs typeface="Arial MT"/>
              </a:rPr>
              <a:t>Автоматизацията все повече поддържа вземането на решения и решаването на поставените задачи</a:t>
            </a:r>
          </a:p>
          <a:p>
            <a:pPr marL="1381760" marR="62230" indent="-171450">
              <a:lnSpc>
                <a:spcPct val="85700"/>
              </a:lnSpc>
              <a:spcBef>
                <a:spcPts val="405"/>
              </a:spcBef>
              <a:buChar char="•"/>
              <a:tabLst>
                <a:tab pos="1382395" algn="l"/>
              </a:tabLst>
            </a:pPr>
            <a:endParaRPr sz="1800" dirty="0">
              <a:latin typeface="Arial MT"/>
              <a:cs typeface="Arial MT"/>
            </a:endParaRPr>
          </a:p>
          <a:p>
            <a:pPr marR="920115">
              <a:lnSpc>
                <a:spcPts val="2110"/>
              </a:lnSpc>
              <a:spcBef>
                <a:spcPts val="40"/>
              </a:spcBef>
            </a:pPr>
            <a:endParaRPr lang="bg-BG" sz="1600" u="sng" dirty="0">
              <a:uFill>
                <a:solidFill>
                  <a:srgbClr val="000000"/>
                </a:solidFill>
              </a:uFill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1323" y="6694931"/>
            <a:ext cx="12630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enter</a:t>
            </a:r>
            <a:r>
              <a:rPr sz="800" u="sng" spc="-1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your</a:t>
            </a:r>
            <a:r>
              <a:rPr sz="800" u="sng" spc="-1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spc="-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presentation</a:t>
            </a:r>
            <a:r>
              <a:rPr sz="800" u="sng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 </a:t>
            </a:r>
            <a:r>
              <a:rPr sz="800" u="sng" spc="-5" dirty="0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latin typeface="Arial MT"/>
                <a:cs typeface="Arial MT"/>
              </a:rPr>
              <a:t>title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4" name="object 27">
            <a:extLst>
              <a:ext uri="{FF2B5EF4-FFF2-40B4-BE49-F238E27FC236}">
                <a16:creationId xmlns:a16="http://schemas.microsoft.com/office/drawing/2014/main" id="{7C0C30F1-18A1-930A-D74B-4BD7071BA1ED}"/>
              </a:ext>
            </a:extLst>
          </p:cNvPr>
          <p:cNvSpPr txBox="1"/>
          <p:nvPr/>
        </p:nvSpPr>
        <p:spPr>
          <a:xfrm>
            <a:off x="4627292" y="4882039"/>
            <a:ext cx="3990390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20115" defTabSz="4033838">
              <a:lnSpc>
                <a:spcPts val="2110"/>
              </a:lnSpc>
              <a:spcBef>
                <a:spcPts val="40"/>
              </a:spcBef>
            </a:pPr>
            <a:r>
              <a:rPr lang="bg-BG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МОНИТОРИНГ И НАДЗОР</a:t>
            </a:r>
            <a:endParaRPr lang="bg-BG" dirty="0">
              <a:latin typeface="Arial MT"/>
              <a:cs typeface="Arial M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677072-8D9E-059E-D1CF-A7C6B9BFB335}"/>
              </a:ext>
            </a:extLst>
          </p:cNvPr>
          <p:cNvSpPr txBox="1"/>
          <p:nvPr/>
        </p:nvSpPr>
        <p:spPr>
          <a:xfrm>
            <a:off x="4435373" y="5340321"/>
            <a:ext cx="3990390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255"/>
              </a:spcBef>
            </a:pP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Лидерите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на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първа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линия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ще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зависят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повече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от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данни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и информация,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които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някой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друг /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нещо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друго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е избрал/о или одобрил/о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преди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това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като</a:t>
            </a:r>
            <a:r>
              <a:rPr lang="ru-RU" sz="130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lang="ru-RU" sz="1300" u="sng" spc="-5" dirty="0" err="1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надеждни</a:t>
            </a:r>
            <a:endParaRPr lang="en-GB" sz="13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89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</TotalTime>
  <Words>2374</Words>
  <Application>Microsoft Office PowerPoint</Application>
  <PresentationFormat>On-screen Show (4:3)</PresentationFormat>
  <Paragraphs>225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 MT</vt:lpstr>
      <vt:lpstr>Calibri</vt:lpstr>
      <vt:lpstr>Leelawadee UI</vt:lpstr>
      <vt:lpstr>Microsoft Sans Serif</vt:lpstr>
      <vt:lpstr>Roboto</vt:lpstr>
      <vt:lpstr>Tahoma</vt:lpstr>
      <vt:lpstr>Times New Roman</vt:lpstr>
      <vt:lpstr>Trebuchet MS</vt:lpstr>
      <vt:lpstr>Verdana</vt:lpstr>
      <vt:lpstr>Office Theme</vt:lpstr>
      <vt:lpstr>Отговорност и автоматизация в социотехническите системи в уравлението на въздушното движение</vt:lpstr>
      <vt:lpstr>Отговорност и автоматизация</vt:lpstr>
      <vt:lpstr>“Отговорност”</vt:lpstr>
      <vt:lpstr>Отговорност  (правна отговорност)</vt:lpstr>
      <vt:lpstr>Социално-технически системи: основна структура</vt:lpstr>
      <vt:lpstr>PowerPoint Presentation</vt:lpstr>
      <vt:lpstr>Бъдещето на ATM (Air traffic management )</vt:lpstr>
      <vt:lpstr>PowerPoint Presentation</vt:lpstr>
      <vt:lpstr>Автоматизирана подкрепа</vt:lpstr>
      <vt:lpstr>Последици от автоматизацията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НЯКОИ ВЪПРОСИ</vt:lpstr>
      <vt:lpstr>Ниво на автоматизация и рискът от отговорност</vt:lpstr>
      <vt:lpstr>Фрагментиране на задачите и отговорността</vt:lpstr>
      <vt:lpstr>Високо автоматизирани системи/AI системи: промяна на отговорността</vt:lpstr>
      <vt:lpstr>Високо автоматизирани системи/AI системи: промяна на отговорността – част 2</vt:lpstr>
      <vt:lpstr>Други важни въпроси относно отговорността</vt:lpstr>
      <vt:lpstr>Отворен въпрос: Орган за вземане на решения?</vt:lpstr>
      <vt:lpstr>ЕФЕКТИВЕН ОРГАН ЗА ВЗЕМАНЕ НА РЕШЕНИЯ</vt:lpstr>
      <vt:lpstr>Правен казус</vt:lpstr>
      <vt:lpstr>ACAS/TCAS II (TRAFFIC  COLLISION AVOIDANCE SYSTEM)</vt:lpstr>
      <vt:lpstr>ACAS X и ADS-B</vt:lpstr>
      <vt:lpstr>ФОКУС НА КАЗУСА: ACAS X И НЕВАЛИДИРАНИ ADS-B ПОЗИЦИИ</vt:lpstr>
      <vt:lpstr>PowerPoint Presentation</vt:lpstr>
      <vt:lpstr>Режими на работа на ARGOS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Responsibility and  automation in Socio-  technical systems The case of air traffic management</dc:title>
  <dc:creator>Aleksandar Ivanov</dc:creator>
  <cp:lastModifiedBy>Александър Иванов</cp:lastModifiedBy>
  <cp:revision>29</cp:revision>
  <dcterms:created xsi:type="dcterms:W3CDTF">2023-09-22T15:15:20Z</dcterms:created>
  <dcterms:modified xsi:type="dcterms:W3CDTF">2023-11-16T18:25:09Z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2022-07-25T00:00:00Z</vt:filetime>
  </property>
  <property fmtid="{D5CDD505-2E9C-101B-9397-08002B2CF9AE}" pid="3" name="LastSaved">
    <vt:filetime>2022-07-25T00:00:00Z</vt:filetime>
  </property>
</Properties>
</file>