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39"/>
  </p:notesMasterIdLst>
  <p:handoutMasterIdLst>
    <p:handoutMasterId r:id="rId40"/>
  </p:handoutMasterIdLst>
  <p:sldIdLst>
    <p:sldId id="256" r:id="rId5"/>
    <p:sldId id="269" r:id="rId6"/>
    <p:sldId id="277" r:id="rId7"/>
    <p:sldId id="291" r:id="rId8"/>
    <p:sldId id="280" r:id="rId9"/>
    <p:sldId id="281" r:id="rId10"/>
    <p:sldId id="282" r:id="rId11"/>
    <p:sldId id="283" r:id="rId12"/>
    <p:sldId id="293" r:id="rId13"/>
    <p:sldId id="296" r:id="rId14"/>
    <p:sldId id="294" r:id="rId15"/>
    <p:sldId id="289" r:id="rId16"/>
    <p:sldId id="297" r:id="rId17"/>
    <p:sldId id="298" r:id="rId18"/>
    <p:sldId id="295" r:id="rId19"/>
    <p:sldId id="284" r:id="rId20"/>
    <p:sldId id="286" r:id="rId21"/>
    <p:sldId id="285" r:id="rId22"/>
    <p:sldId id="287" r:id="rId23"/>
    <p:sldId id="278" r:id="rId24"/>
    <p:sldId id="309" r:id="rId25"/>
    <p:sldId id="310" r:id="rId26"/>
    <p:sldId id="299" r:id="rId27"/>
    <p:sldId id="300" r:id="rId28"/>
    <p:sldId id="301" r:id="rId29"/>
    <p:sldId id="302" r:id="rId30"/>
    <p:sldId id="303" r:id="rId31"/>
    <p:sldId id="304" r:id="rId32"/>
    <p:sldId id="306" r:id="rId33"/>
    <p:sldId id="311" r:id="rId34"/>
    <p:sldId id="305" r:id="rId35"/>
    <p:sldId id="307" r:id="rId36"/>
    <p:sldId id="308" r:id="rId37"/>
    <p:sldId id="312" r:id="rId3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6327"/>
  </p:normalViewPr>
  <p:slideViewPr>
    <p:cSldViewPr snapToGrid="0" snapToObjects="1">
      <p:cViewPr varScale="1">
        <p:scale>
          <a:sx n="103" d="100"/>
          <a:sy n="103" d="100"/>
        </p:scale>
        <p:origin x="11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5" d="100"/>
        <a:sy n="105" d="100"/>
      </p:scale>
      <p:origin x="0" y="0"/>
    </p:cViewPr>
  </p:sorterViewPr>
  <p:notesViewPr>
    <p:cSldViewPr snapToGrid="0" snapToObjects="1">
      <p:cViewPr varScale="1">
        <p:scale>
          <a:sx n="110" d="100"/>
          <a:sy n="110" d="100"/>
        </p:scale>
        <p:origin x="3872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viewProps" Target="view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heme" Target="theme/theme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64F4024-D952-5141-B2BA-76B8423F1ED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642210-7D42-3A4B-8515-40F42BE15CA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3117E8-50B9-3146-9E7D-A1577C063EAC}" type="datetimeFigureOut">
              <a:rPr lang="en-GB" smtClean="0"/>
              <a:t>17/11/2023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6D58F0-104C-9E47-BFB5-86DC817B6AD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31EC23-AB65-1C47-A210-F0FF8DD1FB4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04D2D0-77E0-8F41-96B8-08B62D24EA4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58117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051443-5A9F-464B-AEB0-279898018DD8}" type="datetimeFigureOut">
              <a:rPr lang="en-GB" smtClean="0"/>
              <a:t>17/11/2023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3CBB52-4CB5-194D-9365-F0BFA84CF5A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4486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3CBB52-4CB5-194D-9365-F0BFA84CF5AB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50448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3CBB52-4CB5-194D-9365-F0BFA84CF5AB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72201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3CBB52-4CB5-194D-9365-F0BFA84CF5AB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81909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Explain the difference between the golden rule and the what if everyone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did that? test. What problems arise for each? Do you think that they can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 remedied?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What is a maxim, and what does it mean for a maxim to be universalizable?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Why does the principle of universalizability fail to be a good test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the morality of our actions?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 According to Kant, it is always irrational to act immorally. What reasons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does he give for thinking this? Do you agree with him?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4. What is the difference between hypothetical and categorical imperatives?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Why did Kant think that morality consists of categorical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3CBB52-4CB5-194D-9365-F0BFA84CF5AB}" type="slidenum">
              <a:rPr lang="en-GB" smtClean="0"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99377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3CBB52-4CB5-194D-9365-F0BFA84CF5AB}" type="slidenum">
              <a:rPr lang="en-GB" smtClean="0"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436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3CBB52-4CB5-194D-9365-F0BFA84CF5AB}" type="slidenum">
              <a:rPr lang="en-GB" smtClean="0"/>
              <a:t>30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899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31D8E-9BA3-E34B-B219-9D512D4332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42FF3B-516D-B641-AE70-F7E8B31B57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F8C7C8-9103-1741-AEA0-BEF52BD44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5E03D-DE85-DF4A-86EE-0D64CA1FF0DB}" type="datetimeFigureOut">
              <a:rPr lang="en-GB" smtClean="0"/>
              <a:t>17/11/2023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14C51B-B6B9-D54E-B3AB-0C33C9AA1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B249AE-F750-2443-9476-A70AECA51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04728-3E8B-7C45-B071-B35AF8DC68E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6687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054ED-007D-9B4C-A37D-0BCA8F70C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5312BB-6592-DB4D-9933-F763BC6C26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B66E2F-ECF0-7A4C-929E-2AE899B63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5E03D-DE85-DF4A-86EE-0D64CA1FF0DB}" type="datetimeFigureOut">
              <a:rPr lang="en-GB" smtClean="0"/>
              <a:t>17/11/2023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1024D6-C7FC-634F-8520-42A5E0A8C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EA56CF-EDA7-DF47-AF5F-D4BE325CD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04728-3E8B-7C45-B071-B35AF8DC68E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8148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92EFDC0-0208-C44A-9531-8CE76210AC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52CDFD-1ABF-3B4E-ADC3-265D3AF583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D1D21B-A20F-BF43-BD04-B4F1B31B7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5E03D-DE85-DF4A-86EE-0D64CA1FF0DB}" type="datetimeFigureOut">
              <a:rPr lang="en-GB" smtClean="0"/>
              <a:t>17/11/2023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214532-C092-6743-AB18-8AADEE358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1C6A12-5CA3-C84F-A5E7-AAF459336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04728-3E8B-7C45-B071-B35AF8DC68E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0662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98C0E-63EB-CD4E-BF40-F4BDF25B90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DA362D-E23C-EA4C-845B-24916F41B6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822593-79E4-C44C-B85B-AF4501A37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5E03D-DE85-DF4A-86EE-0D64CA1FF0DB}" type="datetimeFigureOut">
              <a:rPr lang="en-GB" smtClean="0"/>
              <a:t>17/11/2023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A0754D-CD20-5C4C-A732-A5205B365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4C056A-D8E7-434F-9A65-E2CADCB04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04728-3E8B-7C45-B071-B35AF8DC68E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3554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A9C22-1822-C446-8A37-192AC47D9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F44AFB-F5AE-0741-A454-8F9A61787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F849C5-5BAF-714F-A518-CA7555B3A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5E03D-DE85-DF4A-86EE-0D64CA1FF0DB}" type="datetimeFigureOut">
              <a:rPr lang="en-GB" smtClean="0"/>
              <a:t>17/11/2023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242558-39EB-9C46-8EC6-7A72AF85A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E8FE5A-8508-2E45-8DA4-7D6D6471A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04728-3E8B-7C45-B071-B35AF8DC68E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9756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510A6E-08A6-A54B-A6F6-9B485974B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0F0DEA-1323-8245-99D7-D882F9C3B0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0B8ACC-5FE0-B747-9D9A-B0F73E8CBE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5C939A-B41B-664D-8BF5-6B86A0EF1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5E03D-DE85-DF4A-86EE-0D64CA1FF0DB}" type="datetimeFigureOut">
              <a:rPr lang="en-GB" smtClean="0"/>
              <a:t>17/11/2023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F4025A-AEFE-EC41-8615-2CD5FCACD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BDAB54-1320-6E4E-A6C6-0F33BA223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04728-3E8B-7C45-B071-B35AF8DC68E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2943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879D23-7765-5C4D-B1C5-2E8DCB571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A87EFE-39A1-C74C-9D9B-1D7D57C725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694730-5203-294E-A82D-F1710F339C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DF4FB7-AF60-4441-9440-942972A81D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DC2527-E39C-AC4E-A8B9-C72060D565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3116B90-3478-7647-8B29-1AEBFB31F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5E03D-DE85-DF4A-86EE-0D64CA1FF0DB}" type="datetimeFigureOut">
              <a:rPr lang="en-GB" smtClean="0"/>
              <a:t>17/11/2023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880B45-7310-8B45-BEAF-F04FFA253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2FA0DA-DD0A-C24E-BD4A-D4E20A94B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04728-3E8B-7C45-B071-B35AF8DC68E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7412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FC343-B421-8A4F-B367-503E6AD53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2B9FA5-A55D-424C-A588-8E1048162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5E03D-DE85-DF4A-86EE-0D64CA1FF0DB}" type="datetimeFigureOut">
              <a:rPr lang="en-GB" smtClean="0"/>
              <a:t>17/11/2023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8E5714-BC4E-D34C-8262-755F7832C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A572A6-B581-4F4D-898C-1C47736F0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04728-3E8B-7C45-B071-B35AF8DC68E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3106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99603B-769B-4042-9057-D8E4C47D8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5E03D-DE85-DF4A-86EE-0D64CA1FF0DB}" type="datetimeFigureOut">
              <a:rPr lang="en-GB" smtClean="0"/>
              <a:t>17/11/2023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A97A89-B016-9245-9793-29FAAD9D9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A3174C-DAF5-3544-9422-6660EC250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04728-3E8B-7C45-B071-B35AF8DC68E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9346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DCE55-910C-C140-92FD-E85E775A7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D42DE6-962F-D94E-BD21-E3E9FC58DC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ADB995-F465-504A-8336-4558DF6514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896B09-954D-8D45-9E30-FE3E51E44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5E03D-DE85-DF4A-86EE-0D64CA1FF0DB}" type="datetimeFigureOut">
              <a:rPr lang="en-GB" smtClean="0"/>
              <a:t>17/11/2023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20EF0F-B308-644A-AA0B-1938857ED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ADED3A-BC95-2E4E-9108-0E77FA2A6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04728-3E8B-7C45-B071-B35AF8DC68E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914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1F569-FF2E-D845-B245-87C6274E0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D13B1E2-FE4E-CC42-9D20-B87CFFF080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1AEB12-CCB8-7342-B8BF-FEF977E3B3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EDB410-5666-3A4C-B11C-1DA6E11FB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5E03D-DE85-DF4A-86EE-0D64CA1FF0DB}" type="datetimeFigureOut">
              <a:rPr lang="en-GB" smtClean="0"/>
              <a:t>17/11/2023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4C0CAB-BC77-AD4D-85CF-A48B46E0D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03D992-4CB8-9947-8171-9CFFA48E0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04728-3E8B-7C45-B071-B35AF8DC68E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7573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E5A6830-7E74-0746-9740-2719CDF30C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492464-B257-1A46-A618-A61A9101F7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49FA84-2C2E-4941-B0D9-62F398AC5F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5E03D-DE85-DF4A-86EE-0D64CA1FF0DB}" type="datetimeFigureOut">
              <a:rPr lang="en-GB" smtClean="0"/>
              <a:t>17/11/2023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22EBAF-B49D-544E-B496-EB60A486C4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ECFF40-03F1-7F4F-882A-FCB6843E7E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04728-3E8B-7C45-B071-B35AF8DC68E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5989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oxford.universitypressscholarship.com/view/10.1093/acprof:oso/9780198268260.001.0001/acprof-9780198268260-chapter-5#acprof-9780198268260-note-95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ritannica.com/topic/ethics-philosophy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B4B02-1C5C-6249-A5FB-2C67A69ED0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dirty="0" smtClean="0"/>
              <a:t>Деонтология/</a:t>
            </a:r>
            <a:r>
              <a:rPr lang="bg-BG" dirty="0"/>
              <a:t/>
            </a:r>
            <a:br>
              <a:rPr lang="bg-BG" dirty="0"/>
            </a:br>
            <a:r>
              <a:rPr lang="bg-BG" dirty="0" smtClean="0"/>
              <a:t>Кантова етика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E0C6E3-B0C2-9447-942E-1F4DC9557B1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Giovanni Sartor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92BFEC7-2D66-01B8-E523-B38C279DE48B}"/>
              </a:ext>
            </a:extLst>
          </p:cNvPr>
          <p:cNvSpPr txBox="1"/>
          <p:nvPr/>
        </p:nvSpPr>
        <p:spPr>
          <a:xfrm>
            <a:off x="6858000" y="5735637"/>
            <a:ext cx="609600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100" dirty="0">
                <a:effectLst/>
                <a:latin typeface="Helvetica Neue" panose="02000503000000020004" pitchFamily="2" charset="0"/>
              </a:rPr>
              <a:t>MAI4CAREU project, GA No INEA/CEF/ICT/A2020/2267423</a:t>
            </a:r>
          </a:p>
        </p:txBody>
      </p:sp>
    </p:spTree>
    <p:extLst>
      <p:ext uri="{BB962C8B-B14F-4D97-AF65-F5344CB8AC3E}">
        <p14:creationId xmlns:p14="http://schemas.microsoft.com/office/powerpoint/2010/main" val="17836659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C51DFD-CE88-8F45-B38C-591509205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Добрата воля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B3358F-1AD2-484C-9AFF-C47F975272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Моралността</a:t>
            </a:r>
            <a:r>
              <a:rPr lang="ru-RU" dirty="0"/>
              <a:t> на дадено действие </a:t>
            </a:r>
            <a:r>
              <a:rPr lang="ru-RU" dirty="0" err="1"/>
              <a:t>зависи</a:t>
            </a:r>
            <a:r>
              <a:rPr lang="ru-RU" dirty="0"/>
              <a:t> само </a:t>
            </a:r>
            <a:r>
              <a:rPr lang="ru-RU" dirty="0" err="1"/>
              <a:t>дотолкова</a:t>
            </a:r>
            <a:r>
              <a:rPr lang="ru-RU" dirty="0"/>
              <a:t>, </a:t>
            </a:r>
            <a:r>
              <a:rPr lang="ru-RU" dirty="0" err="1"/>
              <a:t>доколкото</a:t>
            </a:r>
            <a:r>
              <a:rPr lang="ru-RU" dirty="0"/>
              <a:t> </a:t>
            </a:r>
            <a:r>
              <a:rPr lang="ru-RU" dirty="0" err="1"/>
              <a:t>това</a:t>
            </a:r>
            <a:r>
              <a:rPr lang="ru-RU" dirty="0"/>
              <a:t> действие е </a:t>
            </a:r>
            <a:r>
              <a:rPr lang="ru-RU" dirty="0" err="1"/>
              <a:t>мотивирано</a:t>
            </a:r>
            <a:r>
              <a:rPr lang="ru-RU" dirty="0"/>
              <a:t> от </a:t>
            </a:r>
            <a:r>
              <a:rPr lang="ru-RU" dirty="0" err="1"/>
              <a:t>нашата</a:t>
            </a:r>
            <a:r>
              <a:rPr lang="ru-RU" dirty="0"/>
              <a:t> добра воля, т.е. от </a:t>
            </a:r>
            <a:r>
              <a:rPr lang="ru-RU" dirty="0" err="1"/>
              <a:t>необходимостта</a:t>
            </a:r>
            <a:r>
              <a:rPr lang="ru-RU" dirty="0"/>
              <a:t> да се </a:t>
            </a:r>
            <a:r>
              <a:rPr lang="ru-RU" dirty="0" err="1"/>
              <a:t>спазва</a:t>
            </a:r>
            <a:r>
              <a:rPr lang="ru-RU" dirty="0"/>
              <a:t> </a:t>
            </a:r>
            <a:r>
              <a:rPr lang="ru-RU" dirty="0" err="1"/>
              <a:t>категоричният</a:t>
            </a:r>
            <a:r>
              <a:rPr lang="ru-RU" dirty="0"/>
              <a:t> императив</a:t>
            </a:r>
            <a:r>
              <a:rPr lang="ru-RU" dirty="0" smtClean="0"/>
              <a:t>.</a:t>
            </a:r>
          </a:p>
          <a:p>
            <a:pPr lvl="2"/>
            <a:r>
              <a:rPr lang="ru-RU" dirty="0"/>
              <a:t>Например, </a:t>
            </a:r>
            <a:r>
              <a:rPr lang="ru-RU" dirty="0" err="1"/>
              <a:t>ако</a:t>
            </a:r>
            <a:r>
              <a:rPr lang="ru-RU" dirty="0"/>
              <a:t> </a:t>
            </a:r>
            <a:r>
              <a:rPr lang="ru-RU" dirty="0" err="1"/>
              <a:t>върша</a:t>
            </a:r>
            <a:r>
              <a:rPr lang="ru-RU" dirty="0"/>
              <a:t> добре </a:t>
            </a:r>
            <a:r>
              <a:rPr lang="ru-RU" dirty="0" err="1"/>
              <a:t>работата</a:t>
            </a:r>
            <a:r>
              <a:rPr lang="ru-RU" dirty="0"/>
              <a:t> си само за да </a:t>
            </a:r>
            <a:r>
              <a:rPr lang="ru-RU" dirty="0" err="1"/>
              <a:t>получа</a:t>
            </a:r>
            <a:r>
              <a:rPr lang="ru-RU" dirty="0"/>
              <a:t> </a:t>
            </a:r>
            <a:r>
              <a:rPr lang="ru-RU" dirty="0" err="1"/>
              <a:t>повишение</a:t>
            </a:r>
            <a:r>
              <a:rPr lang="ru-RU" dirty="0"/>
              <a:t> или </a:t>
            </a:r>
            <a:r>
              <a:rPr lang="ru-RU" dirty="0" err="1"/>
              <a:t>по-добро</a:t>
            </a:r>
            <a:r>
              <a:rPr lang="ru-RU" dirty="0"/>
              <a:t> </a:t>
            </a:r>
            <a:r>
              <a:rPr lang="ru-RU" dirty="0" err="1"/>
              <a:t>заплащане</a:t>
            </a:r>
            <a:r>
              <a:rPr lang="ru-RU" dirty="0"/>
              <a:t>, не действам </a:t>
            </a:r>
            <a:r>
              <a:rPr lang="ru-RU" dirty="0" err="1"/>
              <a:t>морално</a:t>
            </a:r>
            <a:r>
              <a:rPr lang="ru-RU" dirty="0" smtClean="0"/>
              <a:t>.</a:t>
            </a:r>
          </a:p>
          <a:p>
            <a:pPr lvl="2"/>
            <a:r>
              <a:rPr lang="ru-RU" dirty="0" err="1"/>
              <a:t>Постъпвам</a:t>
            </a:r>
            <a:r>
              <a:rPr lang="ru-RU" dirty="0"/>
              <a:t> </a:t>
            </a:r>
            <a:r>
              <a:rPr lang="ru-RU" dirty="0" err="1"/>
              <a:t>морално</a:t>
            </a:r>
            <a:r>
              <a:rPr lang="ru-RU" dirty="0"/>
              <a:t>, </a:t>
            </a:r>
            <a:r>
              <a:rPr lang="ru-RU" dirty="0" err="1"/>
              <a:t>ако</a:t>
            </a:r>
            <a:r>
              <a:rPr lang="ru-RU" dirty="0"/>
              <a:t> </a:t>
            </a:r>
            <a:r>
              <a:rPr lang="ru-RU" dirty="0" err="1"/>
              <a:t>върша</a:t>
            </a:r>
            <a:r>
              <a:rPr lang="ru-RU" dirty="0"/>
              <a:t> добре </a:t>
            </a:r>
            <a:r>
              <a:rPr lang="ru-RU" dirty="0" err="1"/>
              <a:t>работата</a:t>
            </a:r>
            <a:r>
              <a:rPr lang="ru-RU" dirty="0"/>
              <a:t> си, </a:t>
            </a:r>
            <a:r>
              <a:rPr lang="ru-RU" dirty="0" err="1"/>
              <a:t>защото</a:t>
            </a:r>
            <a:r>
              <a:rPr lang="ru-RU" dirty="0"/>
              <a:t> </a:t>
            </a:r>
            <a:r>
              <a:rPr lang="ru-RU" dirty="0" err="1"/>
              <a:t>смятам</a:t>
            </a:r>
            <a:r>
              <a:rPr lang="ru-RU" dirty="0"/>
              <a:t>, че </a:t>
            </a:r>
            <a:r>
              <a:rPr lang="ru-RU" dirty="0" err="1"/>
              <a:t>това</a:t>
            </a:r>
            <a:r>
              <a:rPr lang="ru-RU" dirty="0"/>
              <a:t> е мой категоричен </a:t>
            </a:r>
            <a:r>
              <a:rPr lang="ru-RU" dirty="0" err="1" smtClean="0"/>
              <a:t>дълг</a:t>
            </a:r>
            <a:r>
              <a:rPr lang="ru-RU" dirty="0" smtClean="0"/>
              <a:t>. </a:t>
            </a:r>
            <a:r>
              <a:rPr lang="ru-RU" dirty="0" err="1" smtClean="0"/>
              <a:t>Това</a:t>
            </a:r>
            <a:r>
              <a:rPr lang="ru-RU" dirty="0" smtClean="0"/>
              <a:t> е </a:t>
            </a:r>
            <a:r>
              <a:rPr lang="ru-RU" dirty="0" err="1" smtClean="0"/>
              <a:t>така</a:t>
            </a:r>
            <a:r>
              <a:rPr lang="ru-RU" dirty="0" smtClean="0"/>
              <a:t> </a:t>
            </a:r>
            <a:r>
              <a:rPr lang="ru-RU" dirty="0" err="1" smtClean="0"/>
              <a:t>защоъо</a:t>
            </a:r>
            <a:r>
              <a:rPr lang="ru-RU" dirty="0" smtClean="0"/>
              <a:t> </a:t>
            </a:r>
            <a:r>
              <a:rPr lang="ru-RU" dirty="0" err="1"/>
              <a:t>вярвам</a:t>
            </a:r>
            <a:r>
              <a:rPr lang="ru-RU" dirty="0"/>
              <a:t>, че </a:t>
            </a:r>
            <a:r>
              <a:rPr lang="ru-RU" dirty="0" err="1"/>
              <a:t>всеки</a:t>
            </a:r>
            <a:r>
              <a:rPr lang="ru-RU" dirty="0"/>
              <a:t> </a:t>
            </a:r>
            <a:r>
              <a:rPr lang="ru-RU" dirty="0" err="1"/>
              <a:t>трябва</a:t>
            </a:r>
            <a:r>
              <a:rPr lang="ru-RU" dirty="0"/>
              <a:t> да действа </a:t>
            </a:r>
            <a:r>
              <a:rPr lang="ru-RU" dirty="0" err="1"/>
              <a:t>според</a:t>
            </a:r>
            <a:r>
              <a:rPr lang="ru-RU" dirty="0"/>
              <a:t> </a:t>
            </a:r>
            <a:r>
              <a:rPr lang="ru-RU" dirty="0" err="1"/>
              <a:t>максимата</a:t>
            </a:r>
            <a:r>
              <a:rPr lang="ru-RU" dirty="0"/>
              <a:t>, че </a:t>
            </a:r>
            <a:r>
              <a:rPr lang="ru-RU" dirty="0" err="1"/>
              <a:t>трябва</a:t>
            </a:r>
            <a:r>
              <a:rPr lang="ru-RU" dirty="0"/>
              <a:t> да </a:t>
            </a:r>
            <a:r>
              <a:rPr lang="ru-RU" dirty="0" err="1"/>
              <a:t>върши</a:t>
            </a:r>
            <a:r>
              <a:rPr lang="ru-RU" dirty="0"/>
              <a:t> добре </a:t>
            </a:r>
            <a:r>
              <a:rPr lang="ru-RU" dirty="0" err="1"/>
              <a:t>работата</a:t>
            </a:r>
            <a:r>
              <a:rPr lang="ru-RU" dirty="0"/>
              <a:t> си, за да </a:t>
            </a:r>
            <a:r>
              <a:rPr lang="ru-RU" dirty="0" err="1"/>
              <a:t>осигури</a:t>
            </a:r>
            <a:r>
              <a:rPr lang="ru-RU" dirty="0"/>
              <a:t> </a:t>
            </a:r>
            <a:r>
              <a:rPr lang="ru-RU" dirty="0" err="1"/>
              <a:t>обществения</a:t>
            </a:r>
            <a:r>
              <a:rPr lang="ru-RU" dirty="0"/>
              <a:t> </a:t>
            </a:r>
            <a:r>
              <a:rPr lang="ru-RU" dirty="0" err="1"/>
              <a:t>напредък</a:t>
            </a:r>
            <a:r>
              <a:rPr lang="ru-RU" dirty="0" smtClean="0"/>
              <a:t>.</a:t>
            </a:r>
          </a:p>
          <a:p>
            <a:r>
              <a:rPr lang="ru-RU" dirty="0" err="1"/>
              <a:t>Добрата</a:t>
            </a:r>
            <a:r>
              <a:rPr lang="ru-RU" dirty="0"/>
              <a:t> воля е </a:t>
            </a:r>
            <a:r>
              <a:rPr lang="ru-RU" dirty="0" err="1"/>
              <a:t>единственото</a:t>
            </a:r>
            <a:r>
              <a:rPr lang="ru-RU" dirty="0"/>
              <a:t> </a:t>
            </a:r>
            <a:r>
              <a:rPr lang="ru-RU" dirty="0" err="1"/>
              <a:t>нещо</a:t>
            </a:r>
            <a:r>
              <a:rPr lang="ru-RU" dirty="0"/>
              <a:t>, </a:t>
            </a:r>
            <a:r>
              <a:rPr lang="ru-RU" dirty="0" err="1"/>
              <a:t>което</a:t>
            </a:r>
            <a:r>
              <a:rPr lang="ru-RU" dirty="0"/>
              <a:t> е добро само по себе си</a:t>
            </a:r>
            <a:r>
              <a:rPr lang="ru-RU" dirty="0" smtClean="0"/>
              <a:t>.</a:t>
            </a:r>
          </a:p>
          <a:p>
            <a:pPr lvl="1"/>
            <a:r>
              <a:rPr lang="bg-BG" dirty="0"/>
              <a:t>Съгласни ли сте</a:t>
            </a:r>
            <a:r>
              <a:rPr lang="bg-BG" dirty="0" smtClean="0"/>
              <a:t>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44622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637009-4313-014A-A0B5-A7E208F48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Друга версия на </a:t>
            </a:r>
            <a:r>
              <a:rPr lang="ru-RU" dirty="0" err="1"/>
              <a:t>категоричния</a:t>
            </a:r>
            <a:r>
              <a:rPr lang="ru-RU" dirty="0"/>
              <a:t> императив: </a:t>
            </a:r>
            <a:r>
              <a:rPr lang="ru-RU" dirty="0" err="1"/>
              <a:t>принципът</a:t>
            </a:r>
            <a:r>
              <a:rPr lang="ru-RU" dirty="0"/>
              <a:t> на </a:t>
            </a:r>
            <a:r>
              <a:rPr lang="ru-RU" dirty="0" err="1"/>
              <a:t>хуманността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D4BE4F-2A85-6E4F-84D4-20A7DB91CC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/>
              <a:t>Така</a:t>
            </a:r>
            <a:r>
              <a:rPr lang="ru-RU" dirty="0"/>
              <a:t> че </a:t>
            </a:r>
            <a:r>
              <a:rPr lang="ru-RU" dirty="0" err="1"/>
              <a:t>действайте</a:t>
            </a:r>
            <a:r>
              <a:rPr lang="ru-RU" dirty="0"/>
              <a:t> </a:t>
            </a:r>
            <a:r>
              <a:rPr lang="ru-RU" dirty="0" err="1"/>
              <a:t>така</a:t>
            </a:r>
            <a:r>
              <a:rPr lang="ru-RU" dirty="0"/>
              <a:t>, че да се </a:t>
            </a:r>
            <a:r>
              <a:rPr lang="ru-RU" dirty="0" err="1"/>
              <a:t>отнасяте</a:t>
            </a:r>
            <a:r>
              <a:rPr lang="ru-RU" dirty="0"/>
              <a:t> </a:t>
            </a:r>
            <a:r>
              <a:rPr lang="ru-RU" dirty="0" err="1"/>
              <a:t>към</a:t>
            </a:r>
            <a:r>
              <a:rPr lang="ru-RU" dirty="0"/>
              <a:t> </a:t>
            </a:r>
            <a:r>
              <a:rPr lang="ru-RU" dirty="0" err="1"/>
              <a:t>човечеството</a:t>
            </a:r>
            <a:r>
              <a:rPr lang="ru-RU" dirty="0"/>
              <a:t> в </a:t>
            </a:r>
            <a:r>
              <a:rPr lang="ru-RU" dirty="0" err="1"/>
              <a:t>собствената</a:t>
            </a:r>
            <a:r>
              <a:rPr lang="ru-RU" dirty="0"/>
              <a:t> си </a:t>
            </a:r>
            <a:r>
              <a:rPr lang="ru-RU" dirty="0" err="1"/>
              <a:t>личност</a:t>
            </a:r>
            <a:r>
              <a:rPr lang="ru-RU" dirty="0"/>
              <a:t> и в </a:t>
            </a:r>
            <a:r>
              <a:rPr lang="ru-RU" dirty="0" err="1"/>
              <a:t>личността</a:t>
            </a:r>
            <a:r>
              <a:rPr lang="ru-RU" dirty="0"/>
              <a:t> на </a:t>
            </a:r>
            <a:r>
              <a:rPr lang="ru-RU" dirty="0" err="1"/>
              <a:t>всички</a:t>
            </a:r>
            <a:r>
              <a:rPr lang="ru-RU" dirty="0"/>
              <a:t> </a:t>
            </a:r>
            <a:r>
              <a:rPr lang="ru-RU" dirty="0" err="1"/>
              <a:t>останали</a:t>
            </a:r>
            <a:r>
              <a:rPr lang="ru-RU" dirty="0"/>
              <a:t> </a:t>
            </a:r>
            <a:r>
              <a:rPr lang="ru-RU" dirty="0" err="1"/>
              <a:t>винаги</a:t>
            </a:r>
            <a:r>
              <a:rPr lang="ru-RU" dirty="0"/>
              <a:t> </a:t>
            </a:r>
            <a:r>
              <a:rPr lang="ru-RU" dirty="0" err="1"/>
              <a:t>едновременно</a:t>
            </a:r>
            <a:r>
              <a:rPr lang="ru-RU" dirty="0"/>
              <a:t> </a:t>
            </a:r>
            <a:r>
              <a:rPr lang="ru-RU" dirty="0" err="1"/>
              <a:t>като</a:t>
            </a:r>
            <a:r>
              <a:rPr lang="ru-RU" dirty="0"/>
              <a:t> </a:t>
            </a:r>
            <a:r>
              <a:rPr lang="ru-RU" dirty="0" err="1"/>
              <a:t>към</a:t>
            </a:r>
            <a:r>
              <a:rPr lang="ru-RU" dirty="0"/>
              <a:t> цел и </a:t>
            </a:r>
            <a:r>
              <a:rPr lang="ru-RU" dirty="0" err="1"/>
              <a:t>никога</a:t>
            </a:r>
            <a:r>
              <a:rPr lang="ru-RU" dirty="0"/>
              <a:t> само </a:t>
            </a:r>
            <a:r>
              <a:rPr lang="ru-RU" dirty="0" err="1"/>
              <a:t>като</a:t>
            </a:r>
            <a:r>
              <a:rPr lang="ru-RU" dirty="0"/>
              <a:t> </a:t>
            </a:r>
            <a:r>
              <a:rPr lang="ru-RU" dirty="0" err="1"/>
              <a:t>към</a:t>
            </a:r>
            <a:r>
              <a:rPr lang="ru-RU" dirty="0"/>
              <a:t> </a:t>
            </a:r>
            <a:r>
              <a:rPr lang="ru-RU" dirty="0" smtClean="0"/>
              <a:t>средства.</a:t>
            </a:r>
            <a:endParaRPr lang="en-GB" dirty="0"/>
          </a:p>
          <a:p>
            <a:pPr lvl="1"/>
            <a:r>
              <a:rPr lang="ru-RU" dirty="0"/>
              <a:t>Как </a:t>
            </a:r>
            <a:r>
              <a:rPr lang="ru-RU" dirty="0" err="1"/>
              <a:t>тя</a:t>
            </a:r>
            <a:r>
              <a:rPr lang="ru-RU" dirty="0"/>
              <a:t> е </a:t>
            </a:r>
            <a:r>
              <a:rPr lang="ru-RU" dirty="0" err="1"/>
              <a:t>свързана</a:t>
            </a:r>
            <a:r>
              <a:rPr lang="ru-RU" dirty="0"/>
              <a:t> с </a:t>
            </a:r>
            <a:r>
              <a:rPr lang="ru-RU" dirty="0" err="1"/>
              <a:t>универсалността</a:t>
            </a:r>
            <a:r>
              <a:rPr lang="ru-RU" dirty="0"/>
              <a:t>: </a:t>
            </a:r>
            <a:r>
              <a:rPr lang="ru-RU" dirty="0" err="1"/>
              <a:t>Тъй</a:t>
            </a:r>
            <a:r>
              <a:rPr lang="ru-RU" dirty="0"/>
              <a:t> </a:t>
            </a:r>
            <a:r>
              <a:rPr lang="ru-RU" dirty="0" err="1"/>
              <a:t>като</a:t>
            </a:r>
            <a:r>
              <a:rPr lang="ru-RU" dirty="0"/>
              <a:t> </a:t>
            </a:r>
            <a:r>
              <a:rPr lang="ru-RU" dirty="0" err="1"/>
              <a:t>разглеждате</a:t>
            </a:r>
            <a:r>
              <a:rPr lang="ru-RU" dirty="0"/>
              <a:t> себе си </a:t>
            </a:r>
            <a:r>
              <a:rPr lang="ru-RU" dirty="0" err="1"/>
              <a:t>като</a:t>
            </a:r>
            <a:r>
              <a:rPr lang="ru-RU" dirty="0"/>
              <a:t> цел, </a:t>
            </a:r>
            <a:r>
              <a:rPr lang="ru-RU" dirty="0" err="1"/>
              <a:t>трябва</a:t>
            </a:r>
            <a:r>
              <a:rPr lang="ru-RU" dirty="0"/>
              <a:t> </a:t>
            </a:r>
            <a:r>
              <a:rPr lang="ru-RU" dirty="0" smtClean="0"/>
              <a:t>ли да </a:t>
            </a:r>
            <a:r>
              <a:rPr lang="ru-RU" dirty="0" err="1"/>
              <a:t>разглеждате</a:t>
            </a:r>
            <a:r>
              <a:rPr lang="ru-RU" dirty="0"/>
              <a:t> и </a:t>
            </a:r>
            <a:r>
              <a:rPr lang="ru-RU" dirty="0" err="1"/>
              <a:t>другите</a:t>
            </a:r>
            <a:r>
              <a:rPr lang="ru-RU" dirty="0"/>
              <a:t> по </a:t>
            </a:r>
            <a:r>
              <a:rPr lang="ru-RU" dirty="0" err="1"/>
              <a:t>същия</a:t>
            </a:r>
            <a:r>
              <a:rPr lang="ru-RU" dirty="0"/>
              <a:t> начин (</a:t>
            </a:r>
            <a:r>
              <a:rPr lang="ru-RU" dirty="0" err="1"/>
              <a:t>универсалност</a:t>
            </a:r>
            <a:r>
              <a:rPr lang="ru-RU" dirty="0" smtClean="0"/>
              <a:t>)</a:t>
            </a:r>
            <a:r>
              <a:rPr lang="en-GB" dirty="0" smtClean="0"/>
              <a:t>?</a:t>
            </a:r>
            <a:endParaRPr lang="en-GB" dirty="0"/>
          </a:p>
          <a:p>
            <a:pPr lvl="1"/>
            <a:endParaRPr lang="en-GB" dirty="0"/>
          </a:p>
          <a:p>
            <a:r>
              <a:rPr lang="ru-RU" dirty="0" err="1"/>
              <a:t>Какво</a:t>
            </a:r>
            <a:r>
              <a:rPr lang="ru-RU" dirty="0"/>
              <a:t> </a:t>
            </a:r>
            <a:r>
              <a:rPr lang="ru-RU" dirty="0" err="1"/>
              <a:t>означава</a:t>
            </a:r>
            <a:r>
              <a:rPr lang="ru-RU" dirty="0"/>
              <a:t> да се </a:t>
            </a:r>
            <a:r>
              <a:rPr lang="ru-RU" dirty="0" err="1"/>
              <a:t>отнасяте</a:t>
            </a:r>
            <a:r>
              <a:rPr lang="ru-RU" dirty="0"/>
              <a:t> </a:t>
            </a:r>
            <a:r>
              <a:rPr lang="ru-RU" dirty="0" err="1"/>
              <a:t>към</a:t>
            </a:r>
            <a:r>
              <a:rPr lang="ru-RU" dirty="0"/>
              <a:t> </a:t>
            </a:r>
            <a:r>
              <a:rPr lang="ru-RU" dirty="0" err="1"/>
              <a:t>някого</a:t>
            </a:r>
            <a:r>
              <a:rPr lang="ru-RU" dirty="0"/>
              <a:t> </a:t>
            </a:r>
            <a:r>
              <a:rPr lang="ru-RU" dirty="0" err="1"/>
              <a:t>като</a:t>
            </a:r>
            <a:r>
              <a:rPr lang="ru-RU" dirty="0"/>
              <a:t> </a:t>
            </a:r>
            <a:r>
              <a:rPr lang="ru-RU" dirty="0" err="1"/>
              <a:t>към</a:t>
            </a:r>
            <a:r>
              <a:rPr lang="ru-RU" dirty="0"/>
              <a:t> цел (а не само </a:t>
            </a:r>
            <a:r>
              <a:rPr lang="ru-RU" dirty="0" err="1"/>
              <a:t>като</a:t>
            </a:r>
            <a:r>
              <a:rPr lang="ru-RU" dirty="0"/>
              <a:t> </a:t>
            </a:r>
            <a:r>
              <a:rPr lang="ru-RU" dirty="0" err="1"/>
              <a:t>към</a:t>
            </a:r>
            <a:r>
              <a:rPr lang="ru-RU" dirty="0"/>
              <a:t> средство</a:t>
            </a:r>
            <a:r>
              <a:rPr lang="ru-RU" dirty="0" smtClean="0"/>
              <a:t>)?</a:t>
            </a:r>
            <a:endParaRPr lang="en-GB" dirty="0"/>
          </a:p>
          <a:p>
            <a:pPr lvl="1"/>
            <a:r>
              <a:rPr lang="ru-RU" dirty="0" err="1"/>
              <a:t>Това</a:t>
            </a:r>
            <a:r>
              <a:rPr lang="ru-RU" dirty="0"/>
              <a:t> не </a:t>
            </a:r>
            <a:r>
              <a:rPr lang="ru-RU" dirty="0" err="1"/>
              <a:t>означава</a:t>
            </a:r>
            <a:r>
              <a:rPr lang="ru-RU" dirty="0"/>
              <a:t>, че </a:t>
            </a:r>
            <a:r>
              <a:rPr lang="ru-RU" dirty="0" err="1"/>
              <a:t>никога</a:t>
            </a:r>
            <a:r>
              <a:rPr lang="ru-RU" dirty="0"/>
              <a:t> не </a:t>
            </a:r>
            <a:r>
              <a:rPr lang="ru-RU" dirty="0" err="1"/>
              <a:t>използваме</a:t>
            </a:r>
            <a:r>
              <a:rPr lang="ru-RU" dirty="0"/>
              <a:t> </a:t>
            </a:r>
            <a:r>
              <a:rPr lang="ru-RU" dirty="0" err="1"/>
              <a:t>хората</a:t>
            </a:r>
            <a:r>
              <a:rPr lang="ru-RU" dirty="0"/>
              <a:t> за </a:t>
            </a:r>
            <a:r>
              <a:rPr lang="ru-RU" dirty="0" err="1"/>
              <a:t>нашите</a:t>
            </a:r>
            <a:r>
              <a:rPr lang="ru-RU" dirty="0"/>
              <a:t> цели (напр. </a:t>
            </a:r>
            <a:r>
              <a:rPr lang="ru-RU" dirty="0" err="1"/>
              <a:t>когато</a:t>
            </a:r>
            <a:r>
              <a:rPr lang="ru-RU" dirty="0"/>
              <a:t> </a:t>
            </a:r>
            <a:r>
              <a:rPr lang="ru-RU" dirty="0" err="1"/>
              <a:t>искаме</a:t>
            </a:r>
            <a:r>
              <a:rPr lang="ru-RU" dirty="0"/>
              <a:t> услуги или </a:t>
            </a:r>
            <a:r>
              <a:rPr lang="ru-RU" dirty="0" err="1"/>
              <a:t>плащаме</a:t>
            </a:r>
            <a:r>
              <a:rPr lang="ru-RU" dirty="0"/>
              <a:t> за работа</a:t>
            </a:r>
            <a:r>
              <a:rPr lang="ru-RU" dirty="0" smtClean="0"/>
              <a:t>).</a:t>
            </a:r>
          </a:p>
          <a:p>
            <a:pPr lvl="1"/>
            <a:r>
              <a:rPr lang="ru-RU" dirty="0" err="1" smtClean="0"/>
              <a:t>Трябва</a:t>
            </a:r>
            <a:r>
              <a:rPr lang="ru-RU" dirty="0" smtClean="0"/>
              <a:t> </a:t>
            </a:r>
            <a:r>
              <a:rPr lang="ru-RU" dirty="0"/>
              <a:t>да </a:t>
            </a:r>
            <a:r>
              <a:rPr lang="ru-RU" dirty="0" err="1"/>
              <a:t>означава</a:t>
            </a:r>
            <a:r>
              <a:rPr lang="ru-RU" dirty="0"/>
              <a:t>, че </a:t>
            </a:r>
            <a:r>
              <a:rPr lang="ru-RU" dirty="0" err="1"/>
              <a:t>никога</a:t>
            </a:r>
            <a:r>
              <a:rPr lang="ru-RU" dirty="0"/>
              <a:t> не </a:t>
            </a:r>
            <a:r>
              <a:rPr lang="ru-RU" dirty="0" err="1"/>
              <a:t>трябва</a:t>
            </a:r>
            <a:r>
              <a:rPr lang="ru-RU" dirty="0"/>
              <a:t> да се </a:t>
            </a:r>
            <a:r>
              <a:rPr lang="ru-RU" dirty="0" err="1"/>
              <a:t>отнасяме</a:t>
            </a:r>
            <a:r>
              <a:rPr lang="ru-RU" dirty="0"/>
              <a:t> </a:t>
            </a:r>
            <a:r>
              <a:rPr lang="ru-RU" dirty="0" err="1"/>
              <a:t>към</a:t>
            </a:r>
            <a:r>
              <a:rPr lang="ru-RU" dirty="0"/>
              <a:t> </a:t>
            </a:r>
            <a:r>
              <a:rPr lang="ru-RU" dirty="0" err="1"/>
              <a:t>хората</a:t>
            </a:r>
            <a:r>
              <a:rPr lang="ru-RU" dirty="0"/>
              <a:t> САМО </a:t>
            </a:r>
            <a:r>
              <a:rPr lang="ru-RU" dirty="0" err="1"/>
              <a:t>като</a:t>
            </a:r>
            <a:r>
              <a:rPr lang="ru-RU" dirty="0"/>
              <a:t> </a:t>
            </a:r>
            <a:r>
              <a:rPr lang="ru-RU" dirty="0" err="1"/>
              <a:t>към</a:t>
            </a:r>
            <a:r>
              <a:rPr lang="ru-RU" dirty="0"/>
              <a:t> средства, без да </a:t>
            </a:r>
            <a:r>
              <a:rPr lang="ru-RU" dirty="0" err="1"/>
              <a:t>вземаме</a:t>
            </a:r>
            <a:r>
              <a:rPr lang="ru-RU" dirty="0"/>
              <a:t> </a:t>
            </a:r>
            <a:r>
              <a:rPr lang="ru-RU" dirty="0" err="1"/>
              <a:t>предвид</a:t>
            </a:r>
            <a:r>
              <a:rPr lang="ru-RU" dirty="0"/>
              <a:t> </a:t>
            </a:r>
            <a:r>
              <a:rPr lang="ru-RU" dirty="0" err="1"/>
              <a:t>техните</a:t>
            </a:r>
            <a:r>
              <a:rPr lang="ru-RU" dirty="0"/>
              <a:t> ценности и цели.</a:t>
            </a:r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05672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ECB4C-F139-F740-974A-1BFDFCE1F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Кога</a:t>
            </a:r>
            <a:r>
              <a:rPr lang="ru-RU" dirty="0"/>
              <a:t> ИИ </a:t>
            </a:r>
            <a:r>
              <a:rPr lang="ru-RU" dirty="0" err="1"/>
              <a:t>третира</a:t>
            </a:r>
            <a:r>
              <a:rPr lang="ru-RU" dirty="0"/>
              <a:t> </a:t>
            </a:r>
            <a:r>
              <a:rPr lang="ru-RU" dirty="0" err="1"/>
              <a:t>хората</a:t>
            </a:r>
            <a:r>
              <a:rPr lang="ru-RU" dirty="0"/>
              <a:t> само </a:t>
            </a:r>
            <a:r>
              <a:rPr lang="ru-RU" dirty="0" err="1"/>
              <a:t>като</a:t>
            </a:r>
            <a:r>
              <a:rPr lang="ru-RU" dirty="0"/>
              <a:t> средства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21FB2E-CFAF-E34E-8D4C-6158FCFD67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/>
              <a:t>Автономни оръжия</a:t>
            </a:r>
            <a:r>
              <a:rPr lang="en-GB" dirty="0" smtClean="0"/>
              <a:t>?</a:t>
            </a:r>
            <a:endParaRPr lang="en-GB" dirty="0"/>
          </a:p>
          <a:p>
            <a:r>
              <a:rPr lang="bg-BG" dirty="0"/>
              <a:t>Измамни реклами</a:t>
            </a:r>
            <a:r>
              <a:rPr lang="en-GB" dirty="0" smtClean="0"/>
              <a:t>?</a:t>
            </a:r>
            <a:endParaRPr lang="en-GB" dirty="0"/>
          </a:p>
          <a:p>
            <a:r>
              <a:rPr lang="bg-BG" dirty="0"/>
              <a:t>Дискриминационни </a:t>
            </a:r>
            <a:r>
              <a:rPr lang="bg-BG" dirty="0" smtClean="0"/>
              <a:t>обръщения</a:t>
            </a:r>
            <a:r>
              <a:rPr lang="en-GB" dirty="0" smtClean="0"/>
              <a:t>?</a:t>
            </a:r>
            <a:endParaRPr lang="en-GB" dirty="0"/>
          </a:p>
          <a:p>
            <a:endParaRPr lang="en-GB" dirty="0"/>
          </a:p>
          <a:p>
            <a:r>
              <a:rPr lang="ru-RU" dirty="0" err="1"/>
              <a:t>Кога</a:t>
            </a:r>
            <a:r>
              <a:rPr lang="ru-RU" dirty="0"/>
              <a:t> ИИ не </a:t>
            </a:r>
            <a:r>
              <a:rPr lang="ru-RU" dirty="0" err="1"/>
              <a:t>успява</a:t>
            </a:r>
            <a:r>
              <a:rPr lang="ru-RU" dirty="0"/>
              <a:t> да </a:t>
            </a:r>
            <a:r>
              <a:rPr lang="ru-RU" dirty="0" err="1"/>
              <a:t>разпознае</a:t>
            </a:r>
            <a:r>
              <a:rPr lang="ru-RU" dirty="0"/>
              <a:t> </a:t>
            </a:r>
            <a:r>
              <a:rPr lang="ru-RU" dirty="0" err="1"/>
              <a:t>хората</a:t>
            </a:r>
            <a:r>
              <a:rPr lang="ru-RU" dirty="0"/>
              <a:t> </a:t>
            </a:r>
            <a:r>
              <a:rPr lang="ru-RU" dirty="0" err="1"/>
              <a:t>като</a:t>
            </a:r>
            <a:r>
              <a:rPr lang="ru-RU" dirty="0"/>
              <a:t> </a:t>
            </a:r>
            <a:r>
              <a:rPr lang="ru-RU" dirty="0" err="1"/>
              <a:t>ценни</a:t>
            </a:r>
            <a:r>
              <a:rPr lang="ru-RU" dirty="0"/>
              <a:t> </a:t>
            </a:r>
            <a:r>
              <a:rPr lang="ru-RU" dirty="0" err="1"/>
              <a:t>субекти</a:t>
            </a:r>
            <a:r>
              <a:rPr lang="ru-RU" dirty="0"/>
              <a:t>, </a:t>
            </a:r>
            <a:r>
              <a:rPr lang="ru-RU" dirty="0" err="1"/>
              <a:t>които</a:t>
            </a:r>
            <a:r>
              <a:rPr lang="ru-RU" dirty="0"/>
              <a:t> </a:t>
            </a:r>
            <a:r>
              <a:rPr lang="ru-RU" dirty="0" err="1"/>
              <a:t>трябва</a:t>
            </a:r>
            <a:r>
              <a:rPr lang="ru-RU" dirty="0"/>
              <a:t> да </a:t>
            </a:r>
            <a:r>
              <a:rPr lang="ru-RU" dirty="0" err="1"/>
              <a:t>постигат</a:t>
            </a:r>
            <a:r>
              <a:rPr lang="ru-RU" dirty="0"/>
              <a:t> целите си </a:t>
            </a:r>
            <a:r>
              <a:rPr lang="ru-RU" dirty="0" err="1"/>
              <a:t>според</a:t>
            </a:r>
            <a:r>
              <a:rPr lang="ru-RU" dirty="0"/>
              <a:t> </a:t>
            </a:r>
            <a:r>
              <a:rPr lang="ru-RU" dirty="0" err="1" smtClean="0"/>
              <a:t>техния</a:t>
            </a:r>
            <a:r>
              <a:rPr lang="ru-RU" dirty="0" smtClean="0"/>
              <a:t> </a:t>
            </a:r>
            <a:r>
              <a:rPr lang="ru-RU" dirty="0" err="1" smtClean="0"/>
              <a:t>избор</a:t>
            </a:r>
            <a:r>
              <a:rPr lang="en-GB" dirty="0" smtClean="0"/>
              <a:t>?</a:t>
            </a:r>
            <a:endParaRPr lang="en-GB" dirty="0"/>
          </a:p>
          <a:p>
            <a:endParaRPr lang="en-GB" dirty="0"/>
          </a:p>
          <a:p>
            <a:r>
              <a:rPr lang="ru-RU" dirty="0"/>
              <a:t>Можем ли да </a:t>
            </a:r>
            <a:r>
              <a:rPr lang="ru-RU" dirty="0" err="1"/>
              <a:t>разглеждаме</a:t>
            </a:r>
            <a:r>
              <a:rPr lang="ru-RU" dirty="0"/>
              <a:t> </a:t>
            </a:r>
            <a:r>
              <a:rPr lang="ru-RU" dirty="0" err="1"/>
              <a:t>системите</a:t>
            </a:r>
            <a:r>
              <a:rPr lang="ru-RU" dirty="0"/>
              <a:t> за </a:t>
            </a:r>
            <a:r>
              <a:rPr lang="ru-RU" dirty="0" err="1"/>
              <a:t>изкуствен</a:t>
            </a:r>
            <a:r>
              <a:rPr lang="ru-RU" dirty="0"/>
              <a:t> </a:t>
            </a:r>
            <a:r>
              <a:rPr lang="ru-RU" dirty="0" err="1"/>
              <a:t>интелект</a:t>
            </a:r>
            <a:r>
              <a:rPr lang="ru-RU" dirty="0"/>
              <a:t> само </a:t>
            </a:r>
            <a:r>
              <a:rPr lang="ru-RU" dirty="0" err="1"/>
              <a:t>като</a:t>
            </a:r>
            <a:r>
              <a:rPr lang="ru-RU" dirty="0"/>
              <a:t> средства</a:t>
            </a:r>
            <a:r>
              <a:rPr lang="en-GB" dirty="0" smtClean="0"/>
              <a:t>?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01928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413E7-B2C5-0647-BE66-D981C9377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Достойнство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F7E148-48D1-304D-AC93-2A5593BDAB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За Кант </a:t>
            </a:r>
            <a:r>
              <a:rPr lang="ru-RU" dirty="0" err="1"/>
              <a:t>рационалните</a:t>
            </a:r>
            <a:r>
              <a:rPr lang="ru-RU" dirty="0"/>
              <a:t> </a:t>
            </a:r>
            <a:r>
              <a:rPr lang="ru-RU" dirty="0" err="1"/>
              <a:t>същества</a:t>
            </a:r>
            <a:r>
              <a:rPr lang="ru-RU" dirty="0"/>
              <a:t>, </a:t>
            </a:r>
            <a:r>
              <a:rPr lang="ru-RU" dirty="0" err="1"/>
              <a:t>способни</a:t>
            </a:r>
            <a:r>
              <a:rPr lang="ru-RU" dirty="0"/>
              <a:t> на </a:t>
            </a:r>
            <a:r>
              <a:rPr lang="ru-RU" dirty="0" err="1"/>
              <a:t>морал</a:t>
            </a:r>
            <a:r>
              <a:rPr lang="ru-RU" dirty="0"/>
              <a:t> (</a:t>
            </a:r>
            <a:r>
              <a:rPr lang="ru-RU" dirty="0" err="1"/>
              <a:t>хората</a:t>
            </a:r>
            <a:r>
              <a:rPr lang="ru-RU" dirty="0"/>
              <a:t>), </a:t>
            </a:r>
            <a:r>
              <a:rPr lang="ru-RU" dirty="0" err="1"/>
              <a:t>имат</a:t>
            </a:r>
            <a:r>
              <a:rPr lang="ru-RU" dirty="0"/>
              <a:t> </a:t>
            </a:r>
            <a:r>
              <a:rPr lang="ru-RU" dirty="0" err="1"/>
              <a:t>специален</a:t>
            </a:r>
            <a:r>
              <a:rPr lang="ru-RU" dirty="0"/>
              <a:t> статут "</a:t>
            </a:r>
            <a:r>
              <a:rPr lang="ru-RU" dirty="0" err="1"/>
              <a:t>вътрешна</a:t>
            </a:r>
            <a:r>
              <a:rPr lang="ru-RU" dirty="0"/>
              <a:t> </a:t>
            </a:r>
            <a:r>
              <a:rPr lang="ru-RU" dirty="0" err="1"/>
              <a:t>стойност</a:t>
            </a:r>
            <a:r>
              <a:rPr lang="ru-RU" dirty="0"/>
              <a:t>, т.е. </a:t>
            </a:r>
            <a:r>
              <a:rPr lang="ru-RU" b="1" dirty="0" err="1"/>
              <a:t>достойнство</a:t>
            </a:r>
            <a:r>
              <a:rPr lang="ru-RU" dirty="0"/>
              <a:t>", </a:t>
            </a:r>
            <a:r>
              <a:rPr lang="ru-RU" dirty="0" err="1"/>
              <a:t>което</a:t>
            </a:r>
            <a:r>
              <a:rPr lang="ru-RU" dirty="0"/>
              <a:t> </a:t>
            </a:r>
            <a:r>
              <a:rPr lang="ru-RU" dirty="0" err="1"/>
              <a:t>ги</a:t>
            </a:r>
            <a:r>
              <a:rPr lang="ru-RU" dirty="0"/>
              <a:t> </a:t>
            </a:r>
            <a:r>
              <a:rPr lang="ru-RU" dirty="0" err="1"/>
              <a:t>прави</a:t>
            </a:r>
            <a:r>
              <a:rPr lang="ru-RU" dirty="0"/>
              <a:t> </a:t>
            </a:r>
            <a:r>
              <a:rPr lang="ru-RU" dirty="0" err="1"/>
              <a:t>ценни</a:t>
            </a:r>
            <a:r>
              <a:rPr lang="ru-RU" dirty="0"/>
              <a:t> </a:t>
            </a:r>
            <a:r>
              <a:rPr lang="en-US" dirty="0" smtClean="0"/>
              <a:t>“</a:t>
            </a:r>
            <a:r>
              <a:rPr lang="ru-RU" dirty="0" smtClean="0"/>
              <a:t>над всяка цен</a:t>
            </a:r>
            <a:r>
              <a:rPr lang="en-US" dirty="0" smtClean="0"/>
              <a:t>a”.</a:t>
            </a:r>
            <a:endParaRPr lang="ru-RU" dirty="0" smtClean="0"/>
          </a:p>
          <a:p>
            <a:pPr lvl="1"/>
            <a:r>
              <a:rPr lang="ru-RU" dirty="0" err="1"/>
              <a:t>Заради</a:t>
            </a:r>
            <a:r>
              <a:rPr lang="ru-RU" dirty="0"/>
              <a:t> </a:t>
            </a:r>
            <a:r>
              <a:rPr lang="ru-RU" dirty="0" err="1"/>
              <a:t>достойнството</a:t>
            </a:r>
            <a:r>
              <a:rPr lang="ru-RU" dirty="0"/>
              <a:t> си те </a:t>
            </a:r>
            <a:r>
              <a:rPr lang="ru-RU" dirty="0" err="1"/>
              <a:t>заслужават</a:t>
            </a:r>
            <a:r>
              <a:rPr lang="ru-RU" dirty="0"/>
              <a:t> </a:t>
            </a:r>
            <a:r>
              <a:rPr lang="ru-RU" dirty="0" smtClean="0"/>
              <a:t>уважение</a:t>
            </a:r>
            <a:endParaRPr lang="en-US" dirty="0" smtClean="0"/>
          </a:p>
          <a:p>
            <a:pPr lvl="1"/>
            <a:r>
              <a:rPr lang="ru-RU" dirty="0"/>
              <a:t>Те не </a:t>
            </a:r>
            <a:r>
              <a:rPr lang="ru-RU" dirty="0" err="1"/>
              <a:t>могат</a:t>
            </a:r>
            <a:r>
              <a:rPr lang="ru-RU" dirty="0"/>
              <a:t> да се </a:t>
            </a:r>
            <a:r>
              <a:rPr lang="ru-RU" dirty="0" err="1"/>
              <a:t>разглеждат</a:t>
            </a:r>
            <a:r>
              <a:rPr lang="ru-RU" dirty="0"/>
              <a:t> </a:t>
            </a:r>
            <a:r>
              <a:rPr lang="ru-RU" dirty="0" err="1"/>
              <a:t>като</a:t>
            </a:r>
            <a:r>
              <a:rPr lang="ru-RU" dirty="0"/>
              <a:t> </a:t>
            </a:r>
            <a:r>
              <a:rPr lang="ru-RU" dirty="0" err="1"/>
              <a:t>обикновени</a:t>
            </a:r>
            <a:r>
              <a:rPr lang="ru-RU" dirty="0"/>
              <a:t> цели</a:t>
            </a:r>
            <a:endParaRPr lang="en-GB" dirty="0"/>
          </a:p>
          <a:p>
            <a:endParaRPr lang="en-US" dirty="0" smtClean="0"/>
          </a:p>
          <a:p>
            <a:r>
              <a:rPr lang="ru-RU" dirty="0" err="1" smtClean="0"/>
              <a:t>Какво</a:t>
            </a:r>
            <a:r>
              <a:rPr lang="ru-RU" dirty="0" smtClean="0"/>
              <a:t> </a:t>
            </a:r>
            <a:r>
              <a:rPr lang="ru-RU" dirty="0" err="1"/>
              <a:t>означава</a:t>
            </a:r>
            <a:r>
              <a:rPr lang="ru-RU" dirty="0"/>
              <a:t>, че </a:t>
            </a:r>
            <a:r>
              <a:rPr lang="ru-RU" dirty="0" err="1"/>
              <a:t>системите</a:t>
            </a:r>
            <a:r>
              <a:rPr lang="ru-RU" dirty="0"/>
              <a:t> с </a:t>
            </a:r>
            <a:r>
              <a:rPr lang="ru-RU" dirty="0" err="1"/>
              <a:t>изкуствен</a:t>
            </a:r>
            <a:r>
              <a:rPr lang="ru-RU" dirty="0"/>
              <a:t> </a:t>
            </a:r>
            <a:r>
              <a:rPr lang="ru-RU" dirty="0" err="1"/>
              <a:t>интелект</a:t>
            </a:r>
            <a:r>
              <a:rPr lang="ru-RU" dirty="0"/>
              <a:t> </a:t>
            </a:r>
            <a:r>
              <a:rPr lang="ru-RU" dirty="0" err="1"/>
              <a:t>трябва</a:t>
            </a:r>
            <a:r>
              <a:rPr lang="ru-RU" dirty="0"/>
              <a:t> да </a:t>
            </a:r>
            <a:r>
              <a:rPr lang="ru-RU" dirty="0" err="1"/>
              <a:t>зачитат</a:t>
            </a:r>
            <a:r>
              <a:rPr lang="ru-RU" dirty="0"/>
              <a:t> </a:t>
            </a:r>
            <a:r>
              <a:rPr lang="ru-RU" dirty="0" err="1"/>
              <a:t>човешкото</a:t>
            </a:r>
            <a:r>
              <a:rPr lang="ru-RU" dirty="0"/>
              <a:t> </a:t>
            </a:r>
            <a:r>
              <a:rPr lang="ru-RU" dirty="0" err="1"/>
              <a:t>достойнство</a:t>
            </a:r>
            <a:r>
              <a:rPr lang="ru-RU" dirty="0"/>
              <a:t>, да </a:t>
            </a:r>
            <a:r>
              <a:rPr lang="ru-RU" dirty="0" err="1"/>
              <a:t>уважават</a:t>
            </a:r>
            <a:r>
              <a:rPr lang="ru-RU" dirty="0"/>
              <a:t> </a:t>
            </a:r>
            <a:r>
              <a:rPr lang="ru-RU" dirty="0" err="1" smtClean="0"/>
              <a:t>хората</a:t>
            </a:r>
            <a:r>
              <a:rPr lang="en-US" dirty="0" smtClean="0"/>
              <a:t>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23351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C4278-FF9F-C84F-AA84-564D0C095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Основите на достойнството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A91C6-7079-254B-BB27-B2E43B4335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/>
              <a:t>Защо</a:t>
            </a:r>
            <a:r>
              <a:rPr lang="ru-RU" dirty="0"/>
              <a:t> </a:t>
            </a:r>
            <a:r>
              <a:rPr lang="ru-RU" dirty="0" err="1"/>
              <a:t>хората</a:t>
            </a:r>
            <a:r>
              <a:rPr lang="ru-RU" dirty="0"/>
              <a:t> </a:t>
            </a:r>
            <a:r>
              <a:rPr lang="ru-RU" dirty="0" err="1"/>
              <a:t>заслужават</a:t>
            </a:r>
            <a:r>
              <a:rPr lang="ru-RU" dirty="0"/>
              <a:t> </a:t>
            </a:r>
            <a:r>
              <a:rPr lang="ru-RU" dirty="0" err="1"/>
              <a:t>достойнство</a:t>
            </a:r>
            <a:r>
              <a:rPr lang="ru-RU" dirty="0"/>
              <a:t>. </a:t>
            </a:r>
            <a:r>
              <a:rPr lang="ru-RU" dirty="0" err="1"/>
              <a:t>Защото</a:t>
            </a:r>
            <a:r>
              <a:rPr lang="ru-RU" dirty="0"/>
              <a:t> те </a:t>
            </a:r>
            <a:r>
              <a:rPr lang="ru-RU" dirty="0" err="1" smtClean="0"/>
              <a:t>имат</a:t>
            </a:r>
            <a:endParaRPr lang="ru-RU" dirty="0" smtClean="0"/>
          </a:p>
          <a:p>
            <a:pPr lvl="1"/>
            <a:r>
              <a:rPr lang="ru-RU" dirty="0"/>
              <a:t>Причина: те </a:t>
            </a:r>
            <a:r>
              <a:rPr lang="ru-RU" dirty="0" err="1"/>
              <a:t>действат</a:t>
            </a:r>
            <a:r>
              <a:rPr lang="ru-RU" dirty="0"/>
              <a:t> </a:t>
            </a:r>
            <a:r>
              <a:rPr lang="ru-RU" dirty="0" err="1"/>
              <a:t>въз</a:t>
            </a:r>
            <a:r>
              <a:rPr lang="ru-RU" dirty="0"/>
              <a:t> основа на причините и </a:t>
            </a:r>
            <a:r>
              <a:rPr lang="ru-RU" dirty="0" err="1"/>
              <a:t>са</a:t>
            </a:r>
            <a:r>
              <a:rPr lang="ru-RU" dirty="0"/>
              <a:t> </a:t>
            </a:r>
            <a:r>
              <a:rPr lang="ru-RU" dirty="0" err="1"/>
              <a:t>наясно</a:t>
            </a:r>
            <a:r>
              <a:rPr lang="ru-RU" dirty="0"/>
              <a:t> с </a:t>
            </a:r>
            <a:r>
              <a:rPr lang="ru-RU" dirty="0" err="1" smtClean="0"/>
              <a:t>това</a:t>
            </a:r>
            <a:r>
              <a:rPr lang="ru-RU" dirty="0" smtClean="0"/>
              <a:t>.</a:t>
            </a:r>
          </a:p>
          <a:p>
            <a:pPr lvl="1"/>
            <a:r>
              <a:rPr lang="ru-RU" dirty="0" err="1"/>
              <a:t>Автономност</a:t>
            </a:r>
            <a:r>
              <a:rPr lang="ru-RU" dirty="0"/>
              <a:t>: </a:t>
            </a:r>
            <a:r>
              <a:rPr lang="ru-RU" dirty="0" err="1"/>
              <a:t>човек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да </a:t>
            </a:r>
            <a:r>
              <a:rPr lang="ru-RU" dirty="0" err="1"/>
              <a:t>избере</a:t>
            </a:r>
            <a:r>
              <a:rPr lang="ru-RU" dirty="0"/>
              <a:t> </a:t>
            </a:r>
            <a:r>
              <a:rPr lang="ru-RU" dirty="0" err="1"/>
              <a:t>какво</a:t>
            </a:r>
            <a:r>
              <a:rPr lang="ru-RU" dirty="0"/>
              <a:t> да </a:t>
            </a:r>
            <a:r>
              <a:rPr lang="ru-RU" dirty="0" err="1"/>
              <a:t>прави</a:t>
            </a:r>
            <a:r>
              <a:rPr lang="ru-RU" dirty="0"/>
              <a:t>, и </a:t>
            </a:r>
            <a:r>
              <a:rPr lang="ru-RU" dirty="0" err="1"/>
              <a:t>по-специално</a:t>
            </a:r>
            <a:r>
              <a:rPr lang="ru-RU" dirty="0"/>
              <a:t> да </a:t>
            </a:r>
            <a:r>
              <a:rPr lang="ru-RU" dirty="0" err="1"/>
              <a:t>следва</a:t>
            </a:r>
            <a:r>
              <a:rPr lang="ru-RU" dirty="0"/>
              <a:t> </a:t>
            </a:r>
            <a:r>
              <a:rPr lang="ru-RU" dirty="0" err="1"/>
              <a:t>категоричния</a:t>
            </a:r>
            <a:r>
              <a:rPr lang="ru-RU" dirty="0"/>
              <a:t> императив, а не </a:t>
            </a:r>
            <a:r>
              <a:rPr lang="ru-RU" dirty="0" err="1"/>
              <a:t>субективните</a:t>
            </a:r>
            <a:r>
              <a:rPr lang="ru-RU" dirty="0"/>
              <a:t> си </a:t>
            </a:r>
            <a:r>
              <a:rPr lang="ru-RU" dirty="0" err="1"/>
              <a:t>предпочитания</a:t>
            </a:r>
            <a:r>
              <a:rPr lang="ru-RU" dirty="0" smtClean="0"/>
              <a:t>.</a:t>
            </a:r>
          </a:p>
          <a:p>
            <a:pPr lvl="1"/>
            <a:endParaRPr lang="en-GB" dirty="0"/>
          </a:p>
          <a:p>
            <a:r>
              <a:rPr lang="bg-BG" dirty="0"/>
              <a:t>Царството на </a:t>
            </a:r>
            <a:r>
              <a:rPr lang="bg-BG" dirty="0" smtClean="0"/>
              <a:t>края</a:t>
            </a:r>
          </a:p>
          <a:p>
            <a:pPr lvl="1"/>
            <a:r>
              <a:rPr lang="ru-RU" dirty="0"/>
              <a:t>В </a:t>
            </a:r>
            <a:r>
              <a:rPr lang="ru-RU" dirty="0" err="1"/>
              <a:t>Царството</a:t>
            </a:r>
            <a:r>
              <a:rPr lang="ru-RU" dirty="0"/>
              <a:t> на </a:t>
            </a:r>
            <a:r>
              <a:rPr lang="ru-RU" dirty="0" err="1"/>
              <a:t>краищата</a:t>
            </a:r>
            <a:r>
              <a:rPr lang="ru-RU" dirty="0"/>
              <a:t> </a:t>
            </a:r>
            <a:r>
              <a:rPr lang="ru-RU" dirty="0" err="1"/>
              <a:t>всичко</a:t>
            </a:r>
            <a:r>
              <a:rPr lang="ru-RU" dirty="0"/>
              <a:t> </a:t>
            </a:r>
            <a:r>
              <a:rPr lang="ru-RU" dirty="0" err="1"/>
              <a:t>има</a:t>
            </a:r>
            <a:r>
              <a:rPr lang="ru-RU" dirty="0"/>
              <a:t> или цена, или </a:t>
            </a:r>
            <a:r>
              <a:rPr lang="ru-RU" dirty="0" err="1"/>
              <a:t>достойнство</a:t>
            </a:r>
            <a:r>
              <a:rPr lang="ru-RU" dirty="0"/>
              <a:t>. </a:t>
            </a:r>
            <a:r>
              <a:rPr lang="ru-RU" dirty="0" err="1"/>
              <a:t>Всичко</a:t>
            </a:r>
            <a:r>
              <a:rPr lang="ru-RU" dirty="0"/>
              <a:t>, </a:t>
            </a:r>
            <a:r>
              <a:rPr lang="ru-RU" dirty="0" err="1"/>
              <a:t>което</a:t>
            </a:r>
            <a:r>
              <a:rPr lang="ru-RU" dirty="0"/>
              <a:t> </a:t>
            </a:r>
            <a:r>
              <a:rPr lang="ru-RU" dirty="0" err="1"/>
              <a:t>има</a:t>
            </a:r>
            <a:r>
              <a:rPr lang="ru-RU" dirty="0"/>
              <a:t> цена, </a:t>
            </a:r>
            <a:r>
              <a:rPr lang="ru-RU" dirty="0" err="1"/>
              <a:t>може</a:t>
            </a:r>
            <a:r>
              <a:rPr lang="ru-RU" dirty="0"/>
              <a:t> да </a:t>
            </a:r>
            <a:r>
              <a:rPr lang="ru-RU" dirty="0" err="1"/>
              <a:t>бъде</a:t>
            </a:r>
            <a:r>
              <a:rPr lang="ru-RU" dirty="0"/>
              <a:t> заменено с </a:t>
            </a:r>
            <a:r>
              <a:rPr lang="ru-RU" dirty="0" err="1"/>
              <a:t>нещо</a:t>
            </a:r>
            <a:r>
              <a:rPr lang="ru-RU" dirty="0"/>
              <a:t> </a:t>
            </a:r>
            <a:r>
              <a:rPr lang="ru-RU" dirty="0" err="1"/>
              <a:t>друго</a:t>
            </a:r>
            <a:r>
              <a:rPr lang="ru-RU" dirty="0"/>
              <a:t> </a:t>
            </a:r>
            <a:r>
              <a:rPr lang="ru-RU" dirty="0" err="1"/>
              <a:t>като</a:t>
            </a:r>
            <a:r>
              <a:rPr lang="ru-RU" dirty="0"/>
              <a:t> </a:t>
            </a:r>
            <a:r>
              <a:rPr lang="ru-RU" dirty="0" err="1"/>
              <a:t>негов</a:t>
            </a:r>
            <a:r>
              <a:rPr lang="ru-RU" dirty="0"/>
              <a:t> </a:t>
            </a:r>
            <a:r>
              <a:rPr lang="ru-RU" dirty="0" err="1"/>
              <a:t>еквивалент</a:t>
            </a:r>
            <a:r>
              <a:rPr lang="ru-RU" dirty="0"/>
              <a:t>; от друга страна, </a:t>
            </a:r>
            <a:r>
              <a:rPr lang="ru-RU" dirty="0" err="1"/>
              <a:t>всичко</a:t>
            </a:r>
            <a:r>
              <a:rPr lang="ru-RU" dirty="0"/>
              <a:t>, </a:t>
            </a:r>
            <a:r>
              <a:rPr lang="ru-RU" dirty="0" err="1"/>
              <a:t>което</a:t>
            </a:r>
            <a:r>
              <a:rPr lang="ru-RU" dirty="0"/>
              <a:t> е над всяка цена и </a:t>
            </a:r>
            <a:r>
              <a:rPr lang="ru-RU" dirty="0" err="1"/>
              <a:t>следователно</a:t>
            </a:r>
            <a:r>
              <a:rPr lang="ru-RU" dirty="0"/>
              <a:t> не допуска </a:t>
            </a:r>
            <a:r>
              <a:rPr lang="ru-RU" dirty="0" err="1"/>
              <a:t>еквивалент</a:t>
            </a:r>
            <a:r>
              <a:rPr lang="ru-RU" dirty="0"/>
              <a:t>, </a:t>
            </a:r>
            <a:r>
              <a:rPr lang="ru-RU" dirty="0" err="1"/>
              <a:t>има</a:t>
            </a:r>
            <a:r>
              <a:rPr lang="ru-RU" dirty="0"/>
              <a:t> </a:t>
            </a:r>
            <a:r>
              <a:rPr lang="ru-RU" dirty="0" err="1"/>
              <a:t>достойнство</a:t>
            </a:r>
            <a:r>
              <a:rPr lang="ru-RU" dirty="0" smtClean="0"/>
              <a:t>.</a:t>
            </a:r>
          </a:p>
          <a:p>
            <a:pPr lvl="1"/>
            <a:r>
              <a:rPr lang="ru-RU" dirty="0" err="1"/>
              <a:t>Какво</a:t>
            </a:r>
            <a:r>
              <a:rPr lang="ru-RU" dirty="0"/>
              <a:t> би </a:t>
            </a:r>
            <a:r>
              <a:rPr lang="ru-RU" dirty="0" err="1"/>
              <a:t>станало</a:t>
            </a:r>
            <a:r>
              <a:rPr lang="ru-RU" dirty="0"/>
              <a:t>, </a:t>
            </a:r>
            <a:r>
              <a:rPr lang="ru-RU" dirty="0" err="1"/>
              <a:t>ако</a:t>
            </a:r>
            <a:r>
              <a:rPr lang="ru-RU" dirty="0"/>
              <a:t> </a:t>
            </a:r>
            <a:r>
              <a:rPr lang="ru-RU" dirty="0" err="1"/>
              <a:t>системата</a:t>
            </a:r>
            <a:r>
              <a:rPr lang="ru-RU" dirty="0"/>
              <a:t> за </a:t>
            </a:r>
            <a:r>
              <a:rPr lang="ru-RU" dirty="0" err="1"/>
              <a:t>изкуствен</a:t>
            </a:r>
            <a:r>
              <a:rPr lang="ru-RU" dirty="0"/>
              <a:t> </a:t>
            </a:r>
            <a:r>
              <a:rPr lang="ru-RU" dirty="0" err="1"/>
              <a:t>интелект</a:t>
            </a:r>
            <a:r>
              <a:rPr lang="ru-RU" dirty="0"/>
              <a:t> </a:t>
            </a:r>
            <a:r>
              <a:rPr lang="ru-RU" dirty="0" err="1"/>
              <a:t>също</a:t>
            </a:r>
            <a:r>
              <a:rPr lang="ru-RU" dirty="0"/>
              <a:t> </a:t>
            </a:r>
            <a:r>
              <a:rPr lang="ru-RU" dirty="0" err="1"/>
              <a:t>има</a:t>
            </a:r>
            <a:r>
              <a:rPr lang="ru-RU" dirty="0"/>
              <a:t> разум и </a:t>
            </a:r>
            <a:r>
              <a:rPr lang="ru-RU" dirty="0" err="1" smtClean="0"/>
              <a:t>автономност</a:t>
            </a:r>
            <a:r>
              <a:rPr lang="ru-RU" dirty="0" smtClean="0"/>
              <a:t>.</a:t>
            </a:r>
            <a:r>
              <a:rPr lang="en-GB" dirty="0" smtClean="0"/>
              <a:t> </a:t>
            </a:r>
            <a:endParaRPr lang="en-GB" dirty="0"/>
          </a:p>
          <a:p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станат</a:t>
            </a:r>
            <a:r>
              <a:rPr lang="ru-RU" dirty="0"/>
              <a:t> ли те </a:t>
            </a:r>
            <a:r>
              <a:rPr lang="ru-RU" dirty="0" err="1"/>
              <a:t>граждани</a:t>
            </a:r>
            <a:r>
              <a:rPr lang="ru-RU" dirty="0"/>
              <a:t> на </a:t>
            </a:r>
            <a:r>
              <a:rPr lang="ru-RU" dirty="0" err="1"/>
              <a:t>царството</a:t>
            </a:r>
            <a:r>
              <a:rPr lang="ru-RU" dirty="0"/>
              <a:t> на </a:t>
            </a:r>
            <a:r>
              <a:rPr lang="ru-RU" dirty="0" err="1" smtClean="0"/>
              <a:t>краищата</a:t>
            </a:r>
            <a:r>
              <a:rPr lang="ru-RU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36534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F1068-5E8F-8049-A077-0B113AA6C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Моралът</a:t>
            </a:r>
            <a:r>
              <a:rPr lang="ru-RU" dirty="0"/>
              <a:t> </a:t>
            </a:r>
            <a:r>
              <a:rPr lang="ru-RU" dirty="0" err="1"/>
              <a:t>като</a:t>
            </a:r>
            <a:r>
              <a:rPr lang="ru-RU" dirty="0"/>
              <a:t> аспект на </a:t>
            </a:r>
            <a:r>
              <a:rPr lang="ru-RU" dirty="0" err="1"/>
              <a:t>рационалността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1802D7-B093-4349-8237-34A3357DAD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За Кант, </a:t>
            </a:r>
            <a:r>
              <a:rPr lang="ru-RU" dirty="0" err="1"/>
              <a:t>ако</a:t>
            </a:r>
            <a:r>
              <a:rPr lang="ru-RU" dirty="0"/>
              <a:t> </a:t>
            </a:r>
            <a:r>
              <a:rPr lang="ru-RU" dirty="0" err="1"/>
              <a:t>следваме</a:t>
            </a:r>
            <a:r>
              <a:rPr lang="ru-RU" dirty="0"/>
              <a:t> </a:t>
            </a:r>
            <a:r>
              <a:rPr lang="ru-RU" dirty="0" err="1"/>
              <a:t>рационалността</a:t>
            </a:r>
            <a:r>
              <a:rPr lang="ru-RU" dirty="0"/>
              <a:t>, </a:t>
            </a:r>
            <a:r>
              <a:rPr lang="ru-RU" dirty="0" err="1"/>
              <a:t>трябва</a:t>
            </a:r>
            <a:r>
              <a:rPr lang="ru-RU" dirty="0"/>
              <a:t> да </a:t>
            </a:r>
            <a:r>
              <a:rPr lang="ru-RU" dirty="0" err="1"/>
              <a:t>бъдем</a:t>
            </a:r>
            <a:r>
              <a:rPr lang="ru-RU" dirty="0"/>
              <a:t> </a:t>
            </a:r>
            <a:r>
              <a:rPr lang="ru-RU" dirty="0" err="1"/>
              <a:t>морални</a:t>
            </a:r>
            <a:r>
              <a:rPr lang="ru-RU" dirty="0" smtClean="0"/>
              <a:t>.</a:t>
            </a:r>
            <a:endParaRPr lang="en-GB" dirty="0"/>
          </a:p>
          <a:p>
            <a:endParaRPr lang="en-GB" dirty="0"/>
          </a:p>
          <a:p>
            <a:pPr lvl="1"/>
            <a:r>
              <a:rPr lang="ru-RU" dirty="0" err="1"/>
              <a:t>Възможно</a:t>
            </a:r>
            <a:r>
              <a:rPr lang="ru-RU" dirty="0"/>
              <a:t> ли е да </a:t>
            </a:r>
            <a:r>
              <a:rPr lang="ru-RU" dirty="0" err="1"/>
              <a:t>има</a:t>
            </a:r>
            <a:r>
              <a:rPr lang="ru-RU" dirty="0"/>
              <a:t> </a:t>
            </a:r>
            <a:r>
              <a:rPr lang="ru-RU" dirty="0" err="1"/>
              <a:t>рационално</a:t>
            </a:r>
            <a:r>
              <a:rPr lang="ru-RU" dirty="0"/>
              <a:t> </a:t>
            </a:r>
            <a:r>
              <a:rPr lang="ru-RU" dirty="0" err="1"/>
              <a:t>престъпление</a:t>
            </a:r>
            <a:r>
              <a:rPr lang="en-GB" dirty="0" smtClean="0"/>
              <a:t>?</a:t>
            </a:r>
            <a:endParaRPr lang="en-GB" dirty="0"/>
          </a:p>
          <a:p>
            <a:pPr lvl="1"/>
            <a:r>
              <a:rPr lang="ru-RU" dirty="0" err="1"/>
              <a:t>Рационално</a:t>
            </a:r>
            <a:r>
              <a:rPr lang="ru-RU" dirty="0"/>
              <a:t> е да се стремя </a:t>
            </a:r>
            <a:r>
              <a:rPr lang="ru-RU" dirty="0" err="1"/>
              <a:t>към</a:t>
            </a:r>
            <a:r>
              <a:rPr lang="ru-RU" dirty="0"/>
              <a:t> </a:t>
            </a:r>
            <a:r>
              <a:rPr lang="ru-RU" dirty="0" err="1"/>
              <a:t>своето</a:t>
            </a:r>
            <a:r>
              <a:rPr lang="ru-RU" dirty="0"/>
              <a:t> благополучие за сметка на </a:t>
            </a:r>
            <a:r>
              <a:rPr lang="ru-RU" dirty="0" err="1" smtClean="0"/>
              <a:t>другите</a:t>
            </a:r>
            <a:r>
              <a:rPr lang="en-GB" dirty="0" smtClean="0"/>
              <a:t>?</a:t>
            </a:r>
            <a:endParaRPr lang="en-GB" dirty="0"/>
          </a:p>
          <a:p>
            <a:pPr lvl="1"/>
            <a:endParaRPr lang="en-GB" dirty="0"/>
          </a:p>
          <a:p>
            <a:pPr lvl="1"/>
            <a:r>
              <a:rPr lang="ru-RU" dirty="0" err="1"/>
              <a:t>Рационално</a:t>
            </a:r>
            <a:r>
              <a:rPr lang="ru-RU" dirty="0"/>
              <a:t> ли е </a:t>
            </a:r>
            <a:r>
              <a:rPr lang="ru-RU" dirty="0" err="1"/>
              <a:t>една</a:t>
            </a:r>
            <a:r>
              <a:rPr lang="ru-RU" dirty="0"/>
              <a:t> компания да </a:t>
            </a:r>
            <a:r>
              <a:rPr lang="ru-RU" dirty="0" err="1"/>
              <a:t>разработи</a:t>
            </a:r>
            <a:r>
              <a:rPr lang="ru-RU" dirty="0"/>
              <a:t> система, </a:t>
            </a:r>
            <a:r>
              <a:rPr lang="ru-RU" dirty="0" err="1"/>
              <a:t>която</a:t>
            </a:r>
            <a:r>
              <a:rPr lang="ru-RU" dirty="0"/>
              <a:t> е </a:t>
            </a:r>
            <a:r>
              <a:rPr lang="ru-RU" dirty="0" err="1"/>
              <a:t>печеливша</a:t>
            </a:r>
            <a:r>
              <a:rPr lang="ru-RU" dirty="0"/>
              <a:t>, но </a:t>
            </a:r>
            <a:r>
              <a:rPr lang="ru-RU" dirty="0" err="1"/>
              <a:t>ще</a:t>
            </a:r>
            <a:r>
              <a:rPr lang="ru-RU" dirty="0"/>
              <a:t> причини </a:t>
            </a:r>
            <a:r>
              <a:rPr lang="ru-RU" dirty="0" err="1"/>
              <a:t>повече</a:t>
            </a:r>
            <a:r>
              <a:rPr lang="ru-RU" dirty="0"/>
              <a:t> вреди, </a:t>
            </a:r>
            <a:r>
              <a:rPr lang="ru-RU" dirty="0" err="1"/>
              <a:t>отколкото</a:t>
            </a:r>
            <a:r>
              <a:rPr lang="ru-RU" dirty="0"/>
              <a:t> </a:t>
            </a:r>
            <a:r>
              <a:rPr lang="ru-RU" dirty="0" smtClean="0"/>
              <a:t>ползи.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8735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CAAF9F-EE77-704B-8F70-8F5A1DDE8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Рационалност и последователност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B677F6-5960-1040-B856-254DC0A83E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1. </a:t>
            </a:r>
            <a:r>
              <a:rPr lang="ru-RU" dirty="0" err="1"/>
              <a:t>Ако</a:t>
            </a:r>
            <a:r>
              <a:rPr lang="ru-RU" dirty="0"/>
              <a:t> </a:t>
            </a:r>
            <a:r>
              <a:rPr lang="ru-RU" dirty="0" err="1"/>
              <a:t>сте</a:t>
            </a:r>
            <a:r>
              <a:rPr lang="ru-RU" dirty="0"/>
              <a:t> рационален, </a:t>
            </a:r>
            <a:r>
              <a:rPr lang="ru-RU" dirty="0" err="1"/>
              <a:t>значи</a:t>
            </a:r>
            <a:r>
              <a:rPr lang="ru-RU" dirty="0"/>
              <a:t> </a:t>
            </a:r>
            <a:r>
              <a:rPr lang="ru-RU" dirty="0" err="1"/>
              <a:t>сте</a:t>
            </a:r>
            <a:r>
              <a:rPr lang="ru-RU" dirty="0"/>
              <a:t> последователен</a:t>
            </a:r>
            <a:r>
              <a:rPr lang="ru-RU" dirty="0" smtClean="0"/>
              <a:t>.</a:t>
            </a:r>
            <a:endParaRPr lang="en-GB" dirty="0"/>
          </a:p>
          <a:p>
            <a:r>
              <a:rPr lang="en-GB" dirty="0"/>
              <a:t>2. </a:t>
            </a:r>
            <a:r>
              <a:rPr lang="ru-RU" dirty="0" err="1"/>
              <a:t>Ако</a:t>
            </a:r>
            <a:r>
              <a:rPr lang="ru-RU" dirty="0"/>
              <a:t> </a:t>
            </a:r>
            <a:r>
              <a:rPr lang="ru-RU" dirty="0" err="1"/>
              <a:t>сте</a:t>
            </a:r>
            <a:r>
              <a:rPr lang="ru-RU" dirty="0"/>
              <a:t> </a:t>
            </a:r>
            <a:r>
              <a:rPr lang="ru-RU" dirty="0" err="1"/>
              <a:t>последователни</a:t>
            </a:r>
            <a:r>
              <a:rPr lang="ru-RU" dirty="0"/>
              <a:t>, </a:t>
            </a:r>
            <a:r>
              <a:rPr lang="ru-RU" dirty="0" err="1"/>
              <a:t>тогава</a:t>
            </a:r>
            <a:r>
              <a:rPr lang="ru-RU" dirty="0"/>
              <a:t> </a:t>
            </a:r>
            <a:r>
              <a:rPr lang="ru-RU" dirty="0" err="1"/>
              <a:t>спазвате</a:t>
            </a:r>
            <a:r>
              <a:rPr lang="ru-RU" dirty="0"/>
              <a:t> принципа на </a:t>
            </a:r>
            <a:r>
              <a:rPr lang="ru-RU" dirty="0" err="1"/>
              <a:t>универсалността</a:t>
            </a:r>
            <a:r>
              <a:rPr lang="ru-RU" dirty="0" smtClean="0"/>
              <a:t>.</a:t>
            </a:r>
            <a:endParaRPr lang="en-GB" dirty="0"/>
          </a:p>
          <a:p>
            <a:r>
              <a:rPr lang="en-GB" dirty="0"/>
              <a:t>3. </a:t>
            </a:r>
            <a:r>
              <a:rPr lang="ru-RU" dirty="0" err="1"/>
              <a:t>Ако</a:t>
            </a:r>
            <a:r>
              <a:rPr lang="ru-RU" dirty="0"/>
              <a:t> се </a:t>
            </a:r>
            <a:r>
              <a:rPr lang="ru-RU" dirty="0" err="1"/>
              <a:t>подчинявате</a:t>
            </a:r>
            <a:r>
              <a:rPr lang="ru-RU" dirty="0"/>
              <a:t> на принципа на </a:t>
            </a:r>
            <a:r>
              <a:rPr lang="ru-RU" dirty="0" err="1"/>
              <a:t>универсалността</a:t>
            </a:r>
            <a:r>
              <a:rPr lang="ru-RU" dirty="0"/>
              <a:t>, </a:t>
            </a:r>
            <a:r>
              <a:rPr lang="ru-RU" dirty="0" err="1"/>
              <a:t>тогава</a:t>
            </a:r>
            <a:r>
              <a:rPr lang="ru-RU" dirty="0"/>
              <a:t> </a:t>
            </a:r>
            <a:r>
              <a:rPr lang="ru-RU" dirty="0" err="1"/>
              <a:t>действате</a:t>
            </a:r>
            <a:r>
              <a:rPr lang="ru-RU" dirty="0"/>
              <a:t> </a:t>
            </a:r>
            <a:r>
              <a:rPr lang="ru-RU" dirty="0" err="1"/>
              <a:t>морално</a:t>
            </a:r>
            <a:r>
              <a:rPr lang="ru-RU" dirty="0" smtClean="0"/>
              <a:t>. </a:t>
            </a:r>
            <a:endParaRPr lang="en-GB" dirty="0"/>
          </a:p>
          <a:p>
            <a:r>
              <a:rPr lang="en-GB" dirty="0"/>
              <a:t>4. </a:t>
            </a:r>
            <a:r>
              <a:rPr lang="ru-RU" dirty="0" err="1"/>
              <a:t>Следователно</a:t>
            </a:r>
            <a:r>
              <a:rPr lang="ru-RU" dirty="0"/>
              <a:t>, </a:t>
            </a:r>
            <a:r>
              <a:rPr lang="ru-RU" dirty="0" err="1"/>
              <a:t>ако</a:t>
            </a:r>
            <a:r>
              <a:rPr lang="ru-RU" dirty="0"/>
              <a:t> </a:t>
            </a:r>
            <a:r>
              <a:rPr lang="ru-RU" dirty="0" err="1"/>
              <a:t>сте</a:t>
            </a:r>
            <a:r>
              <a:rPr lang="ru-RU" dirty="0"/>
              <a:t> </a:t>
            </a:r>
            <a:r>
              <a:rPr lang="ru-RU" dirty="0" err="1"/>
              <a:t>рационални</a:t>
            </a:r>
            <a:r>
              <a:rPr lang="ru-RU" dirty="0"/>
              <a:t>, </a:t>
            </a:r>
            <a:r>
              <a:rPr lang="ru-RU" dirty="0" err="1"/>
              <a:t>действате</a:t>
            </a:r>
            <a:r>
              <a:rPr lang="ru-RU" dirty="0"/>
              <a:t> </a:t>
            </a:r>
            <a:r>
              <a:rPr lang="ru-RU" dirty="0" err="1" smtClean="0"/>
              <a:t>морално</a:t>
            </a:r>
            <a:r>
              <a:rPr lang="en-GB" dirty="0" smtClean="0"/>
              <a:t>.</a:t>
            </a:r>
            <a:endParaRPr lang="en-GB" dirty="0"/>
          </a:p>
          <a:p>
            <a:r>
              <a:rPr lang="en-GB" dirty="0"/>
              <a:t>5. </a:t>
            </a:r>
            <a:r>
              <a:rPr lang="ru-RU" dirty="0" err="1"/>
              <a:t>Следователно</a:t>
            </a:r>
            <a:r>
              <a:rPr lang="ru-RU" dirty="0"/>
              <a:t>, </a:t>
            </a:r>
            <a:r>
              <a:rPr lang="ru-RU" dirty="0" err="1"/>
              <a:t>ако</a:t>
            </a:r>
            <a:r>
              <a:rPr lang="ru-RU" dirty="0"/>
              <a:t> </a:t>
            </a:r>
            <a:r>
              <a:rPr lang="ru-RU" dirty="0" err="1"/>
              <a:t>действате</a:t>
            </a:r>
            <a:r>
              <a:rPr lang="ru-RU" dirty="0"/>
              <a:t> </a:t>
            </a:r>
            <a:r>
              <a:rPr lang="ru-RU" dirty="0" err="1"/>
              <a:t>неморално</a:t>
            </a:r>
            <a:r>
              <a:rPr lang="ru-RU" dirty="0"/>
              <a:t>, </a:t>
            </a:r>
            <a:r>
              <a:rPr lang="ru-RU" dirty="0" err="1"/>
              <a:t>значи</a:t>
            </a:r>
            <a:r>
              <a:rPr lang="ru-RU" dirty="0"/>
              <a:t> </a:t>
            </a:r>
            <a:r>
              <a:rPr lang="ru-RU" dirty="0" err="1"/>
              <a:t>сте</a:t>
            </a:r>
            <a:r>
              <a:rPr lang="ru-RU" dirty="0"/>
              <a:t> </a:t>
            </a:r>
            <a:r>
              <a:rPr lang="ru-RU" dirty="0" err="1" smtClean="0"/>
              <a:t>ирационален</a:t>
            </a:r>
            <a:r>
              <a:rPr lang="en-GB" dirty="0" smtClean="0"/>
              <a:t>.</a:t>
            </a:r>
            <a:endParaRPr lang="en-GB" dirty="0"/>
          </a:p>
          <a:p>
            <a:endParaRPr lang="en-GB" dirty="0"/>
          </a:p>
          <a:p>
            <a:pPr marL="0" indent="0">
              <a:buNone/>
            </a:pPr>
            <a:r>
              <a:rPr lang="bg-BG" dirty="0"/>
              <a:t>Каква последователност е това</a:t>
            </a:r>
            <a:r>
              <a:rPr lang="bg-BG" dirty="0" smtClean="0"/>
              <a:t>?</a:t>
            </a:r>
            <a:endParaRPr lang="en-GB" dirty="0"/>
          </a:p>
          <a:p>
            <a:r>
              <a:rPr lang="ru-RU" dirty="0" err="1"/>
              <a:t>Ако</a:t>
            </a:r>
            <a:r>
              <a:rPr lang="ru-RU" dirty="0"/>
              <a:t> аз </a:t>
            </a:r>
            <a:r>
              <a:rPr lang="ru-RU" dirty="0" err="1"/>
              <a:t>заслужавам</a:t>
            </a:r>
            <a:r>
              <a:rPr lang="ru-RU" dirty="0"/>
              <a:t> </a:t>
            </a:r>
            <a:r>
              <a:rPr lang="ru-RU" dirty="0" err="1"/>
              <a:t>нещо</a:t>
            </a:r>
            <a:r>
              <a:rPr lang="ru-RU" dirty="0"/>
              <a:t> не </a:t>
            </a:r>
            <a:r>
              <a:rPr lang="ru-RU" dirty="0" err="1"/>
              <a:t>по-малко</a:t>
            </a:r>
            <a:r>
              <a:rPr lang="ru-RU" dirty="0"/>
              <a:t> от </a:t>
            </a:r>
            <a:r>
              <a:rPr lang="ru-RU" dirty="0" err="1"/>
              <a:t>другите</a:t>
            </a:r>
            <a:r>
              <a:rPr lang="ru-RU" dirty="0"/>
              <a:t> и </a:t>
            </a:r>
            <a:r>
              <a:rPr lang="ru-RU" dirty="0" err="1"/>
              <a:t>го</a:t>
            </a:r>
            <a:r>
              <a:rPr lang="ru-RU" dirty="0"/>
              <a:t> искам за себе си, </a:t>
            </a:r>
            <a:r>
              <a:rPr lang="ru-RU" dirty="0" err="1"/>
              <a:t>трябва</a:t>
            </a:r>
            <a:r>
              <a:rPr lang="ru-RU" dirty="0"/>
              <a:t> да </a:t>
            </a:r>
            <a:r>
              <a:rPr lang="ru-RU" dirty="0" err="1"/>
              <a:t>го</a:t>
            </a:r>
            <a:r>
              <a:rPr lang="ru-RU" dirty="0"/>
              <a:t> </a:t>
            </a:r>
            <a:r>
              <a:rPr lang="ru-RU" dirty="0" err="1"/>
              <a:t>призная</a:t>
            </a:r>
            <a:r>
              <a:rPr lang="ru-RU" dirty="0"/>
              <a:t> и на </a:t>
            </a:r>
            <a:r>
              <a:rPr lang="ru-RU" dirty="0" err="1" smtClean="0"/>
              <a:t>другите</a:t>
            </a:r>
            <a:r>
              <a:rPr lang="en-GB" dirty="0" smtClean="0"/>
              <a:t>!</a:t>
            </a:r>
            <a:endParaRPr lang="en-GB" dirty="0"/>
          </a:p>
          <a:p>
            <a:r>
              <a:rPr lang="ru-RU" dirty="0" err="1"/>
              <a:t>Съответства</a:t>
            </a:r>
            <a:r>
              <a:rPr lang="ru-RU" dirty="0"/>
              <a:t> ли </a:t>
            </a:r>
            <a:r>
              <a:rPr lang="ru-RU" dirty="0" err="1"/>
              <a:t>това</a:t>
            </a:r>
            <a:r>
              <a:rPr lang="ru-RU" dirty="0"/>
              <a:t> на </a:t>
            </a:r>
            <a:r>
              <a:rPr lang="ru-RU" dirty="0" err="1"/>
              <a:t>рационалността</a:t>
            </a:r>
            <a:r>
              <a:rPr lang="ru-RU" dirty="0"/>
              <a:t>? </a:t>
            </a:r>
            <a:r>
              <a:rPr lang="ru-RU" dirty="0" err="1"/>
              <a:t>Изисква</a:t>
            </a:r>
            <a:r>
              <a:rPr lang="ru-RU" dirty="0"/>
              <a:t> ли се от </a:t>
            </a:r>
            <a:r>
              <a:rPr lang="ru-RU" dirty="0" err="1"/>
              <a:t>нея</a:t>
            </a:r>
            <a:r>
              <a:rPr lang="ru-RU" dirty="0"/>
              <a:t>? </a:t>
            </a:r>
            <a:r>
              <a:rPr lang="ru-RU" dirty="0" err="1"/>
              <a:t>Мога</a:t>
            </a:r>
            <a:r>
              <a:rPr lang="ru-RU" dirty="0"/>
              <a:t> ли да </a:t>
            </a:r>
            <a:r>
              <a:rPr lang="ru-RU" dirty="0" err="1"/>
              <a:t>бъда</a:t>
            </a:r>
            <a:r>
              <a:rPr lang="ru-RU" dirty="0"/>
              <a:t> рационален и да </a:t>
            </a:r>
            <a:r>
              <a:rPr lang="ru-RU" dirty="0" err="1"/>
              <a:t>преследвам</a:t>
            </a:r>
            <a:r>
              <a:rPr lang="ru-RU" dirty="0"/>
              <a:t> </a:t>
            </a:r>
            <a:r>
              <a:rPr lang="ru-RU" dirty="0" err="1"/>
              <a:t>целта</a:t>
            </a:r>
            <a:r>
              <a:rPr lang="ru-RU" dirty="0"/>
              <a:t> си в </a:t>
            </a:r>
            <a:r>
              <a:rPr lang="ru-RU" dirty="0" err="1"/>
              <a:t>ущърб</a:t>
            </a:r>
            <a:r>
              <a:rPr lang="ru-RU" dirty="0"/>
              <a:t> на </a:t>
            </a:r>
            <a:r>
              <a:rPr lang="ru-RU" dirty="0" err="1" smtClean="0"/>
              <a:t>други</a:t>
            </a:r>
            <a:r>
              <a:rPr lang="ru-RU" dirty="0" smtClean="0"/>
              <a:t>.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23660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A0654-B4AE-C540-A892-613ABD2BD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Въпроси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C97BEE-4A4D-BC4B-A7B4-AD4E2804AB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Дали </a:t>
            </a:r>
            <a:r>
              <a:rPr lang="ru-RU" dirty="0" err="1"/>
              <a:t>принципът</a:t>
            </a:r>
            <a:r>
              <a:rPr lang="ru-RU" dirty="0"/>
              <a:t> на </a:t>
            </a:r>
            <a:r>
              <a:rPr lang="ru-RU" dirty="0" err="1"/>
              <a:t>универсалност</a:t>
            </a:r>
            <a:r>
              <a:rPr lang="ru-RU" dirty="0"/>
              <a:t> </a:t>
            </a:r>
            <a:r>
              <a:rPr lang="ru-RU" dirty="0" err="1" smtClean="0"/>
              <a:t>осигурява</a:t>
            </a:r>
            <a:r>
              <a:rPr lang="ru-RU" dirty="0" smtClean="0"/>
              <a:t> </a:t>
            </a:r>
            <a:r>
              <a:rPr lang="ru-RU" dirty="0" err="1" smtClean="0"/>
              <a:t>винаги</a:t>
            </a:r>
            <a:r>
              <a:rPr lang="ru-RU" dirty="0" smtClean="0"/>
              <a:t> </a:t>
            </a:r>
            <a:r>
              <a:rPr lang="ru-RU" dirty="0" err="1" smtClean="0"/>
              <a:t>приемливи</a:t>
            </a:r>
            <a:r>
              <a:rPr lang="ru-RU" dirty="0" smtClean="0"/>
              <a:t> </a:t>
            </a:r>
            <a:r>
              <a:rPr lang="ru-RU" dirty="0" err="1" smtClean="0"/>
              <a:t>резултати</a:t>
            </a:r>
            <a:r>
              <a:rPr lang="ru-RU" dirty="0" smtClean="0"/>
              <a:t>?</a:t>
            </a:r>
          </a:p>
          <a:p>
            <a:endParaRPr lang="en-GB" dirty="0"/>
          </a:p>
          <a:p>
            <a:r>
              <a:rPr lang="ru-RU" dirty="0" err="1"/>
              <a:t>Достатъчно</a:t>
            </a:r>
            <a:r>
              <a:rPr lang="ru-RU" dirty="0"/>
              <a:t> ли е </a:t>
            </a:r>
            <a:r>
              <a:rPr lang="ru-RU" dirty="0" err="1"/>
              <a:t>максимата</a:t>
            </a:r>
            <a:r>
              <a:rPr lang="ru-RU" dirty="0"/>
              <a:t> на </a:t>
            </a:r>
            <a:r>
              <a:rPr lang="ru-RU" dirty="0" err="1"/>
              <a:t>моето</a:t>
            </a:r>
            <a:r>
              <a:rPr lang="ru-RU" dirty="0"/>
              <a:t> действие да е </a:t>
            </a:r>
            <a:r>
              <a:rPr lang="ru-RU" dirty="0" err="1"/>
              <a:t>такава</a:t>
            </a:r>
            <a:r>
              <a:rPr lang="ru-RU" dirty="0"/>
              <a:t>, че да искам </a:t>
            </a:r>
            <a:r>
              <a:rPr lang="ru-RU" dirty="0" err="1"/>
              <a:t>тя</a:t>
            </a:r>
            <a:r>
              <a:rPr lang="ru-RU" dirty="0"/>
              <a:t> да </a:t>
            </a:r>
            <a:r>
              <a:rPr lang="ru-RU" dirty="0" err="1"/>
              <a:t>бъде</a:t>
            </a:r>
            <a:r>
              <a:rPr lang="ru-RU" dirty="0"/>
              <a:t> </a:t>
            </a:r>
            <a:r>
              <a:rPr lang="ru-RU" dirty="0" err="1"/>
              <a:t>универсализирана</a:t>
            </a:r>
            <a:r>
              <a:rPr lang="ru-RU" dirty="0"/>
              <a:t>, за да </a:t>
            </a:r>
            <a:r>
              <a:rPr lang="ru-RU" dirty="0" err="1"/>
              <a:t>бъде</a:t>
            </a:r>
            <a:r>
              <a:rPr lang="ru-RU" dirty="0"/>
              <a:t> </a:t>
            </a:r>
            <a:r>
              <a:rPr lang="ru-RU" dirty="0" err="1"/>
              <a:t>тази</a:t>
            </a:r>
            <a:r>
              <a:rPr lang="ru-RU" dirty="0"/>
              <a:t> максима </a:t>
            </a:r>
            <a:r>
              <a:rPr lang="ru-RU" dirty="0" smtClean="0"/>
              <a:t>добра</a:t>
            </a:r>
            <a:r>
              <a:rPr lang="en-GB" dirty="0" smtClean="0"/>
              <a:t>?</a:t>
            </a:r>
            <a:endParaRPr lang="en-GB" dirty="0"/>
          </a:p>
          <a:p>
            <a:endParaRPr lang="en-GB" dirty="0"/>
          </a:p>
          <a:p>
            <a:r>
              <a:rPr lang="ru-RU" dirty="0"/>
              <a:t>Можете ли да се </a:t>
            </a:r>
            <a:r>
              <a:rPr lang="ru-RU" dirty="0" err="1"/>
              <a:t>сетите</a:t>
            </a:r>
            <a:r>
              <a:rPr lang="ru-RU" dirty="0"/>
              <a:t> за </a:t>
            </a:r>
            <a:r>
              <a:rPr lang="ru-RU" dirty="0" err="1"/>
              <a:t>някои</a:t>
            </a:r>
            <a:r>
              <a:rPr lang="ru-RU" dirty="0"/>
              <a:t> </a:t>
            </a:r>
            <a:r>
              <a:rPr lang="ru-RU" dirty="0" err="1"/>
              <a:t>примери</a:t>
            </a:r>
            <a:r>
              <a:rPr lang="ru-RU" dirty="0"/>
              <a:t>, </a:t>
            </a:r>
            <a:r>
              <a:rPr lang="ru-RU" dirty="0" err="1"/>
              <a:t>когато</a:t>
            </a:r>
            <a:r>
              <a:rPr lang="ru-RU" dirty="0"/>
              <a:t> </a:t>
            </a:r>
            <a:r>
              <a:rPr lang="ru-RU" dirty="0" err="1"/>
              <a:t>това</a:t>
            </a:r>
            <a:r>
              <a:rPr lang="ru-RU" dirty="0"/>
              <a:t> не е </a:t>
            </a:r>
            <a:r>
              <a:rPr lang="ru-RU" dirty="0" err="1"/>
              <a:t>така</a:t>
            </a:r>
            <a:r>
              <a:rPr lang="ru-RU" dirty="0" smtClean="0"/>
              <a:t>?</a:t>
            </a:r>
            <a:endParaRPr lang="en-GB" dirty="0"/>
          </a:p>
          <a:p>
            <a:pPr lvl="1"/>
            <a:r>
              <a:rPr lang="bg-BG" dirty="0"/>
              <a:t>Лъжа ? Кражба? </a:t>
            </a:r>
            <a:r>
              <a:rPr lang="bg-BG" dirty="0" smtClean="0"/>
              <a:t>Безбрачие? </a:t>
            </a:r>
            <a:r>
              <a:rPr lang="bg-BG" dirty="0"/>
              <a:t>Геноцид?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79813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E9F283-7A82-354D-9571-7287AE680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Алън</a:t>
            </a:r>
            <a:r>
              <a:rPr lang="ru-RU" dirty="0"/>
              <a:t> </a:t>
            </a:r>
            <a:r>
              <a:rPr lang="ru-RU" dirty="0" err="1"/>
              <a:t>Гевирт</a:t>
            </a:r>
            <a:r>
              <a:rPr lang="ru-RU" dirty="0"/>
              <a:t>: принцип на </a:t>
            </a:r>
            <a:r>
              <a:rPr lang="ru-RU" dirty="0" err="1"/>
              <a:t>общата</a:t>
            </a:r>
            <a:r>
              <a:rPr lang="ru-RU" dirty="0"/>
              <a:t> </a:t>
            </a:r>
            <a:r>
              <a:rPr lang="ru-RU" dirty="0" err="1"/>
              <a:t>съгласуваност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C09C17-6A48-CB4D-8215-6D28A218F0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971550" lvl="1" indent="-514350">
              <a:buFont typeface="+mj-lt"/>
              <a:buAutoNum type="arabicPeriod"/>
            </a:pPr>
            <a:r>
              <a:rPr lang="ru-RU" dirty="0"/>
              <a:t>Аз правя (или </a:t>
            </a:r>
            <a:r>
              <a:rPr lang="ru-RU" dirty="0" err="1"/>
              <a:t>възнамерявам</a:t>
            </a:r>
            <a:r>
              <a:rPr lang="ru-RU" dirty="0"/>
              <a:t> да </a:t>
            </a:r>
            <a:r>
              <a:rPr lang="ru-RU" dirty="0" err="1"/>
              <a:t>направя</a:t>
            </a:r>
            <a:r>
              <a:rPr lang="ru-RU" dirty="0"/>
              <a:t>) Х </a:t>
            </a:r>
            <a:r>
              <a:rPr lang="ru-RU" dirty="0" err="1"/>
              <a:t>доброволно</a:t>
            </a:r>
            <a:r>
              <a:rPr lang="ru-RU" dirty="0"/>
              <a:t> с цел Е, </a:t>
            </a:r>
            <a:r>
              <a:rPr lang="ru-RU" dirty="0" err="1"/>
              <a:t>която</a:t>
            </a:r>
            <a:r>
              <a:rPr lang="ru-RU" dirty="0"/>
              <a:t> </a:t>
            </a:r>
            <a:r>
              <a:rPr lang="ru-RU" dirty="0" err="1"/>
              <a:t>съм</a:t>
            </a:r>
            <a:r>
              <a:rPr lang="ru-RU" dirty="0"/>
              <a:t> избрал. </a:t>
            </a:r>
            <a:endParaRPr lang="ru-RU" dirty="0" smtClean="0"/>
          </a:p>
          <a:p>
            <a:pPr marL="971550" lvl="1" indent="-514350">
              <a:buFont typeface="+mj-lt"/>
              <a:buAutoNum type="arabicPeriod"/>
            </a:pPr>
            <a:r>
              <a:rPr lang="ru-RU" dirty="0" smtClean="0"/>
              <a:t>Е </a:t>
            </a:r>
            <a:r>
              <a:rPr lang="ru-RU" dirty="0" err="1"/>
              <a:t>е</a:t>
            </a:r>
            <a:r>
              <a:rPr lang="ru-RU" dirty="0"/>
              <a:t> </a:t>
            </a:r>
            <a:r>
              <a:rPr lang="ru-RU" dirty="0" smtClean="0"/>
              <a:t>добра.</a:t>
            </a:r>
          </a:p>
          <a:p>
            <a:pPr marL="971550" lvl="1" indent="-514350">
              <a:buFont typeface="+mj-lt"/>
              <a:buAutoNum type="arabicPeriod"/>
            </a:pPr>
            <a:r>
              <a:rPr lang="ru-RU" dirty="0" err="1" smtClean="0"/>
              <a:t>Агенцията</a:t>
            </a:r>
            <a:r>
              <a:rPr lang="ru-RU" dirty="0" smtClean="0"/>
              <a:t> </a:t>
            </a:r>
            <a:r>
              <a:rPr lang="ru-RU" dirty="0" err="1" smtClean="0"/>
              <a:t>има</a:t>
            </a:r>
            <a:r>
              <a:rPr lang="ru-RU" dirty="0" smtClean="0"/>
              <a:t> общи потребности. </a:t>
            </a:r>
          </a:p>
          <a:p>
            <a:pPr marL="971550" lvl="1" indent="-514350">
              <a:buFont typeface="+mj-lt"/>
              <a:buAutoNum type="arabicPeriod"/>
            </a:pPr>
            <a:r>
              <a:rPr lang="ru-RU" dirty="0" err="1" smtClean="0"/>
              <a:t>Наличието</a:t>
            </a:r>
            <a:r>
              <a:rPr lang="ru-RU" dirty="0" smtClean="0"/>
              <a:t> </a:t>
            </a:r>
            <a:r>
              <a:rPr lang="ru-RU" dirty="0"/>
              <a:t>на </a:t>
            </a:r>
            <a:r>
              <a:rPr lang="ru-RU" dirty="0" err="1"/>
              <a:t>общите</a:t>
            </a:r>
            <a:r>
              <a:rPr lang="ru-RU" dirty="0"/>
              <a:t> потребности е добро за </a:t>
            </a:r>
            <a:r>
              <a:rPr lang="ru-RU" dirty="0" err="1"/>
              <a:t>постигането</a:t>
            </a:r>
            <a:r>
              <a:rPr lang="ru-RU" dirty="0"/>
              <a:t> на Е, </a:t>
            </a:r>
            <a:r>
              <a:rPr lang="ru-RU" dirty="0" err="1"/>
              <a:t>каквото</a:t>
            </a:r>
            <a:r>
              <a:rPr lang="ru-RU" dirty="0"/>
              <a:t> и да е </a:t>
            </a:r>
            <a:r>
              <a:rPr lang="ru-RU" dirty="0" err="1"/>
              <a:t>Е</a:t>
            </a:r>
            <a:r>
              <a:rPr lang="ru-RU" dirty="0"/>
              <a:t> ≡ </a:t>
            </a:r>
            <a:r>
              <a:rPr lang="ru-RU" dirty="0" err="1"/>
              <a:t>н</a:t>
            </a:r>
            <a:r>
              <a:rPr lang="ru-RU" dirty="0" err="1" smtClean="0"/>
              <a:t>аличието</a:t>
            </a:r>
            <a:r>
              <a:rPr lang="ru-RU" dirty="0" smtClean="0"/>
              <a:t> </a:t>
            </a:r>
            <a:r>
              <a:rPr lang="ru-RU" dirty="0"/>
              <a:t>на </a:t>
            </a:r>
            <a:r>
              <a:rPr lang="ru-RU" dirty="0" err="1"/>
              <a:t>общите</a:t>
            </a:r>
            <a:r>
              <a:rPr lang="ru-RU" dirty="0"/>
              <a:t> потребности е категорично </a:t>
            </a:r>
            <a:r>
              <a:rPr lang="ru-RU" dirty="0" err="1"/>
              <a:t>инструментално</a:t>
            </a:r>
            <a:r>
              <a:rPr lang="ru-RU" dirty="0"/>
              <a:t> добро за </a:t>
            </a:r>
            <a:r>
              <a:rPr lang="ru-RU" dirty="0" smtClean="0"/>
              <a:t>мен.</a:t>
            </a:r>
            <a:r>
              <a:rPr lang="ru-RU" baseline="30000" dirty="0" smtClean="0">
                <a:hlinkClick r:id="rId2"/>
              </a:rPr>
              <a:t>13</a:t>
            </a:r>
            <a:endParaRPr lang="ru-RU" baseline="30000" dirty="0"/>
          </a:p>
          <a:p>
            <a:pPr marL="971550" lvl="1" indent="-514350">
              <a:buFont typeface="+mj-lt"/>
              <a:buAutoNum type="arabicPeriod"/>
            </a:pPr>
            <a:r>
              <a:rPr lang="ru-RU" dirty="0"/>
              <a:t>Аз категорично </a:t>
            </a:r>
            <a:r>
              <a:rPr lang="ru-RU" dirty="0" err="1" smtClean="0"/>
              <a:t>трябва</a:t>
            </a:r>
            <a:r>
              <a:rPr lang="ru-RU" dirty="0" smtClean="0"/>
              <a:t> </a:t>
            </a:r>
            <a:r>
              <a:rPr lang="ru-RU" dirty="0"/>
              <a:t>да се стремя </a:t>
            </a:r>
            <a:r>
              <a:rPr lang="ru-RU" dirty="0" err="1"/>
              <a:t>към</a:t>
            </a:r>
            <a:r>
              <a:rPr lang="ru-RU" dirty="0"/>
              <a:t> </a:t>
            </a:r>
            <a:r>
              <a:rPr lang="ru-RU" dirty="0" err="1"/>
              <a:t>това</a:t>
            </a:r>
            <a:r>
              <a:rPr lang="ru-RU" dirty="0"/>
              <a:t> да имам </a:t>
            </a:r>
            <a:r>
              <a:rPr lang="ru-RU" dirty="0" smtClean="0"/>
              <a:t>общи </a:t>
            </a:r>
            <a:r>
              <a:rPr lang="ru-RU" dirty="0"/>
              <a:t>потребности. </a:t>
            </a:r>
            <a:endParaRPr lang="ru-RU" dirty="0" smtClean="0"/>
          </a:p>
          <a:p>
            <a:pPr marL="971550" lvl="1" indent="-514350">
              <a:buFont typeface="+mj-lt"/>
              <a:buAutoNum type="arabicPeriod"/>
            </a:pPr>
            <a:r>
              <a:rPr lang="ru-RU" dirty="0" err="1" smtClean="0"/>
              <a:t>Другите</a:t>
            </a:r>
            <a:r>
              <a:rPr lang="ru-RU" dirty="0" smtClean="0"/>
              <a:t> </a:t>
            </a:r>
            <a:r>
              <a:rPr lang="ru-RU" dirty="0" err="1"/>
              <a:t>агенти</a:t>
            </a:r>
            <a:r>
              <a:rPr lang="ru-RU" dirty="0"/>
              <a:t> категорично не </a:t>
            </a:r>
            <a:r>
              <a:rPr lang="ru-RU" dirty="0" err="1"/>
              <a:t>трябва</a:t>
            </a:r>
            <a:r>
              <a:rPr lang="ru-RU" dirty="0"/>
              <a:t> да се </a:t>
            </a:r>
            <a:r>
              <a:rPr lang="ru-RU" dirty="0" err="1"/>
              <a:t>намесват</a:t>
            </a:r>
            <a:r>
              <a:rPr lang="ru-RU" dirty="0"/>
              <a:t> в </a:t>
            </a:r>
            <a:r>
              <a:rPr lang="ru-RU" dirty="0" err="1"/>
              <a:t>това</a:t>
            </a:r>
            <a:r>
              <a:rPr lang="ru-RU" dirty="0"/>
              <a:t> да имам </a:t>
            </a:r>
            <a:r>
              <a:rPr lang="ru-RU" dirty="0" err="1"/>
              <a:t>родовите</a:t>
            </a:r>
            <a:r>
              <a:rPr lang="ru-RU" dirty="0"/>
              <a:t> потребности против </a:t>
            </a:r>
            <a:r>
              <a:rPr lang="ru-RU" dirty="0" err="1"/>
              <a:t>моята</a:t>
            </a:r>
            <a:r>
              <a:rPr lang="ru-RU" dirty="0"/>
              <a:t> воля и </a:t>
            </a:r>
            <a:r>
              <a:rPr lang="ru-RU" dirty="0" err="1"/>
              <a:t>трябва</a:t>
            </a:r>
            <a:r>
              <a:rPr lang="ru-RU" dirty="0"/>
              <a:t> да ми </a:t>
            </a:r>
            <a:r>
              <a:rPr lang="ru-RU" dirty="0" err="1"/>
              <a:t>помагат</a:t>
            </a:r>
            <a:r>
              <a:rPr lang="ru-RU" dirty="0"/>
              <a:t> да си </a:t>
            </a:r>
            <a:r>
              <a:rPr lang="ru-RU" dirty="0" err="1" smtClean="0"/>
              <a:t>осигурят</a:t>
            </a:r>
            <a:r>
              <a:rPr lang="ru-RU" dirty="0" smtClean="0"/>
              <a:t> </a:t>
            </a:r>
            <a:r>
              <a:rPr lang="ru-RU" dirty="0" err="1"/>
              <a:t>родовите</a:t>
            </a:r>
            <a:r>
              <a:rPr lang="ru-RU" dirty="0"/>
              <a:t> потребности, </a:t>
            </a:r>
            <a:r>
              <a:rPr lang="ru-RU" dirty="0" err="1"/>
              <a:t>когато</a:t>
            </a:r>
            <a:r>
              <a:rPr lang="ru-RU" dirty="0"/>
              <a:t> не </a:t>
            </a:r>
            <a:r>
              <a:rPr lang="ru-RU" dirty="0" err="1"/>
              <a:t>мога</a:t>
            </a:r>
            <a:r>
              <a:rPr lang="ru-RU" dirty="0"/>
              <a:t> да </a:t>
            </a:r>
            <a:r>
              <a:rPr lang="ru-RU" dirty="0" err="1"/>
              <a:t>го</a:t>
            </a:r>
            <a:r>
              <a:rPr lang="ru-RU" dirty="0"/>
              <a:t> </a:t>
            </a:r>
            <a:r>
              <a:rPr lang="ru-RU" dirty="0" err="1"/>
              <a:t>направя</a:t>
            </a:r>
            <a:r>
              <a:rPr lang="ru-RU" dirty="0"/>
              <a:t> </a:t>
            </a:r>
            <a:r>
              <a:rPr lang="ru-RU" dirty="0" err="1"/>
              <a:t>със</a:t>
            </a:r>
            <a:r>
              <a:rPr lang="ru-RU" dirty="0"/>
              <a:t> </a:t>
            </a:r>
            <a:r>
              <a:rPr lang="ru-RU" dirty="0" err="1"/>
              <a:t>собствени</a:t>
            </a:r>
            <a:r>
              <a:rPr lang="ru-RU" dirty="0"/>
              <a:t> усилия, </a:t>
            </a:r>
            <a:r>
              <a:rPr lang="ru-RU" dirty="0" err="1"/>
              <a:t>ако</a:t>
            </a:r>
            <a:r>
              <a:rPr lang="ru-RU" dirty="0"/>
              <a:t> желая </a:t>
            </a:r>
            <a:r>
              <a:rPr lang="ru-RU" dirty="0" err="1" smtClean="0"/>
              <a:t>това</a:t>
            </a:r>
            <a:r>
              <a:rPr lang="ru-RU" dirty="0" smtClean="0"/>
              <a:t>. </a:t>
            </a:r>
          </a:p>
          <a:p>
            <a:pPr marL="971550" lvl="1" indent="-514350">
              <a:buFont typeface="+mj-lt"/>
              <a:buAutoNum type="arabicPeriod"/>
            </a:pPr>
            <a:r>
              <a:rPr lang="ru-RU" dirty="0"/>
              <a:t>А</a:t>
            </a:r>
            <a:r>
              <a:rPr lang="ru-RU" dirty="0" smtClean="0"/>
              <a:t>з </a:t>
            </a:r>
            <a:r>
              <a:rPr lang="ru-RU" dirty="0" err="1"/>
              <a:t>съм</a:t>
            </a:r>
            <a:r>
              <a:rPr lang="ru-RU" dirty="0"/>
              <a:t> агент → Имам </a:t>
            </a:r>
            <a:r>
              <a:rPr lang="ru-RU" dirty="0" err="1"/>
              <a:t>родовите</a:t>
            </a:r>
            <a:r>
              <a:rPr lang="ru-RU" dirty="0"/>
              <a:t> права. </a:t>
            </a:r>
            <a:endParaRPr lang="ru-RU" dirty="0" smtClean="0"/>
          </a:p>
          <a:p>
            <a:pPr marL="971550" lvl="1" indent="-514350">
              <a:buFont typeface="+mj-lt"/>
              <a:buAutoNum type="arabicPeriod"/>
            </a:pPr>
            <a:r>
              <a:rPr lang="ru-RU" dirty="0" err="1" smtClean="0"/>
              <a:t>Всички</a:t>
            </a:r>
            <a:r>
              <a:rPr lang="ru-RU" dirty="0" smtClean="0"/>
              <a:t> </a:t>
            </a:r>
            <a:r>
              <a:rPr lang="ru-RU" dirty="0" err="1"/>
              <a:t>агенти</a:t>
            </a:r>
            <a:r>
              <a:rPr lang="ru-RU" dirty="0"/>
              <a:t> </a:t>
            </a:r>
            <a:r>
              <a:rPr lang="ru-RU" dirty="0" err="1"/>
              <a:t>имат</a:t>
            </a:r>
            <a:r>
              <a:rPr lang="ru-RU" dirty="0"/>
              <a:t> </a:t>
            </a:r>
            <a:r>
              <a:rPr lang="ru-RU" dirty="0" err="1"/>
              <a:t>родовите</a:t>
            </a:r>
            <a:r>
              <a:rPr lang="ru-RU" dirty="0"/>
              <a:t> права.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  <a:p>
            <a:pPr marL="0" indent="0">
              <a:buNone/>
            </a:pPr>
            <a:r>
              <a:rPr lang="ru-RU" sz="3400" dirty="0" err="1"/>
              <a:t>Съществуват</a:t>
            </a:r>
            <a:r>
              <a:rPr lang="ru-RU" sz="3400" dirty="0"/>
              <a:t> и </a:t>
            </a:r>
            <a:r>
              <a:rPr lang="ru-RU" sz="3400" dirty="0" err="1"/>
              <a:t>други</a:t>
            </a:r>
            <a:r>
              <a:rPr lang="ru-RU" sz="3400" dirty="0"/>
              <a:t> </a:t>
            </a:r>
            <a:r>
              <a:rPr lang="ru-RU" sz="3400" dirty="0" err="1"/>
              <a:t>опити</a:t>
            </a:r>
            <a:r>
              <a:rPr lang="ru-RU" sz="3400" dirty="0"/>
              <a:t> за </a:t>
            </a:r>
            <a:r>
              <a:rPr lang="ru-RU" sz="3400" dirty="0" err="1"/>
              <a:t>разработване</a:t>
            </a:r>
            <a:r>
              <a:rPr lang="ru-RU" sz="3400" dirty="0"/>
              <a:t> на </a:t>
            </a:r>
            <a:r>
              <a:rPr lang="ru-RU" sz="3400" dirty="0" err="1" smtClean="0"/>
              <a:t>етика</a:t>
            </a:r>
            <a:r>
              <a:rPr lang="ru-RU" sz="3400" dirty="0" smtClean="0"/>
              <a:t> на Кант</a:t>
            </a:r>
            <a:r>
              <a:rPr lang="ru-RU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84100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6A2D75-63A2-3F4E-A341-82A666D54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Искаме ли </a:t>
            </a:r>
            <a:r>
              <a:rPr lang="bg-BG" dirty="0" smtClean="0"/>
              <a:t>Кантски </a:t>
            </a:r>
            <a:r>
              <a:rPr lang="bg-BG" dirty="0"/>
              <a:t>роботи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D934DE-1715-084F-95F6-FA6BEB68CB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Да</a:t>
            </a:r>
            <a:endParaRPr lang="en-GB" dirty="0"/>
          </a:p>
          <a:p>
            <a:pPr lvl="1"/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бъдат</a:t>
            </a:r>
            <a:r>
              <a:rPr lang="ru-RU" dirty="0"/>
              <a:t> </a:t>
            </a:r>
            <a:r>
              <a:rPr lang="ru-RU" dirty="0" err="1" smtClean="0"/>
              <a:t>последователни</a:t>
            </a:r>
            <a:r>
              <a:rPr lang="ru-RU" dirty="0" smtClean="0"/>
              <a:t>. </a:t>
            </a:r>
          </a:p>
          <a:p>
            <a:pPr lvl="1"/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/>
              <a:t>бъдат</a:t>
            </a:r>
            <a:r>
              <a:rPr lang="ru-RU" dirty="0"/>
              <a:t> </a:t>
            </a:r>
            <a:r>
              <a:rPr lang="ru-RU" dirty="0" err="1" smtClean="0"/>
              <a:t>безпристрастни</a:t>
            </a:r>
            <a:r>
              <a:rPr lang="ru-RU" dirty="0" smtClean="0"/>
              <a:t>.</a:t>
            </a:r>
          </a:p>
          <a:p>
            <a:r>
              <a:rPr lang="bg-BG" dirty="0" smtClean="0"/>
              <a:t>Не</a:t>
            </a:r>
            <a:endParaRPr lang="en-GB" dirty="0"/>
          </a:p>
          <a:p>
            <a:pPr lvl="1"/>
            <a:r>
              <a:rPr lang="ru-RU" dirty="0"/>
              <a:t>Те </a:t>
            </a:r>
            <a:r>
              <a:rPr lang="ru-RU" dirty="0" err="1"/>
              <a:t>могат</a:t>
            </a:r>
            <a:r>
              <a:rPr lang="ru-RU" dirty="0"/>
              <a:t> да </a:t>
            </a:r>
            <a:r>
              <a:rPr lang="ru-RU" dirty="0" err="1"/>
              <a:t>действат</a:t>
            </a:r>
            <a:r>
              <a:rPr lang="ru-RU" dirty="0"/>
              <a:t> на </a:t>
            </a:r>
            <a:r>
              <a:rPr lang="ru-RU" dirty="0" err="1"/>
              <a:t>базата</a:t>
            </a:r>
            <a:r>
              <a:rPr lang="ru-RU" dirty="0"/>
              <a:t> на </a:t>
            </a:r>
            <a:r>
              <a:rPr lang="ru-RU" dirty="0" err="1"/>
              <a:t>лоши</a:t>
            </a:r>
            <a:r>
              <a:rPr lang="ru-RU" dirty="0"/>
              <a:t> </a:t>
            </a:r>
            <a:r>
              <a:rPr lang="ru-RU" dirty="0" err="1" smtClean="0"/>
              <a:t>максими</a:t>
            </a:r>
            <a:r>
              <a:rPr lang="ru-RU" dirty="0" smtClean="0"/>
              <a:t>. </a:t>
            </a:r>
          </a:p>
          <a:p>
            <a:pPr lvl="1"/>
            <a:r>
              <a:rPr lang="ru-RU" dirty="0" err="1" smtClean="0"/>
              <a:t>Техните</a:t>
            </a:r>
            <a:r>
              <a:rPr lang="ru-RU" dirty="0" smtClean="0"/>
              <a:t> </a:t>
            </a:r>
            <a:r>
              <a:rPr lang="ru-RU" dirty="0" err="1"/>
              <a:t>максими</a:t>
            </a:r>
            <a:r>
              <a:rPr lang="ru-RU" dirty="0"/>
              <a:t> </a:t>
            </a:r>
            <a:r>
              <a:rPr lang="ru-RU" dirty="0" err="1"/>
              <a:t>могат</a:t>
            </a:r>
            <a:r>
              <a:rPr lang="ru-RU" dirty="0"/>
              <a:t> да </a:t>
            </a:r>
            <a:r>
              <a:rPr lang="ru-RU" dirty="0" err="1"/>
              <a:t>бъдат</a:t>
            </a:r>
            <a:r>
              <a:rPr lang="ru-RU" dirty="0"/>
              <a:t> </a:t>
            </a:r>
            <a:r>
              <a:rPr lang="ru-RU" dirty="0" err="1"/>
              <a:t>твърде</a:t>
            </a:r>
            <a:r>
              <a:rPr lang="ru-RU" dirty="0"/>
              <a:t> строги.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3511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40D13-41DD-5647-A31E-06CAABDFF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Деонтология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28355C-4407-8A4A-BBFF-BA1204DB41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err="1" smtClean="0"/>
              <a:t>Консеквенциалистите</a:t>
            </a:r>
            <a:r>
              <a:rPr lang="ru-RU" dirty="0" smtClean="0"/>
              <a:t> </a:t>
            </a:r>
            <a:r>
              <a:rPr lang="ru-RU" dirty="0" err="1"/>
              <a:t>смятат</a:t>
            </a:r>
            <a:r>
              <a:rPr lang="ru-RU" dirty="0"/>
              <a:t>, че </a:t>
            </a:r>
            <a:r>
              <a:rPr lang="ru-RU" dirty="0" err="1"/>
              <a:t>изборите</a:t>
            </a:r>
            <a:r>
              <a:rPr lang="ru-RU" dirty="0"/>
              <a:t> - действия и/или намерения - </a:t>
            </a:r>
            <a:r>
              <a:rPr lang="ru-RU" dirty="0" err="1"/>
              <a:t>трябва</a:t>
            </a:r>
            <a:r>
              <a:rPr lang="ru-RU" dirty="0"/>
              <a:t> да </a:t>
            </a:r>
            <a:r>
              <a:rPr lang="ru-RU" dirty="0" err="1"/>
              <a:t>бъдат</a:t>
            </a:r>
            <a:r>
              <a:rPr lang="ru-RU" dirty="0"/>
              <a:t> </a:t>
            </a:r>
            <a:r>
              <a:rPr lang="ru-RU" dirty="0" err="1"/>
              <a:t>оценявани</a:t>
            </a:r>
            <a:r>
              <a:rPr lang="ru-RU" dirty="0"/>
              <a:t> </a:t>
            </a:r>
            <a:r>
              <a:rPr lang="ru-RU" dirty="0" err="1"/>
              <a:t>морално</a:t>
            </a:r>
            <a:r>
              <a:rPr lang="ru-RU" dirty="0"/>
              <a:t> </a:t>
            </a:r>
            <a:r>
              <a:rPr lang="ru-RU" dirty="0" err="1"/>
              <a:t>единствено</a:t>
            </a:r>
            <a:r>
              <a:rPr lang="ru-RU" dirty="0"/>
              <a:t> </a:t>
            </a:r>
            <a:r>
              <a:rPr lang="ru-RU" dirty="0" err="1"/>
              <a:t>въз</a:t>
            </a:r>
            <a:r>
              <a:rPr lang="ru-RU" dirty="0"/>
              <a:t> основа на </a:t>
            </a:r>
            <a:r>
              <a:rPr lang="ru-RU" dirty="0" err="1"/>
              <a:t>състоянията</a:t>
            </a:r>
            <a:r>
              <a:rPr lang="ru-RU" dirty="0"/>
              <a:t> на </a:t>
            </a:r>
            <a:r>
              <a:rPr lang="ru-RU" dirty="0" err="1"/>
              <a:t>нещата</a:t>
            </a:r>
            <a:r>
              <a:rPr lang="ru-RU" dirty="0"/>
              <a:t>, </a:t>
            </a:r>
            <a:r>
              <a:rPr lang="ru-RU" dirty="0" err="1"/>
              <a:t>които</a:t>
            </a:r>
            <a:r>
              <a:rPr lang="ru-RU" dirty="0"/>
              <a:t> те </a:t>
            </a:r>
            <a:r>
              <a:rPr lang="ru-RU" dirty="0" err="1"/>
              <a:t>предизвикват</a:t>
            </a:r>
            <a:r>
              <a:rPr lang="ru-RU" dirty="0"/>
              <a:t>.</a:t>
            </a:r>
            <a:endParaRPr lang="en-GB" dirty="0"/>
          </a:p>
          <a:p>
            <a:pPr lvl="1"/>
            <a:r>
              <a:rPr lang="ru-RU" dirty="0"/>
              <a:t>Напр. </a:t>
            </a:r>
            <a:r>
              <a:rPr lang="ru-RU" dirty="0" err="1"/>
              <a:t>моята</a:t>
            </a:r>
            <a:r>
              <a:rPr lang="ru-RU" dirty="0"/>
              <a:t> </a:t>
            </a:r>
            <a:r>
              <a:rPr lang="ru-RU" dirty="0" err="1"/>
              <a:t>лъжа</a:t>
            </a:r>
            <a:r>
              <a:rPr lang="ru-RU" dirty="0"/>
              <a:t> е добра или </a:t>
            </a:r>
            <a:r>
              <a:rPr lang="ru-RU" dirty="0" err="1"/>
              <a:t>лоша</a:t>
            </a:r>
            <a:r>
              <a:rPr lang="ru-RU" dirty="0"/>
              <a:t> в </a:t>
            </a:r>
            <a:r>
              <a:rPr lang="ru-RU" dirty="0" err="1"/>
              <a:t>зависимост</a:t>
            </a:r>
            <a:r>
              <a:rPr lang="ru-RU" dirty="0"/>
              <a:t> от </a:t>
            </a:r>
            <a:r>
              <a:rPr lang="ru-RU" dirty="0" err="1"/>
              <a:t>последиците</a:t>
            </a:r>
            <a:r>
              <a:rPr lang="ru-RU" dirty="0"/>
              <a:t>, </a:t>
            </a:r>
            <a:r>
              <a:rPr lang="ru-RU" dirty="0" err="1"/>
              <a:t>които</a:t>
            </a:r>
            <a:r>
              <a:rPr lang="ru-RU" dirty="0"/>
              <a:t> </a:t>
            </a:r>
            <a:r>
              <a:rPr lang="ru-RU" dirty="0" err="1"/>
              <a:t>предизвиква</a:t>
            </a:r>
            <a:r>
              <a:rPr lang="ru-RU" dirty="0"/>
              <a:t> в света</a:t>
            </a:r>
            <a:r>
              <a:rPr lang="ru-RU" dirty="0" smtClean="0"/>
              <a:t>.</a:t>
            </a:r>
            <a:endParaRPr lang="en-US" dirty="0" smtClean="0"/>
          </a:p>
          <a:p>
            <a:endParaRPr lang="ru-RU" dirty="0" smtClean="0"/>
          </a:p>
          <a:p>
            <a:r>
              <a:rPr lang="ru-RU" dirty="0" err="1" smtClean="0"/>
              <a:t>Деонтолозите</a:t>
            </a:r>
            <a:r>
              <a:rPr lang="ru-RU" dirty="0" smtClean="0"/>
              <a:t> </a:t>
            </a:r>
            <a:r>
              <a:rPr lang="ru-RU" dirty="0" err="1"/>
              <a:t>смятат</a:t>
            </a:r>
            <a:r>
              <a:rPr lang="ru-RU" dirty="0"/>
              <a:t>, че </a:t>
            </a:r>
            <a:r>
              <a:rPr lang="ru-RU" dirty="0" err="1"/>
              <a:t>определени</a:t>
            </a:r>
            <a:r>
              <a:rPr lang="ru-RU" dirty="0"/>
              <a:t> действия </a:t>
            </a:r>
            <a:r>
              <a:rPr lang="ru-RU" dirty="0" err="1"/>
              <a:t>са</a:t>
            </a:r>
            <a:r>
              <a:rPr lang="ru-RU" dirty="0"/>
              <a:t> </a:t>
            </a:r>
            <a:r>
              <a:rPr lang="ru-RU" dirty="0" err="1"/>
              <a:t>добри</a:t>
            </a:r>
            <a:r>
              <a:rPr lang="ru-RU" dirty="0"/>
              <a:t> или </a:t>
            </a:r>
            <a:r>
              <a:rPr lang="ru-RU" dirty="0" err="1"/>
              <a:t>лоши</a:t>
            </a:r>
            <a:r>
              <a:rPr lang="ru-RU" dirty="0"/>
              <a:t>, независимо от </a:t>
            </a:r>
            <a:r>
              <a:rPr lang="ru-RU" dirty="0" err="1"/>
              <a:t>последствията</a:t>
            </a:r>
            <a:r>
              <a:rPr lang="ru-RU" dirty="0"/>
              <a:t> им</a:t>
            </a:r>
            <a:r>
              <a:rPr lang="ru-RU" dirty="0" smtClean="0"/>
              <a:t>.</a:t>
            </a:r>
            <a:endParaRPr lang="en-US" dirty="0" smtClean="0"/>
          </a:p>
          <a:p>
            <a:pPr lvl="1"/>
            <a:r>
              <a:rPr lang="ru-RU" dirty="0" err="1"/>
              <a:t>Лъжата</a:t>
            </a:r>
            <a:r>
              <a:rPr lang="ru-RU" dirty="0"/>
              <a:t> </a:t>
            </a:r>
            <a:r>
              <a:rPr lang="ru-RU" dirty="0" err="1"/>
              <a:t>винаги</a:t>
            </a:r>
            <a:r>
              <a:rPr lang="ru-RU" dirty="0"/>
              <a:t> е </a:t>
            </a:r>
            <a:r>
              <a:rPr lang="ru-RU" dirty="0" err="1"/>
              <a:t>лоша</a:t>
            </a:r>
            <a:r>
              <a:rPr lang="ru-RU" dirty="0"/>
              <a:t>, независимо от </a:t>
            </a:r>
            <a:r>
              <a:rPr lang="ru-RU" dirty="0" err="1"/>
              <a:t>нейния</a:t>
            </a:r>
            <a:r>
              <a:rPr lang="ru-RU" dirty="0"/>
              <a:t> </a:t>
            </a:r>
            <a:r>
              <a:rPr lang="ru-RU" dirty="0" err="1"/>
              <a:t>ефект</a:t>
            </a:r>
            <a:r>
              <a:rPr lang="ru-RU" dirty="0" smtClean="0"/>
              <a:t>.</a:t>
            </a:r>
            <a:endParaRPr lang="en-US" dirty="0" smtClean="0"/>
          </a:p>
          <a:p>
            <a:endParaRPr lang="ru-RU" dirty="0" smtClean="0"/>
          </a:p>
          <a:p>
            <a:r>
              <a:rPr lang="ru-RU" dirty="0" err="1" smtClean="0"/>
              <a:t>Правилното</a:t>
            </a:r>
            <a:r>
              <a:rPr lang="ru-RU" dirty="0" smtClean="0"/>
              <a:t> </a:t>
            </a:r>
            <a:r>
              <a:rPr lang="ru-RU" dirty="0" err="1"/>
              <a:t>има</a:t>
            </a:r>
            <a:r>
              <a:rPr lang="ru-RU" dirty="0"/>
              <a:t> </a:t>
            </a:r>
            <a:r>
              <a:rPr lang="ru-RU" dirty="0" err="1"/>
              <a:t>предимство</a:t>
            </a:r>
            <a:r>
              <a:rPr lang="ru-RU" dirty="0"/>
              <a:t> пред </a:t>
            </a:r>
            <a:r>
              <a:rPr lang="ru-RU" dirty="0" err="1"/>
              <a:t>доброто</a:t>
            </a:r>
            <a:r>
              <a:rPr lang="ru-RU" dirty="0"/>
              <a:t>: </a:t>
            </a:r>
            <a:r>
              <a:rPr lang="ru-RU" dirty="0" err="1"/>
              <a:t>това</a:t>
            </a:r>
            <a:r>
              <a:rPr lang="ru-RU" dirty="0"/>
              <a:t>, </a:t>
            </a:r>
            <a:r>
              <a:rPr lang="ru-RU" dirty="0" err="1"/>
              <a:t>което</a:t>
            </a:r>
            <a:r>
              <a:rPr lang="ru-RU" dirty="0"/>
              <a:t> </a:t>
            </a:r>
            <a:r>
              <a:rPr lang="ru-RU" dirty="0" err="1"/>
              <a:t>прави</a:t>
            </a:r>
            <a:r>
              <a:rPr lang="ru-RU" dirty="0"/>
              <a:t> </a:t>
            </a:r>
            <a:r>
              <a:rPr lang="ru-RU" dirty="0" err="1"/>
              <a:t>избора</a:t>
            </a:r>
            <a:r>
              <a:rPr lang="ru-RU" dirty="0"/>
              <a:t> правилен, е </a:t>
            </a:r>
            <a:r>
              <a:rPr lang="ru-RU" dirty="0" err="1"/>
              <a:t>неговото</a:t>
            </a:r>
            <a:r>
              <a:rPr lang="ru-RU" dirty="0"/>
              <a:t> </a:t>
            </a:r>
            <a:r>
              <a:rPr lang="ru-RU" dirty="0" err="1"/>
              <a:t>съответствие</a:t>
            </a:r>
            <a:r>
              <a:rPr lang="ru-RU" dirty="0"/>
              <a:t> с </a:t>
            </a:r>
            <a:r>
              <a:rPr lang="ru-RU" dirty="0" err="1"/>
              <a:t>моралната</a:t>
            </a:r>
            <a:r>
              <a:rPr lang="ru-RU" dirty="0"/>
              <a:t> норма, </a:t>
            </a:r>
            <a:r>
              <a:rPr lang="ru-RU" dirty="0" err="1"/>
              <a:t>която</a:t>
            </a:r>
            <a:r>
              <a:rPr lang="ru-RU" dirty="0"/>
              <a:t> </a:t>
            </a:r>
            <a:r>
              <a:rPr lang="ru-RU" dirty="0" err="1"/>
              <a:t>го</a:t>
            </a:r>
            <a:r>
              <a:rPr lang="ru-RU" dirty="0"/>
              <a:t> </a:t>
            </a:r>
            <a:r>
              <a:rPr lang="ru-RU" dirty="0" err="1"/>
              <a:t>нарежда</a:t>
            </a:r>
            <a:r>
              <a:rPr lang="ru-RU" dirty="0"/>
              <a:t> или </a:t>
            </a:r>
            <a:r>
              <a:rPr lang="ru-RU" dirty="0" err="1"/>
              <a:t>позволява</a:t>
            </a:r>
            <a:r>
              <a:rPr lang="ru-RU" dirty="0"/>
              <a:t>, а не </a:t>
            </a:r>
            <a:r>
              <a:rPr lang="ru-RU" dirty="0" err="1"/>
              <a:t>неговият</a:t>
            </a:r>
            <a:r>
              <a:rPr lang="ru-RU" dirty="0"/>
              <a:t> </a:t>
            </a:r>
            <a:r>
              <a:rPr lang="ru-RU" dirty="0" err="1"/>
              <a:t>добър</a:t>
            </a:r>
            <a:r>
              <a:rPr lang="ru-RU" dirty="0"/>
              <a:t> или </a:t>
            </a:r>
            <a:r>
              <a:rPr lang="ru-RU" dirty="0" err="1"/>
              <a:t>лош</a:t>
            </a:r>
            <a:r>
              <a:rPr lang="ru-RU" dirty="0"/>
              <a:t> </a:t>
            </a:r>
            <a:r>
              <a:rPr lang="ru-RU" dirty="0" err="1"/>
              <a:t>ефект</a:t>
            </a:r>
            <a:r>
              <a:rPr lang="ru-RU" dirty="0" smtClean="0"/>
              <a:t>.</a:t>
            </a:r>
          </a:p>
          <a:p>
            <a:pPr lvl="1"/>
            <a:r>
              <a:rPr lang="ru-RU" dirty="0"/>
              <a:t>Например не </a:t>
            </a:r>
            <a:r>
              <a:rPr lang="ru-RU" dirty="0" err="1"/>
              <a:t>бива</a:t>
            </a:r>
            <a:r>
              <a:rPr lang="ru-RU" dirty="0"/>
              <a:t> да </a:t>
            </a:r>
            <a:r>
              <a:rPr lang="ru-RU" dirty="0" err="1"/>
              <a:t>убиваме</a:t>
            </a:r>
            <a:r>
              <a:rPr lang="ru-RU" dirty="0"/>
              <a:t> никого, </a:t>
            </a:r>
            <a:r>
              <a:rPr lang="ru-RU" dirty="0" err="1"/>
              <a:t>дори</a:t>
            </a:r>
            <a:r>
              <a:rPr lang="ru-RU" dirty="0"/>
              <a:t> в </a:t>
            </a:r>
            <a:r>
              <a:rPr lang="ru-RU" dirty="0" err="1"/>
              <a:t>случаите</a:t>
            </a:r>
            <a:r>
              <a:rPr lang="ru-RU" dirty="0"/>
              <a:t>, </a:t>
            </a:r>
            <a:r>
              <a:rPr lang="ru-RU" dirty="0" err="1"/>
              <a:t>когато</a:t>
            </a:r>
            <a:r>
              <a:rPr lang="ru-RU" dirty="0"/>
              <a:t> </a:t>
            </a:r>
            <a:r>
              <a:rPr lang="ru-RU" dirty="0" err="1"/>
              <a:t>убийството</a:t>
            </a:r>
            <a:r>
              <a:rPr lang="ru-RU" dirty="0"/>
              <a:t> на </a:t>
            </a:r>
            <a:r>
              <a:rPr lang="ru-RU" dirty="0" err="1"/>
              <a:t>някого</a:t>
            </a:r>
            <a:r>
              <a:rPr lang="ru-RU" dirty="0"/>
              <a:t> би било </a:t>
            </a:r>
            <a:r>
              <a:rPr lang="ru-RU" dirty="0" err="1"/>
              <a:t>по-полезно</a:t>
            </a:r>
            <a:r>
              <a:rPr lang="ru-RU" dirty="0"/>
              <a:t>. </a:t>
            </a:r>
            <a:r>
              <a:rPr lang="ru-RU" dirty="0" err="1"/>
              <a:t>Винаги</a:t>
            </a:r>
            <a:r>
              <a:rPr lang="ru-RU" dirty="0"/>
              <a:t> ли </a:t>
            </a:r>
            <a:r>
              <a:rPr lang="ru-RU" dirty="0" err="1"/>
              <a:t>това</a:t>
            </a:r>
            <a:r>
              <a:rPr lang="ru-RU" dirty="0"/>
              <a:t> е </a:t>
            </a:r>
            <a:r>
              <a:rPr lang="ru-RU" dirty="0" err="1" smtClean="0"/>
              <a:t>така</a:t>
            </a:r>
            <a:r>
              <a:rPr lang="ru-RU" dirty="0" smtClean="0"/>
              <a:t>? </a:t>
            </a:r>
          </a:p>
          <a:p>
            <a:pPr lvl="2"/>
            <a:r>
              <a:rPr lang="ru-RU" dirty="0"/>
              <a:t>Да </a:t>
            </a:r>
            <a:r>
              <a:rPr lang="ru-RU" dirty="0" err="1"/>
              <a:t>разгледаме</a:t>
            </a:r>
            <a:r>
              <a:rPr lang="ru-RU" dirty="0"/>
              <a:t> случая с </a:t>
            </a:r>
            <a:r>
              <a:rPr lang="ru-RU" dirty="0" err="1"/>
              <a:t>британския</a:t>
            </a:r>
            <a:r>
              <a:rPr lang="ru-RU" dirty="0"/>
              <a:t> </a:t>
            </a:r>
            <a:r>
              <a:rPr lang="ru-RU" dirty="0" err="1"/>
              <a:t>войник</a:t>
            </a:r>
            <a:r>
              <a:rPr lang="ru-RU" dirty="0"/>
              <a:t>, </a:t>
            </a:r>
            <a:r>
              <a:rPr lang="ru-RU" dirty="0" err="1"/>
              <a:t>който</a:t>
            </a:r>
            <a:r>
              <a:rPr lang="ru-RU" dirty="0"/>
              <a:t> очевидно е </a:t>
            </a:r>
            <a:r>
              <a:rPr lang="ru-RU" dirty="0" err="1"/>
              <a:t>срещнал</a:t>
            </a:r>
            <a:r>
              <a:rPr lang="ru-RU" dirty="0"/>
              <a:t> </a:t>
            </a:r>
            <a:r>
              <a:rPr lang="ru-RU" dirty="0" err="1"/>
              <a:t>Хитлер</a:t>
            </a:r>
            <a:r>
              <a:rPr lang="ru-RU" dirty="0"/>
              <a:t> в </a:t>
            </a:r>
            <a:r>
              <a:rPr lang="ru-RU" dirty="0" err="1"/>
              <a:t>окопите</a:t>
            </a:r>
            <a:r>
              <a:rPr lang="ru-RU" dirty="0"/>
              <a:t> на </a:t>
            </a:r>
            <a:r>
              <a:rPr lang="ru-RU" dirty="0" err="1"/>
              <a:t>Първата</a:t>
            </a:r>
            <a:r>
              <a:rPr lang="ru-RU" dirty="0"/>
              <a:t> </a:t>
            </a:r>
            <a:r>
              <a:rPr lang="ru-RU" dirty="0" err="1"/>
              <a:t>световна</a:t>
            </a:r>
            <a:r>
              <a:rPr lang="ru-RU" dirty="0"/>
              <a:t> война</a:t>
            </a:r>
            <a:r>
              <a:rPr lang="ru-RU" dirty="0" smtClean="0"/>
              <a:t>.</a:t>
            </a:r>
          </a:p>
          <a:p>
            <a:pPr lvl="2"/>
            <a:r>
              <a:rPr lang="ru-RU" dirty="0" err="1"/>
              <a:t>Какво</a:t>
            </a:r>
            <a:r>
              <a:rPr lang="ru-RU" dirty="0"/>
              <a:t> би казал един утилитарист в </a:t>
            </a:r>
            <a:r>
              <a:rPr lang="ru-RU" dirty="0" err="1"/>
              <a:t>такъв</a:t>
            </a:r>
            <a:r>
              <a:rPr lang="ru-RU" dirty="0"/>
              <a:t> случай?</a:t>
            </a:r>
            <a:endParaRPr lang="en-GB" dirty="0"/>
          </a:p>
          <a:p>
            <a:endParaRPr lang="bg-BG" dirty="0" smtClean="0"/>
          </a:p>
          <a:p>
            <a:r>
              <a:rPr lang="bg-BG" dirty="0" smtClean="0"/>
              <a:t>10-те заповеди</a:t>
            </a:r>
            <a:r>
              <a:rPr lang="bg-BG" dirty="0"/>
              <a:t>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9089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1FF4C-4769-CB44-B58C-E7797CB52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David Ross (</a:t>
            </a:r>
            <a:r>
              <a:rPr lang="en-GB" dirty="0" smtClean="0"/>
              <a:t>1877</a:t>
            </a:r>
            <a:r>
              <a:rPr lang="bg-BG" dirty="0" smtClean="0"/>
              <a:t> -</a:t>
            </a:r>
            <a:r>
              <a:rPr lang="en-GB" dirty="0" smtClean="0"/>
              <a:t> </a:t>
            </a:r>
            <a:r>
              <a:rPr lang="en-GB" dirty="0"/>
              <a:t>1971): </a:t>
            </a:r>
            <a:r>
              <a:rPr lang="en-US" dirty="0"/>
              <a:t> </a:t>
            </a:r>
            <a:r>
              <a:rPr lang="bg-BG" dirty="0" smtClean="0"/>
              <a:t>на пръв поглед явни задължения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C1D963-E2C1-0B43-A83A-0264341E10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fontAlgn="base"/>
            <a:r>
              <a:rPr lang="ru-RU" dirty="0" err="1"/>
              <a:t>Вярност</a:t>
            </a:r>
            <a:r>
              <a:rPr lang="ru-RU" dirty="0"/>
              <a:t>. </a:t>
            </a:r>
            <a:r>
              <a:rPr lang="ru-RU" dirty="0" err="1"/>
              <a:t>Трябва</a:t>
            </a:r>
            <a:r>
              <a:rPr lang="ru-RU" dirty="0"/>
              <a:t> да се стремим да </a:t>
            </a:r>
            <a:r>
              <a:rPr lang="ru-RU" dirty="0" err="1"/>
              <a:t>спазваме</a:t>
            </a:r>
            <a:r>
              <a:rPr lang="ru-RU" dirty="0"/>
              <a:t> </a:t>
            </a:r>
            <a:r>
              <a:rPr lang="ru-RU" dirty="0" err="1"/>
              <a:t>обещанията</a:t>
            </a:r>
            <a:r>
              <a:rPr lang="ru-RU" dirty="0"/>
              <a:t> си и да </a:t>
            </a:r>
            <a:r>
              <a:rPr lang="ru-RU" dirty="0" err="1"/>
              <a:t>бъдем</a:t>
            </a:r>
            <a:r>
              <a:rPr lang="ru-RU" dirty="0"/>
              <a:t> </a:t>
            </a:r>
            <a:r>
              <a:rPr lang="ru-RU" dirty="0" err="1"/>
              <a:t>честни</a:t>
            </a:r>
            <a:r>
              <a:rPr lang="ru-RU" dirty="0"/>
              <a:t> и </a:t>
            </a:r>
            <a:r>
              <a:rPr lang="ru-RU" dirty="0" err="1"/>
              <a:t>правдиви</a:t>
            </a:r>
            <a:r>
              <a:rPr lang="ru-RU" dirty="0"/>
              <a:t>. </a:t>
            </a:r>
            <a:endParaRPr lang="ru-RU" dirty="0" smtClean="0"/>
          </a:p>
          <a:p>
            <a:pPr fontAlgn="base"/>
            <a:r>
              <a:rPr lang="ru-RU" dirty="0" err="1" smtClean="0"/>
              <a:t>Помилване</a:t>
            </a:r>
            <a:r>
              <a:rPr lang="ru-RU" dirty="0"/>
              <a:t>. </a:t>
            </a:r>
            <a:r>
              <a:rPr lang="ru-RU" dirty="0" err="1"/>
              <a:t>Трябва</a:t>
            </a:r>
            <a:r>
              <a:rPr lang="ru-RU" dirty="0"/>
              <a:t> да поправим </a:t>
            </a:r>
            <a:r>
              <a:rPr lang="ru-RU" dirty="0" err="1"/>
              <a:t>грешката</a:t>
            </a:r>
            <a:r>
              <a:rPr lang="ru-RU" dirty="0"/>
              <a:t> си, </a:t>
            </a:r>
            <a:r>
              <a:rPr lang="ru-RU" dirty="0" err="1"/>
              <a:t>когато</a:t>
            </a:r>
            <a:r>
              <a:rPr lang="ru-RU" dirty="0"/>
              <a:t> </a:t>
            </a:r>
            <a:r>
              <a:rPr lang="ru-RU" dirty="0" err="1"/>
              <a:t>сме</a:t>
            </a:r>
            <a:r>
              <a:rPr lang="ru-RU" dirty="0"/>
              <a:t> </a:t>
            </a:r>
            <a:r>
              <a:rPr lang="ru-RU" dirty="0" err="1"/>
              <a:t>наранили</a:t>
            </a:r>
            <a:r>
              <a:rPr lang="ru-RU" dirty="0"/>
              <a:t> </a:t>
            </a:r>
            <a:r>
              <a:rPr lang="ru-RU" dirty="0" err="1"/>
              <a:t>някой</a:t>
            </a:r>
            <a:r>
              <a:rPr lang="ru-RU" dirty="0"/>
              <a:t> друг. </a:t>
            </a:r>
            <a:endParaRPr lang="ru-RU" dirty="0" smtClean="0"/>
          </a:p>
          <a:p>
            <a:pPr fontAlgn="base"/>
            <a:r>
              <a:rPr lang="ru-RU" dirty="0" err="1" smtClean="0"/>
              <a:t>Благодарност</a:t>
            </a:r>
            <a:r>
              <a:rPr lang="ru-RU" dirty="0"/>
              <a:t>. </a:t>
            </a:r>
            <a:r>
              <a:rPr lang="ru-RU" dirty="0" err="1"/>
              <a:t>Трябва</a:t>
            </a:r>
            <a:r>
              <a:rPr lang="ru-RU" dirty="0"/>
              <a:t> да </a:t>
            </a:r>
            <a:r>
              <a:rPr lang="ru-RU" dirty="0" err="1"/>
              <a:t>бъдем</a:t>
            </a:r>
            <a:r>
              <a:rPr lang="ru-RU" dirty="0"/>
              <a:t> </a:t>
            </a:r>
            <a:r>
              <a:rPr lang="ru-RU" dirty="0" err="1"/>
              <a:t>благодарни</a:t>
            </a:r>
            <a:r>
              <a:rPr lang="ru-RU" dirty="0"/>
              <a:t> на </a:t>
            </a:r>
            <a:r>
              <a:rPr lang="ru-RU" dirty="0" err="1"/>
              <a:t>другите</a:t>
            </a:r>
            <a:r>
              <a:rPr lang="ru-RU" dirty="0"/>
              <a:t>, </a:t>
            </a:r>
            <a:r>
              <a:rPr lang="ru-RU" dirty="0" err="1"/>
              <a:t>когато</a:t>
            </a:r>
            <a:r>
              <a:rPr lang="ru-RU" dirty="0"/>
              <a:t> </a:t>
            </a:r>
            <a:r>
              <a:rPr lang="ru-RU" dirty="0" err="1"/>
              <a:t>извършват</a:t>
            </a:r>
            <a:r>
              <a:rPr lang="ru-RU" dirty="0"/>
              <a:t> действия, </a:t>
            </a:r>
            <a:r>
              <a:rPr lang="ru-RU" dirty="0" err="1"/>
              <a:t>които</a:t>
            </a:r>
            <a:r>
              <a:rPr lang="ru-RU" dirty="0"/>
              <a:t> </a:t>
            </a:r>
            <a:r>
              <a:rPr lang="ru-RU" dirty="0" err="1"/>
              <a:t>са</a:t>
            </a:r>
            <a:r>
              <a:rPr lang="ru-RU" dirty="0"/>
              <a:t> ни от </a:t>
            </a:r>
            <a:r>
              <a:rPr lang="ru-RU" dirty="0" err="1"/>
              <a:t>полза</a:t>
            </a:r>
            <a:r>
              <a:rPr lang="ru-RU" dirty="0"/>
              <a:t>, и да се </a:t>
            </a:r>
            <a:r>
              <a:rPr lang="ru-RU" dirty="0" err="1"/>
              <a:t>опитваме</a:t>
            </a:r>
            <a:r>
              <a:rPr lang="ru-RU" dirty="0"/>
              <a:t> да им </a:t>
            </a:r>
            <a:r>
              <a:rPr lang="ru-RU" dirty="0" err="1"/>
              <a:t>отвърнем</a:t>
            </a:r>
            <a:r>
              <a:rPr lang="ru-RU" dirty="0"/>
              <a:t> </a:t>
            </a:r>
            <a:r>
              <a:rPr lang="ru-RU" dirty="0" err="1"/>
              <a:t>със</a:t>
            </a:r>
            <a:r>
              <a:rPr lang="ru-RU" dirty="0"/>
              <a:t> </a:t>
            </a:r>
            <a:r>
              <a:rPr lang="ru-RU" dirty="0" err="1"/>
              <a:t>същото</a:t>
            </a:r>
            <a:r>
              <a:rPr lang="ru-RU" dirty="0"/>
              <a:t>. </a:t>
            </a:r>
            <a:endParaRPr lang="ru-RU" dirty="0" smtClean="0"/>
          </a:p>
          <a:p>
            <a:pPr fontAlgn="base"/>
            <a:r>
              <a:rPr lang="ru-RU" dirty="0" smtClean="0"/>
              <a:t>Без </a:t>
            </a:r>
            <a:r>
              <a:rPr lang="ru-RU" dirty="0" err="1" smtClean="0"/>
              <a:t>нараняване</a:t>
            </a:r>
            <a:r>
              <a:rPr lang="ru-RU" dirty="0" smtClean="0"/>
              <a:t> </a:t>
            </a:r>
            <a:r>
              <a:rPr lang="ru-RU" dirty="0"/>
              <a:t>(или </a:t>
            </a:r>
            <a:r>
              <a:rPr lang="ru-RU" dirty="0" smtClean="0"/>
              <a:t>без </a:t>
            </a:r>
            <a:r>
              <a:rPr lang="ru-RU" dirty="0" err="1" smtClean="0"/>
              <a:t>злономереност</a:t>
            </a:r>
            <a:r>
              <a:rPr lang="ru-RU" dirty="0" smtClean="0"/>
              <a:t>). </a:t>
            </a:r>
            <a:r>
              <a:rPr lang="ru-RU" dirty="0" err="1"/>
              <a:t>Трябва</a:t>
            </a:r>
            <a:r>
              <a:rPr lang="ru-RU" dirty="0"/>
              <a:t> да се </a:t>
            </a:r>
            <a:r>
              <a:rPr lang="ru-RU" dirty="0" err="1"/>
              <a:t>въздържаме</a:t>
            </a:r>
            <a:r>
              <a:rPr lang="ru-RU" dirty="0"/>
              <a:t> от </a:t>
            </a:r>
            <a:r>
              <a:rPr lang="ru-RU" dirty="0" err="1"/>
              <a:t>нанасяне</a:t>
            </a:r>
            <a:r>
              <a:rPr lang="ru-RU" dirty="0"/>
              <a:t> на вреда на </a:t>
            </a:r>
            <a:r>
              <a:rPr lang="ru-RU" dirty="0" err="1"/>
              <a:t>другите</a:t>
            </a:r>
            <a:r>
              <a:rPr lang="ru-RU" dirty="0"/>
              <a:t>, </a:t>
            </a:r>
            <a:r>
              <a:rPr lang="ru-RU" dirty="0" err="1"/>
              <a:t>както</a:t>
            </a:r>
            <a:r>
              <a:rPr lang="ru-RU" dirty="0"/>
              <a:t> </a:t>
            </a:r>
            <a:r>
              <a:rPr lang="ru-RU" dirty="0" err="1"/>
              <a:t>физическа</a:t>
            </a:r>
            <a:r>
              <a:rPr lang="ru-RU" dirty="0"/>
              <a:t>, </a:t>
            </a:r>
            <a:r>
              <a:rPr lang="ru-RU" dirty="0" err="1"/>
              <a:t>така</a:t>
            </a:r>
            <a:r>
              <a:rPr lang="ru-RU" dirty="0"/>
              <a:t> и </a:t>
            </a:r>
            <a:r>
              <a:rPr lang="ru-RU" dirty="0" err="1"/>
              <a:t>психологическа</a:t>
            </a:r>
            <a:r>
              <a:rPr lang="ru-RU" dirty="0"/>
              <a:t>. </a:t>
            </a:r>
            <a:endParaRPr lang="ru-RU" dirty="0" smtClean="0"/>
          </a:p>
          <a:p>
            <a:pPr fontAlgn="base"/>
            <a:r>
              <a:rPr lang="ru-RU" dirty="0" err="1" smtClean="0"/>
              <a:t>Благодетелсност</a:t>
            </a:r>
            <a:r>
              <a:rPr lang="ru-RU" dirty="0" smtClean="0"/>
              <a:t>. </a:t>
            </a:r>
            <a:r>
              <a:rPr lang="ru-RU" dirty="0" err="1"/>
              <a:t>Трябва</a:t>
            </a:r>
            <a:r>
              <a:rPr lang="ru-RU" dirty="0"/>
              <a:t> да </a:t>
            </a:r>
            <a:r>
              <a:rPr lang="ru-RU" dirty="0" err="1"/>
              <a:t>бъдем</a:t>
            </a:r>
            <a:r>
              <a:rPr lang="ru-RU" dirty="0"/>
              <a:t> </a:t>
            </a:r>
            <a:r>
              <a:rPr lang="ru-RU" dirty="0" err="1"/>
              <a:t>добронамерени</a:t>
            </a:r>
            <a:r>
              <a:rPr lang="ru-RU" dirty="0"/>
              <a:t> </a:t>
            </a:r>
            <a:r>
              <a:rPr lang="ru-RU" dirty="0" err="1"/>
              <a:t>към</a:t>
            </a:r>
            <a:r>
              <a:rPr lang="ru-RU" dirty="0"/>
              <a:t> </a:t>
            </a:r>
            <a:r>
              <a:rPr lang="ru-RU" dirty="0" err="1"/>
              <a:t>другите</a:t>
            </a:r>
            <a:r>
              <a:rPr lang="ru-RU" dirty="0"/>
              <a:t> и да се </a:t>
            </a:r>
            <a:r>
              <a:rPr lang="ru-RU" dirty="0" err="1"/>
              <a:t>опитваме</a:t>
            </a:r>
            <a:r>
              <a:rPr lang="ru-RU" dirty="0"/>
              <a:t> да </a:t>
            </a:r>
            <a:r>
              <a:rPr lang="ru-RU" dirty="0" err="1"/>
              <a:t>подобрим</a:t>
            </a:r>
            <a:r>
              <a:rPr lang="ru-RU" dirty="0"/>
              <a:t> </a:t>
            </a:r>
            <a:r>
              <a:rPr lang="ru-RU" dirty="0" err="1"/>
              <a:t>тяхното</a:t>
            </a:r>
            <a:r>
              <a:rPr lang="ru-RU" dirty="0"/>
              <a:t> </a:t>
            </a:r>
            <a:r>
              <a:rPr lang="ru-RU" dirty="0" err="1"/>
              <a:t>здраве</a:t>
            </a:r>
            <a:r>
              <a:rPr lang="ru-RU" dirty="0"/>
              <a:t>, </a:t>
            </a:r>
            <a:r>
              <a:rPr lang="ru-RU" dirty="0" err="1"/>
              <a:t>мъдрост</a:t>
            </a:r>
            <a:r>
              <a:rPr lang="ru-RU" dirty="0"/>
              <a:t>, </a:t>
            </a:r>
            <a:r>
              <a:rPr lang="ru-RU" dirty="0" err="1"/>
              <a:t>сигурност</a:t>
            </a:r>
            <a:r>
              <a:rPr lang="ru-RU" dirty="0"/>
              <a:t>, </a:t>
            </a:r>
            <a:r>
              <a:rPr lang="ru-RU" dirty="0" err="1"/>
              <a:t>щастие</a:t>
            </a:r>
            <a:r>
              <a:rPr lang="ru-RU" dirty="0"/>
              <a:t> и благополучие. </a:t>
            </a:r>
            <a:endParaRPr lang="ru-RU" dirty="0" smtClean="0"/>
          </a:p>
          <a:p>
            <a:pPr fontAlgn="base"/>
            <a:r>
              <a:rPr lang="ru-RU" dirty="0" err="1" smtClean="0"/>
              <a:t>Самоусъвършенстване</a:t>
            </a:r>
            <a:r>
              <a:rPr lang="ru-RU" dirty="0"/>
              <a:t>. </a:t>
            </a:r>
            <a:r>
              <a:rPr lang="ru-RU" dirty="0" err="1"/>
              <a:t>Трябва</a:t>
            </a:r>
            <a:r>
              <a:rPr lang="ru-RU" dirty="0"/>
              <a:t> да се стремим да </a:t>
            </a:r>
            <a:r>
              <a:rPr lang="ru-RU" dirty="0" err="1"/>
              <a:t>подобрим</a:t>
            </a:r>
            <a:r>
              <a:rPr lang="ru-RU" dirty="0"/>
              <a:t> </a:t>
            </a:r>
            <a:r>
              <a:rPr lang="ru-RU" dirty="0" err="1"/>
              <a:t>собственото</a:t>
            </a:r>
            <a:r>
              <a:rPr lang="ru-RU" dirty="0"/>
              <a:t> си </a:t>
            </a:r>
            <a:r>
              <a:rPr lang="ru-RU" dirty="0" err="1"/>
              <a:t>здраве</a:t>
            </a:r>
            <a:r>
              <a:rPr lang="ru-RU" dirty="0"/>
              <a:t>, </a:t>
            </a:r>
            <a:r>
              <a:rPr lang="ru-RU" dirty="0" err="1"/>
              <a:t>мъдрост</a:t>
            </a:r>
            <a:r>
              <a:rPr lang="ru-RU" dirty="0"/>
              <a:t>, </a:t>
            </a:r>
            <a:r>
              <a:rPr lang="ru-RU" dirty="0" err="1"/>
              <a:t>сигурност</a:t>
            </a:r>
            <a:r>
              <a:rPr lang="ru-RU" dirty="0"/>
              <a:t>, </a:t>
            </a:r>
            <a:r>
              <a:rPr lang="ru-RU" dirty="0" err="1"/>
              <a:t>щастие</a:t>
            </a:r>
            <a:r>
              <a:rPr lang="ru-RU" dirty="0"/>
              <a:t> и благополучие. </a:t>
            </a:r>
            <a:endParaRPr lang="ru-RU" dirty="0" smtClean="0"/>
          </a:p>
          <a:p>
            <a:pPr fontAlgn="base"/>
            <a:r>
              <a:rPr lang="ru-RU" dirty="0" err="1" smtClean="0"/>
              <a:t>Справедливост</a:t>
            </a:r>
            <a:r>
              <a:rPr lang="ru-RU" dirty="0"/>
              <a:t>. </a:t>
            </a:r>
            <a:r>
              <a:rPr lang="ru-RU" dirty="0" err="1"/>
              <a:t>Трябва</a:t>
            </a:r>
            <a:r>
              <a:rPr lang="ru-RU" dirty="0"/>
              <a:t> да се </a:t>
            </a:r>
            <a:r>
              <a:rPr lang="ru-RU" dirty="0" err="1"/>
              <a:t>стараем</a:t>
            </a:r>
            <a:r>
              <a:rPr lang="ru-RU" dirty="0"/>
              <a:t> да </a:t>
            </a:r>
            <a:r>
              <a:rPr lang="ru-RU" dirty="0" err="1"/>
              <a:t>бъдем</a:t>
            </a:r>
            <a:r>
              <a:rPr lang="ru-RU" dirty="0"/>
              <a:t> </a:t>
            </a:r>
            <a:r>
              <a:rPr lang="ru-RU" dirty="0" err="1"/>
              <a:t>справедливи</a:t>
            </a:r>
            <a:r>
              <a:rPr lang="ru-RU" dirty="0"/>
              <a:t> и да се </a:t>
            </a:r>
            <a:r>
              <a:rPr lang="ru-RU" dirty="0" err="1"/>
              <a:t>опитваме</a:t>
            </a:r>
            <a:r>
              <a:rPr lang="ru-RU" dirty="0"/>
              <a:t> да </a:t>
            </a:r>
            <a:r>
              <a:rPr lang="ru-RU" dirty="0" err="1"/>
              <a:t>разпределяме</a:t>
            </a:r>
            <a:r>
              <a:rPr lang="ru-RU" dirty="0"/>
              <a:t> ползите и </a:t>
            </a:r>
            <a:r>
              <a:rPr lang="ru-RU" dirty="0" err="1"/>
              <a:t>тежестите</a:t>
            </a:r>
            <a:r>
              <a:rPr lang="ru-RU" dirty="0"/>
              <a:t> справедливо и равномерно.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58540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52207-1880-4F4B-BAB9-AC5732F70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Неизпълнимост на </a:t>
            </a:r>
            <a:r>
              <a:rPr lang="bg-BG" dirty="0" smtClean="0"/>
              <a:t>задълженията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0B056-AA0D-3944-AD59-209B12B8AB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Има</a:t>
            </a:r>
            <a:r>
              <a:rPr lang="ru-RU" dirty="0"/>
              <a:t> ли </a:t>
            </a:r>
            <a:r>
              <a:rPr lang="ru-RU" dirty="0" err="1"/>
              <a:t>смисъл</a:t>
            </a:r>
            <a:r>
              <a:rPr lang="ru-RU" dirty="0"/>
              <a:t> да </a:t>
            </a:r>
            <a:r>
              <a:rPr lang="ru-RU" dirty="0" err="1"/>
              <a:t>разглеждаме</a:t>
            </a:r>
            <a:r>
              <a:rPr lang="ru-RU" dirty="0"/>
              <a:t> </a:t>
            </a:r>
            <a:r>
              <a:rPr lang="ru-RU" dirty="0" err="1"/>
              <a:t>задълженията</a:t>
            </a:r>
            <a:r>
              <a:rPr lang="ru-RU" dirty="0"/>
              <a:t> </a:t>
            </a:r>
            <a:r>
              <a:rPr lang="ru-RU" dirty="0" err="1"/>
              <a:t>като</a:t>
            </a:r>
            <a:r>
              <a:rPr lang="ru-RU" dirty="0"/>
              <a:t> </a:t>
            </a:r>
            <a:r>
              <a:rPr lang="ru-RU" dirty="0" err="1"/>
              <a:t>оборими</a:t>
            </a:r>
            <a:r>
              <a:rPr lang="ru-RU" dirty="0"/>
              <a:t>? </a:t>
            </a:r>
            <a:endParaRPr lang="ru-RU" dirty="0" smtClean="0"/>
          </a:p>
          <a:p>
            <a:r>
              <a:rPr lang="ru-RU" dirty="0" smtClean="0"/>
              <a:t>Можем </a:t>
            </a:r>
            <a:r>
              <a:rPr lang="ru-RU" dirty="0"/>
              <a:t>ли да </a:t>
            </a:r>
            <a:r>
              <a:rPr lang="ru-RU" dirty="0" err="1"/>
              <a:t>прилагаме</a:t>
            </a:r>
            <a:r>
              <a:rPr lang="ru-RU" dirty="0"/>
              <a:t> </a:t>
            </a:r>
            <a:r>
              <a:rPr lang="ru-RU" dirty="0" err="1"/>
              <a:t>оборими</a:t>
            </a:r>
            <a:r>
              <a:rPr lang="ru-RU" dirty="0"/>
              <a:t> </a:t>
            </a:r>
            <a:r>
              <a:rPr lang="ru-RU" dirty="0" err="1"/>
              <a:t>разсъждения</a:t>
            </a:r>
            <a:r>
              <a:rPr lang="ru-RU" dirty="0"/>
              <a:t>, за да </a:t>
            </a:r>
            <a:r>
              <a:rPr lang="ru-RU" dirty="0" err="1"/>
              <a:t>разсъждаваме</a:t>
            </a:r>
            <a:r>
              <a:rPr lang="ru-RU" dirty="0"/>
              <a:t> по отношение на </a:t>
            </a:r>
            <a:r>
              <a:rPr lang="ru-RU" dirty="0" err="1"/>
              <a:t>задълженията</a:t>
            </a:r>
            <a:r>
              <a:rPr lang="ru-RU" dirty="0"/>
              <a:t>? </a:t>
            </a:r>
            <a:endParaRPr lang="ru-RU" dirty="0" smtClean="0"/>
          </a:p>
          <a:p>
            <a:r>
              <a:rPr lang="ru-RU" dirty="0" err="1" smtClean="0"/>
              <a:t>Трябва</a:t>
            </a:r>
            <a:r>
              <a:rPr lang="ru-RU" dirty="0" smtClean="0"/>
              <a:t> </a:t>
            </a:r>
            <a:r>
              <a:rPr lang="ru-RU" dirty="0"/>
              <a:t>ли </a:t>
            </a:r>
            <a:r>
              <a:rPr lang="ru-RU" dirty="0" err="1"/>
              <a:t>една</a:t>
            </a:r>
            <a:r>
              <a:rPr lang="ru-RU" dirty="0"/>
              <a:t> система за </a:t>
            </a:r>
            <a:r>
              <a:rPr lang="ru-RU" dirty="0" err="1"/>
              <a:t>изкуствен</a:t>
            </a:r>
            <a:r>
              <a:rPr lang="ru-RU" dirty="0"/>
              <a:t> </a:t>
            </a:r>
            <a:r>
              <a:rPr lang="ru-RU" dirty="0" err="1"/>
              <a:t>интелект</a:t>
            </a:r>
            <a:r>
              <a:rPr lang="ru-RU" dirty="0"/>
              <a:t> да допуска </a:t>
            </a:r>
            <a:r>
              <a:rPr lang="ru-RU" dirty="0" err="1"/>
              <a:t>изключения</a:t>
            </a:r>
            <a:r>
              <a:rPr lang="ru-RU" dirty="0"/>
              <a:t> от </a:t>
            </a:r>
            <a:r>
              <a:rPr lang="ru-RU" dirty="0" err="1"/>
              <a:t>задълженията</a:t>
            </a:r>
            <a:r>
              <a:rPr lang="ru-RU" dirty="0"/>
              <a:t> или </a:t>
            </a:r>
            <a:r>
              <a:rPr lang="ru-RU" dirty="0" err="1"/>
              <a:t>винаги</a:t>
            </a:r>
            <a:r>
              <a:rPr lang="ru-RU" dirty="0"/>
              <a:t> </a:t>
            </a:r>
            <a:r>
              <a:rPr lang="ru-RU" dirty="0" err="1"/>
              <a:t>трябва</a:t>
            </a:r>
            <a:r>
              <a:rPr lang="ru-RU" dirty="0"/>
              <a:t> да пита </a:t>
            </a:r>
            <a:r>
              <a:rPr lang="ru-RU" dirty="0" err="1"/>
              <a:t>хората</a:t>
            </a:r>
            <a:r>
              <a:rPr lang="ru-RU" dirty="0"/>
              <a:t>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63489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B4B02-1C5C-6249-A5FB-2C67A69ED0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dirty="0" smtClean="0"/>
              <a:t>Контрактаризъм</a:t>
            </a:r>
            <a:br>
              <a:rPr lang="bg-BG" dirty="0" smtClean="0"/>
            </a:br>
            <a:r>
              <a:rPr lang="bg-BG" sz="3200" dirty="0" smtClean="0"/>
              <a:t>(договореност)</a:t>
            </a:r>
            <a:endParaRPr lang="en-GB" sz="3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E0C6E3-B0C2-9447-942E-1F4DC9557B1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Giovanni Sartor</a:t>
            </a:r>
          </a:p>
        </p:txBody>
      </p:sp>
    </p:spTree>
    <p:extLst>
      <p:ext uri="{BB962C8B-B14F-4D97-AF65-F5344CB8AC3E}">
        <p14:creationId xmlns:p14="http://schemas.microsoft.com/office/powerpoint/2010/main" val="23451688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8D1322-01AC-9C49-9771-69A9505BD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Теории за </a:t>
            </a:r>
            <a:r>
              <a:rPr lang="bg-BG" dirty="0" smtClean="0"/>
              <a:t>договор на общността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9E0FBA-4D2A-B846-922E-A73A2AD58F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/>
              <a:t>В политическата теория </a:t>
            </a:r>
            <a:r>
              <a:rPr lang="en-GB" dirty="0" smtClean="0"/>
              <a:t>: </a:t>
            </a:r>
            <a:endParaRPr lang="en-GB" dirty="0"/>
          </a:p>
          <a:p>
            <a:pPr lvl="1"/>
            <a:r>
              <a:rPr lang="ru-RU" dirty="0" err="1"/>
              <a:t>Общественото</a:t>
            </a:r>
            <a:r>
              <a:rPr lang="ru-RU" dirty="0"/>
              <a:t> устройство е справедливо, </a:t>
            </a:r>
            <a:r>
              <a:rPr lang="ru-RU" dirty="0" err="1"/>
              <a:t>ако</a:t>
            </a:r>
            <a:r>
              <a:rPr lang="ru-RU" dirty="0"/>
              <a:t> е било (или би било) </a:t>
            </a:r>
            <a:r>
              <a:rPr lang="ru-RU" dirty="0" err="1"/>
              <a:t>прието</a:t>
            </a:r>
            <a:r>
              <a:rPr lang="ru-RU" dirty="0"/>
              <a:t> от </a:t>
            </a:r>
            <a:r>
              <a:rPr lang="ru-RU" dirty="0" err="1"/>
              <a:t>свободни</a:t>
            </a:r>
            <a:r>
              <a:rPr lang="ru-RU" dirty="0"/>
              <a:t> и </a:t>
            </a:r>
            <a:r>
              <a:rPr lang="ru-RU" dirty="0" err="1"/>
              <a:t>разумни</a:t>
            </a:r>
            <a:r>
              <a:rPr lang="ru-RU" dirty="0"/>
              <a:t> хора.</a:t>
            </a:r>
            <a:endParaRPr lang="en-GB" dirty="0"/>
          </a:p>
          <a:p>
            <a:r>
              <a:rPr lang="bg-BG" dirty="0"/>
              <a:t>В моралната </a:t>
            </a:r>
            <a:r>
              <a:rPr lang="bg-BG" dirty="0" smtClean="0"/>
              <a:t>теория</a:t>
            </a:r>
          </a:p>
          <a:p>
            <a:pPr lvl="1"/>
            <a:r>
              <a:rPr lang="ru-RU" dirty="0" err="1" smtClean="0"/>
              <a:t>Действията</a:t>
            </a:r>
            <a:r>
              <a:rPr lang="ru-RU" dirty="0" smtClean="0"/>
              <a:t> </a:t>
            </a:r>
            <a:r>
              <a:rPr lang="ru-RU" dirty="0" err="1"/>
              <a:t>са</a:t>
            </a:r>
            <a:r>
              <a:rPr lang="ru-RU" dirty="0"/>
              <a:t> </a:t>
            </a:r>
            <a:r>
              <a:rPr lang="ru-RU" dirty="0" err="1"/>
              <a:t>морално</a:t>
            </a:r>
            <a:r>
              <a:rPr lang="ru-RU" dirty="0"/>
              <a:t> </a:t>
            </a:r>
            <a:r>
              <a:rPr lang="ru-RU" dirty="0" err="1" smtClean="0"/>
              <a:t>правилни</a:t>
            </a:r>
            <a:r>
              <a:rPr lang="ru-RU" dirty="0" smtClean="0"/>
              <a:t> само, </a:t>
            </a:r>
            <a:r>
              <a:rPr lang="ru-RU" dirty="0" err="1"/>
              <a:t>защото</a:t>
            </a:r>
            <a:r>
              <a:rPr lang="ru-RU" dirty="0"/>
              <a:t> </a:t>
            </a:r>
            <a:r>
              <a:rPr lang="ru-RU" dirty="0" err="1"/>
              <a:t>са</a:t>
            </a:r>
            <a:r>
              <a:rPr lang="ru-RU" dirty="0"/>
              <a:t> </a:t>
            </a:r>
            <a:r>
              <a:rPr lang="ru-RU" dirty="0" err="1"/>
              <a:t>позволени</a:t>
            </a:r>
            <a:r>
              <a:rPr lang="ru-RU" dirty="0"/>
              <a:t> от правила, </a:t>
            </a:r>
            <a:r>
              <a:rPr lang="ru-RU" dirty="0" err="1"/>
              <a:t>които</a:t>
            </a:r>
            <a:r>
              <a:rPr lang="ru-RU" dirty="0"/>
              <a:t> </a:t>
            </a:r>
            <a:r>
              <a:rPr lang="ru-RU" dirty="0" err="1"/>
              <a:t>свободни</a:t>
            </a:r>
            <a:r>
              <a:rPr lang="ru-RU" dirty="0"/>
              <a:t>, </a:t>
            </a:r>
            <a:r>
              <a:rPr lang="ru-RU" dirty="0" err="1"/>
              <a:t>равноправни</a:t>
            </a:r>
            <a:r>
              <a:rPr lang="ru-RU" dirty="0"/>
              <a:t> и </a:t>
            </a:r>
            <a:r>
              <a:rPr lang="ru-RU" dirty="0" err="1"/>
              <a:t>рационални</a:t>
            </a:r>
            <a:r>
              <a:rPr lang="ru-RU" dirty="0"/>
              <a:t> хора </a:t>
            </a:r>
            <a:r>
              <a:rPr lang="ru-RU" dirty="0" err="1"/>
              <a:t>биха</a:t>
            </a:r>
            <a:r>
              <a:rPr lang="ru-RU" dirty="0"/>
              <a:t> се </a:t>
            </a:r>
            <a:r>
              <a:rPr lang="ru-RU" dirty="0" err="1"/>
              <a:t>съгласили</a:t>
            </a:r>
            <a:r>
              <a:rPr lang="ru-RU" dirty="0"/>
              <a:t> да </a:t>
            </a:r>
            <a:r>
              <a:rPr lang="ru-RU" dirty="0" err="1"/>
              <a:t>спазват</a:t>
            </a:r>
            <a:r>
              <a:rPr lang="ru-RU" dirty="0"/>
              <a:t>, при условие че и </a:t>
            </a:r>
            <a:r>
              <a:rPr lang="ru-RU" dirty="0" err="1"/>
              <a:t>другите</a:t>
            </a:r>
            <a:r>
              <a:rPr lang="ru-RU" dirty="0"/>
              <a:t> се </a:t>
            </a:r>
            <a:r>
              <a:rPr lang="ru-RU" dirty="0" err="1"/>
              <a:t>подчиняват</a:t>
            </a:r>
            <a:r>
              <a:rPr lang="ru-RU" dirty="0"/>
              <a:t> на </a:t>
            </a:r>
            <a:r>
              <a:rPr lang="ru-RU" dirty="0" err="1"/>
              <a:t>тези</a:t>
            </a:r>
            <a:r>
              <a:rPr lang="ru-RU" dirty="0"/>
              <a:t> правила (Шафер Ландау</a:t>
            </a:r>
            <a:r>
              <a:rPr lang="ru-RU" dirty="0" smtClean="0"/>
              <a:t>).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11629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D338D-B1DC-4947-A7F9-A82B8CFC4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Естествено</a:t>
            </a:r>
            <a:r>
              <a:rPr lang="ru-RU" dirty="0"/>
              <a:t> </a:t>
            </a:r>
            <a:r>
              <a:rPr lang="ru-RU" dirty="0" err="1"/>
              <a:t>състояние</a:t>
            </a:r>
            <a:r>
              <a:rPr lang="ru-RU" dirty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 договор на </a:t>
            </a:r>
            <a:r>
              <a:rPr lang="ru-RU" dirty="0" err="1" smtClean="0"/>
              <a:t>общността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AF5C83-7526-C746-B2D1-5402D2A37A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2882194" cy="8346656"/>
          </a:xfrm>
        </p:spPr>
        <p:txBody>
          <a:bodyPr/>
          <a:lstStyle/>
          <a:p>
            <a:r>
              <a:rPr lang="ru-RU" dirty="0"/>
              <a:t>Как да </a:t>
            </a:r>
            <a:r>
              <a:rPr lang="ru-RU" dirty="0" err="1"/>
              <a:t>излезем</a:t>
            </a:r>
            <a:r>
              <a:rPr lang="ru-RU" dirty="0"/>
              <a:t> от </a:t>
            </a:r>
            <a:r>
              <a:rPr lang="ru-RU" dirty="0" err="1"/>
              <a:t>естественото</a:t>
            </a:r>
            <a:r>
              <a:rPr lang="ru-RU" dirty="0"/>
              <a:t> </a:t>
            </a:r>
            <a:r>
              <a:rPr lang="ru-RU" dirty="0" err="1"/>
              <a:t>състояние</a:t>
            </a:r>
            <a:r>
              <a:rPr lang="ru-RU" dirty="0"/>
              <a:t>? </a:t>
            </a:r>
            <a:endParaRPr lang="ru-RU" dirty="0" smtClean="0"/>
          </a:p>
          <a:p>
            <a:r>
              <a:rPr lang="ru-RU" dirty="0" err="1" smtClean="0"/>
              <a:t>Какви</a:t>
            </a:r>
            <a:r>
              <a:rPr lang="ru-RU" dirty="0" smtClean="0"/>
              <a:t> </a:t>
            </a:r>
            <a:r>
              <a:rPr lang="ru-RU" dirty="0" err="1"/>
              <a:t>споразумения</a:t>
            </a:r>
            <a:r>
              <a:rPr lang="ru-RU" dirty="0"/>
              <a:t> </a:t>
            </a:r>
            <a:r>
              <a:rPr lang="ru-RU" dirty="0" err="1"/>
              <a:t>са</a:t>
            </a:r>
            <a:r>
              <a:rPr lang="ru-RU" dirty="0"/>
              <a:t> </a:t>
            </a:r>
            <a:r>
              <a:rPr lang="ru-RU" dirty="0" err="1"/>
              <a:t>подходящи</a:t>
            </a:r>
            <a:r>
              <a:rPr lang="ru-RU" dirty="0"/>
              <a:t>?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C1D41F3-D8D2-A048-A7AE-B1203690D9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82100" y="427470"/>
            <a:ext cx="1143000" cy="1778000"/>
          </a:xfrm>
          <a:prstGeom prst="rect">
            <a:avLst/>
          </a:prstGeom>
        </p:spPr>
      </p:pic>
      <p:pic>
        <p:nvPicPr>
          <p:cNvPr id="3074" name="Picture 2">
            <a:extLst>
              <a:ext uri="{FF2B5EF4-FFF2-40B4-BE49-F238E27FC236}">
                <a16:creationId xmlns:a16="http://schemas.microsoft.com/office/drawing/2014/main" id="{63ABD865-BED1-AC47-A101-C49335F627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3069" y="2715633"/>
            <a:ext cx="6212031" cy="2557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62033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6518A-7BC7-754D-99BE-11BDE3CD5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Джон Ролс</a:t>
            </a:r>
            <a:r>
              <a:rPr lang="en-GB" dirty="0" smtClean="0"/>
              <a:t>(1921-2002</a:t>
            </a:r>
            <a:r>
              <a:rPr lang="en-GB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5F7356-9ABC-C64F-B6DA-7FE4DC0DB6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2860964" cy="4351338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Теория за </a:t>
            </a:r>
            <a:r>
              <a:rPr lang="ru-RU" dirty="0" err="1" smtClean="0"/>
              <a:t>справедливостта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Как </a:t>
            </a:r>
            <a:r>
              <a:rPr lang="ru-RU" dirty="0"/>
              <a:t>да се </a:t>
            </a:r>
            <a:r>
              <a:rPr lang="ru-RU" dirty="0" err="1"/>
              <a:t>гарантира</a:t>
            </a:r>
            <a:r>
              <a:rPr lang="ru-RU" dirty="0"/>
              <a:t>, че </a:t>
            </a:r>
            <a:r>
              <a:rPr lang="ru-RU" dirty="0" err="1" smtClean="0"/>
              <a:t>договорът</a:t>
            </a:r>
            <a:r>
              <a:rPr lang="ru-RU" dirty="0" smtClean="0"/>
              <a:t> на </a:t>
            </a:r>
            <a:r>
              <a:rPr lang="ru-RU" dirty="0" err="1" smtClean="0"/>
              <a:t>общността</a:t>
            </a:r>
            <a:r>
              <a:rPr lang="ru-RU" dirty="0" smtClean="0"/>
              <a:t> </a:t>
            </a:r>
            <a:r>
              <a:rPr lang="ru-RU" dirty="0"/>
              <a:t>е справедлив? </a:t>
            </a:r>
            <a:endParaRPr lang="ru-RU" dirty="0" smtClean="0"/>
          </a:p>
          <a:p>
            <a:r>
              <a:rPr lang="ru-RU" dirty="0" err="1" smtClean="0"/>
              <a:t>Хората</a:t>
            </a:r>
            <a:r>
              <a:rPr lang="ru-RU" dirty="0" smtClean="0"/>
              <a:t> </a:t>
            </a:r>
            <a:r>
              <a:rPr lang="ru-RU" dirty="0" err="1"/>
              <a:t>трябва</a:t>
            </a:r>
            <a:r>
              <a:rPr lang="ru-RU" dirty="0"/>
              <a:t> да </a:t>
            </a:r>
            <a:r>
              <a:rPr lang="ru-RU" dirty="0" err="1"/>
              <a:t>избират</a:t>
            </a:r>
            <a:r>
              <a:rPr lang="ru-RU" dirty="0"/>
              <a:t> под </a:t>
            </a:r>
            <a:r>
              <a:rPr lang="ru-RU" dirty="0" err="1"/>
              <a:t>булото</a:t>
            </a:r>
            <a:r>
              <a:rPr lang="ru-RU" dirty="0"/>
              <a:t> на </a:t>
            </a:r>
            <a:r>
              <a:rPr lang="ru-RU" dirty="0" err="1"/>
              <a:t>невежеството</a:t>
            </a:r>
            <a:r>
              <a:rPr lang="ru-RU" dirty="0"/>
              <a:t>, без да </a:t>
            </a:r>
            <a:r>
              <a:rPr lang="ru-RU" dirty="0" err="1"/>
              <a:t>знаят</a:t>
            </a:r>
            <a:r>
              <a:rPr lang="ru-RU" dirty="0"/>
              <a:t> своя пол, </a:t>
            </a:r>
            <a:r>
              <a:rPr lang="ru-RU" dirty="0" err="1"/>
              <a:t>социално</a:t>
            </a:r>
            <a:r>
              <a:rPr lang="ru-RU" dirty="0"/>
              <a:t> положение, </a:t>
            </a:r>
            <a:r>
              <a:rPr lang="ru-RU" dirty="0" err="1"/>
              <a:t>интереси</a:t>
            </a:r>
            <a:r>
              <a:rPr lang="ru-RU" dirty="0"/>
              <a:t>, </a:t>
            </a:r>
            <a:r>
              <a:rPr lang="ru-RU" dirty="0" err="1"/>
              <a:t>таланти</a:t>
            </a:r>
            <a:r>
              <a:rPr lang="ru-RU" dirty="0"/>
              <a:t>, богатство, раса и т.н.</a:t>
            </a:r>
            <a:endParaRPr lang="en-GB" dirty="0"/>
          </a:p>
        </p:txBody>
      </p:sp>
      <p:pic>
        <p:nvPicPr>
          <p:cNvPr id="4098" name="Picture 2" descr="Illustration showing two groups and a wall (or veil) separating them: the first group at left are uniform stick figures, while the group at right are more diverse in terms of gender, race, and other qualities">
            <a:extLst>
              <a:ext uri="{FF2B5EF4-FFF2-40B4-BE49-F238E27FC236}">
                <a16:creationId xmlns:a16="http://schemas.microsoft.com/office/drawing/2014/main" id="{82D3BC3D-8ECA-6B44-A149-0B6FCF0B0A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2636" y="1690688"/>
            <a:ext cx="4991542" cy="3532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42996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C483C-A28A-0F4D-84B2-2CF6277FC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Какви принципи биха избрали?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3CBFF5-3F6F-D84C-80EA-D69CAC1F99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err="1"/>
              <a:t>Първи</a:t>
            </a:r>
            <a:r>
              <a:rPr lang="ru-RU" b="1" dirty="0"/>
              <a:t> принцип (с приоритет): </a:t>
            </a:r>
            <a:r>
              <a:rPr lang="ru-RU" dirty="0"/>
              <a:t>Всяко лице </a:t>
            </a:r>
            <a:r>
              <a:rPr lang="ru-RU" dirty="0" err="1"/>
              <a:t>има</a:t>
            </a:r>
            <a:r>
              <a:rPr lang="ru-RU" dirty="0"/>
              <a:t> </a:t>
            </a:r>
            <a:r>
              <a:rPr lang="ru-RU" dirty="0" err="1"/>
              <a:t>еднакво</a:t>
            </a:r>
            <a:r>
              <a:rPr lang="ru-RU" dirty="0"/>
              <a:t> неоспоримо право на </a:t>
            </a:r>
            <a:r>
              <a:rPr lang="ru-RU" dirty="0" err="1"/>
              <a:t>напълно</a:t>
            </a:r>
            <a:r>
              <a:rPr lang="ru-RU" dirty="0"/>
              <a:t> адекватна схема от </a:t>
            </a:r>
            <a:r>
              <a:rPr lang="ru-RU" dirty="0" err="1"/>
              <a:t>равни</a:t>
            </a:r>
            <a:r>
              <a:rPr lang="ru-RU" dirty="0"/>
              <a:t> </a:t>
            </a:r>
            <a:r>
              <a:rPr lang="ru-RU" dirty="0" err="1"/>
              <a:t>основни</a:t>
            </a:r>
            <a:r>
              <a:rPr lang="ru-RU" dirty="0"/>
              <a:t> </a:t>
            </a:r>
            <a:r>
              <a:rPr lang="ru-RU" dirty="0" err="1"/>
              <a:t>свободи</a:t>
            </a:r>
            <a:r>
              <a:rPr lang="ru-RU" dirty="0"/>
              <a:t>, </a:t>
            </a:r>
            <a:r>
              <a:rPr lang="ru-RU" dirty="0" err="1"/>
              <a:t>която</a:t>
            </a:r>
            <a:r>
              <a:rPr lang="ru-RU" dirty="0"/>
              <a:t> схема е </a:t>
            </a:r>
            <a:r>
              <a:rPr lang="ru-RU" dirty="0" err="1"/>
              <a:t>съвместима</a:t>
            </a:r>
            <a:r>
              <a:rPr lang="ru-RU" dirty="0"/>
              <a:t> </a:t>
            </a:r>
            <a:r>
              <a:rPr lang="ru-RU" dirty="0" err="1"/>
              <a:t>със</a:t>
            </a:r>
            <a:r>
              <a:rPr lang="ru-RU" dirty="0"/>
              <a:t> </a:t>
            </a:r>
            <a:r>
              <a:rPr lang="ru-RU" dirty="0" err="1"/>
              <a:t>същата</a:t>
            </a:r>
            <a:r>
              <a:rPr lang="ru-RU" dirty="0"/>
              <a:t> схема от </a:t>
            </a:r>
            <a:r>
              <a:rPr lang="ru-RU" dirty="0" err="1"/>
              <a:t>свободи</a:t>
            </a:r>
            <a:r>
              <a:rPr lang="ru-RU" dirty="0"/>
              <a:t> за </a:t>
            </a:r>
            <a:r>
              <a:rPr lang="ru-RU" dirty="0" err="1"/>
              <a:t>всички</a:t>
            </a:r>
            <a:r>
              <a:rPr lang="ru-RU" dirty="0"/>
              <a:t> (свобода на </a:t>
            </a:r>
            <a:r>
              <a:rPr lang="ru-RU" dirty="0" err="1"/>
              <a:t>съвестта</a:t>
            </a:r>
            <a:r>
              <a:rPr lang="ru-RU" dirty="0"/>
              <a:t> и свобода на </a:t>
            </a:r>
            <a:r>
              <a:rPr lang="ru-RU" dirty="0" err="1"/>
              <a:t>сдружаване</a:t>
            </a:r>
            <a:r>
              <a:rPr lang="ru-RU" dirty="0"/>
              <a:t>, свобода на </a:t>
            </a:r>
            <a:r>
              <a:rPr lang="ru-RU" dirty="0" err="1"/>
              <a:t>словото</a:t>
            </a:r>
            <a:r>
              <a:rPr lang="ru-RU" dirty="0"/>
              <a:t> и свобода на </a:t>
            </a:r>
            <a:r>
              <a:rPr lang="ru-RU" dirty="0" err="1"/>
              <a:t>личността</a:t>
            </a:r>
            <a:r>
              <a:rPr lang="ru-RU" dirty="0"/>
              <a:t>, право на глас и др</a:t>
            </a:r>
            <a:r>
              <a:rPr lang="ru-RU" dirty="0" smtClean="0"/>
              <a:t>.</a:t>
            </a:r>
            <a:r>
              <a:rPr lang="bg-BG" dirty="0"/>
              <a:t>)</a:t>
            </a:r>
            <a:r>
              <a:rPr lang="en-GB" dirty="0" smtClean="0"/>
              <a:t>;</a:t>
            </a:r>
            <a:endParaRPr lang="en-GB" dirty="0"/>
          </a:p>
          <a:p>
            <a:r>
              <a:rPr lang="ru-RU" b="1" dirty="0" err="1"/>
              <a:t>Втори</a:t>
            </a:r>
            <a:r>
              <a:rPr lang="ru-RU" b="1" dirty="0"/>
              <a:t> принцип: </a:t>
            </a:r>
            <a:r>
              <a:rPr lang="ru-RU" dirty="0" err="1"/>
              <a:t>Социалните</a:t>
            </a:r>
            <a:r>
              <a:rPr lang="ru-RU" dirty="0"/>
              <a:t> и </a:t>
            </a:r>
            <a:r>
              <a:rPr lang="ru-RU" dirty="0" err="1"/>
              <a:t>икономическите</a:t>
            </a:r>
            <a:r>
              <a:rPr lang="ru-RU" dirty="0"/>
              <a:t> неравенства </a:t>
            </a:r>
            <a:r>
              <a:rPr lang="ru-RU" dirty="0" err="1"/>
              <a:t>трябва</a:t>
            </a:r>
            <a:r>
              <a:rPr lang="ru-RU" dirty="0"/>
              <a:t> да </a:t>
            </a:r>
            <a:r>
              <a:rPr lang="ru-RU" dirty="0" err="1"/>
              <a:t>отговарят</a:t>
            </a:r>
            <a:r>
              <a:rPr lang="ru-RU" dirty="0"/>
              <a:t> на две условия: </a:t>
            </a:r>
            <a:endParaRPr lang="ru-RU" dirty="0" smtClean="0"/>
          </a:p>
          <a:p>
            <a:pPr lvl="1"/>
            <a:r>
              <a:rPr lang="ru-RU" dirty="0" smtClean="0"/>
              <a:t>те </a:t>
            </a:r>
            <a:r>
              <a:rPr lang="ru-RU" dirty="0" err="1"/>
              <a:t>трябва</a:t>
            </a:r>
            <a:r>
              <a:rPr lang="ru-RU" dirty="0"/>
              <a:t> да </a:t>
            </a:r>
            <a:r>
              <a:rPr lang="ru-RU" dirty="0" err="1"/>
              <a:t>са</a:t>
            </a:r>
            <a:r>
              <a:rPr lang="ru-RU" dirty="0"/>
              <a:t> </a:t>
            </a:r>
            <a:r>
              <a:rPr lang="ru-RU" dirty="0" err="1"/>
              <a:t>свързани</a:t>
            </a:r>
            <a:r>
              <a:rPr lang="ru-RU" dirty="0"/>
              <a:t> с </a:t>
            </a:r>
            <a:r>
              <a:rPr lang="ru-RU" dirty="0" err="1"/>
              <a:t>длъжности</a:t>
            </a:r>
            <a:r>
              <a:rPr lang="ru-RU" dirty="0"/>
              <a:t> и позиции, </a:t>
            </a:r>
            <a:r>
              <a:rPr lang="ru-RU" dirty="0" err="1"/>
              <a:t>достъпни</a:t>
            </a:r>
            <a:r>
              <a:rPr lang="ru-RU" dirty="0"/>
              <a:t> за </a:t>
            </a:r>
            <a:r>
              <a:rPr lang="ru-RU" dirty="0" err="1"/>
              <a:t>всички</a:t>
            </a:r>
            <a:r>
              <a:rPr lang="ru-RU" dirty="0"/>
              <a:t> при </a:t>
            </a:r>
            <a:r>
              <a:rPr lang="ru-RU" dirty="0" err="1"/>
              <a:t>условията</a:t>
            </a:r>
            <a:r>
              <a:rPr lang="ru-RU" dirty="0"/>
              <a:t> на справедливо равенство на </a:t>
            </a:r>
            <a:r>
              <a:rPr lang="ru-RU" dirty="0" err="1"/>
              <a:t>възможностите</a:t>
            </a:r>
            <a:r>
              <a:rPr lang="ru-RU" dirty="0" smtClean="0"/>
              <a:t>;</a:t>
            </a:r>
          </a:p>
          <a:p>
            <a:pPr lvl="1"/>
            <a:r>
              <a:rPr lang="ru-RU" dirty="0" smtClean="0"/>
              <a:t> </a:t>
            </a:r>
            <a:r>
              <a:rPr lang="ru-RU" dirty="0"/>
              <a:t>те </a:t>
            </a:r>
            <a:r>
              <a:rPr lang="ru-RU" dirty="0" err="1"/>
              <a:t>трябва</a:t>
            </a:r>
            <a:r>
              <a:rPr lang="ru-RU" dirty="0"/>
              <a:t> да </a:t>
            </a:r>
            <a:r>
              <a:rPr lang="ru-RU" dirty="0" err="1"/>
              <a:t>са</a:t>
            </a:r>
            <a:r>
              <a:rPr lang="ru-RU" dirty="0"/>
              <a:t> в </a:t>
            </a:r>
            <a:r>
              <a:rPr lang="ru-RU" dirty="0" err="1"/>
              <a:t>най-голяма</a:t>
            </a:r>
            <a:r>
              <a:rPr lang="ru-RU" dirty="0"/>
              <a:t> </a:t>
            </a:r>
            <a:r>
              <a:rPr lang="ru-RU" dirty="0" err="1"/>
              <a:t>полза</a:t>
            </a:r>
            <a:r>
              <a:rPr lang="ru-RU" dirty="0"/>
              <a:t> на </a:t>
            </a:r>
            <a:r>
              <a:rPr lang="ru-RU" dirty="0" err="1"/>
              <a:t>членовете</a:t>
            </a:r>
            <a:r>
              <a:rPr lang="ru-RU" dirty="0"/>
              <a:t> на </a:t>
            </a:r>
            <a:r>
              <a:rPr lang="ru-RU" dirty="0" err="1"/>
              <a:t>обществото</a:t>
            </a:r>
            <a:r>
              <a:rPr lang="ru-RU" dirty="0"/>
              <a:t>, </a:t>
            </a:r>
            <a:r>
              <a:rPr lang="ru-RU" dirty="0" err="1"/>
              <a:t>които</a:t>
            </a:r>
            <a:r>
              <a:rPr lang="ru-RU" dirty="0"/>
              <a:t> </a:t>
            </a:r>
            <a:r>
              <a:rPr lang="ru-RU" dirty="0" err="1"/>
              <a:t>са</a:t>
            </a:r>
            <a:r>
              <a:rPr lang="ru-RU" dirty="0"/>
              <a:t> в </a:t>
            </a:r>
            <a:r>
              <a:rPr lang="ru-RU" dirty="0" err="1"/>
              <a:t>най</a:t>
            </a:r>
            <a:r>
              <a:rPr lang="ru-RU" dirty="0"/>
              <a:t>-неблагоприятно положение (принцип на </a:t>
            </a:r>
            <a:r>
              <a:rPr lang="ru-RU" dirty="0" err="1"/>
              <a:t>различието</a:t>
            </a:r>
            <a:r>
              <a:rPr lang="ru-RU" dirty="0"/>
              <a:t>). (JF, 42-43)</a:t>
            </a:r>
            <a:endParaRPr lang="en-GB" dirty="0"/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89992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9A116-5504-9C4F-B08A-76DAAE0FC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ИИ в </a:t>
            </a:r>
            <a:r>
              <a:rPr lang="ru-RU" dirty="0" err="1"/>
              <a:t>едно</a:t>
            </a:r>
            <a:r>
              <a:rPr lang="ru-RU" dirty="0"/>
              <a:t> справедливо общество (</a:t>
            </a:r>
            <a:r>
              <a:rPr lang="ru-RU" dirty="0" err="1"/>
              <a:t>според</a:t>
            </a:r>
            <a:r>
              <a:rPr lang="ru-RU" dirty="0"/>
              <a:t> </a:t>
            </a:r>
            <a:r>
              <a:rPr lang="ru-RU" dirty="0" err="1"/>
              <a:t>Ролс</a:t>
            </a:r>
            <a:r>
              <a:rPr lang="ru-RU" dirty="0"/>
              <a:t>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7F1DC6-341F-074A-81CB-764880DC01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Дали </a:t>
            </a:r>
            <a:r>
              <a:rPr lang="ru-RU" dirty="0" err="1"/>
              <a:t>внедряването</a:t>
            </a:r>
            <a:r>
              <a:rPr lang="ru-RU" dirty="0"/>
              <a:t> на ИИ в </a:t>
            </a:r>
            <a:r>
              <a:rPr lang="ru-RU" dirty="0" err="1"/>
              <a:t>днешното</a:t>
            </a:r>
            <a:r>
              <a:rPr lang="ru-RU" dirty="0"/>
              <a:t> общество </a:t>
            </a:r>
            <a:r>
              <a:rPr lang="ru-RU" dirty="0" err="1"/>
              <a:t>отговаря</a:t>
            </a:r>
            <a:r>
              <a:rPr lang="ru-RU" dirty="0"/>
              <a:t> на </a:t>
            </a:r>
            <a:r>
              <a:rPr lang="ru-RU" dirty="0" err="1" smtClean="0"/>
              <a:t>изискванията</a:t>
            </a:r>
            <a:r>
              <a:rPr lang="ru-RU" dirty="0" smtClean="0"/>
              <a:t> </a:t>
            </a:r>
            <a:r>
              <a:rPr lang="ru-RU" dirty="0"/>
              <a:t>на </a:t>
            </a:r>
            <a:r>
              <a:rPr lang="ru-RU" dirty="0" err="1" smtClean="0"/>
              <a:t>Ролс</a:t>
            </a:r>
            <a:r>
              <a:rPr lang="ru-RU" dirty="0" smtClean="0"/>
              <a:t>?</a:t>
            </a:r>
            <a:endParaRPr lang="en-GB" dirty="0"/>
          </a:p>
          <a:p>
            <a:endParaRPr lang="en-GB" dirty="0"/>
          </a:p>
          <a:p>
            <a:r>
              <a:rPr lang="ru-RU" dirty="0" err="1" smtClean="0"/>
              <a:t>Кога</a:t>
            </a:r>
            <a:r>
              <a:rPr lang="ru-RU" dirty="0" smtClean="0"/>
              <a:t> </a:t>
            </a:r>
            <a:r>
              <a:rPr lang="ru-RU" dirty="0" err="1"/>
              <a:t>може</a:t>
            </a:r>
            <a:r>
              <a:rPr lang="ru-RU" dirty="0"/>
              <a:t> да </a:t>
            </a:r>
            <a:r>
              <a:rPr lang="ru-RU" dirty="0" err="1"/>
              <a:t>противоречи</a:t>
            </a:r>
            <a:r>
              <a:rPr lang="ru-RU" dirty="0"/>
              <a:t> на </a:t>
            </a:r>
            <a:r>
              <a:rPr lang="ru-RU" dirty="0" err="1"/>
              <a:t>основните</a:t>
            </a:r>
            <a:r>
              <a:rPr lang="ru-RU" dirty="0"/>
              <a:t> </a:t>
            </a:r>
            <a:r>
              <a:rPr lang="ru-RU" dirty="0" err="1"/>
              <a:t>свободи</a:t>
            </a:r>
            <a:r>
              <a:rPr lang="en-GB" dirty="0" smtClean="0"/>
              <a:t>?</a:t>
            </a:r>
            <a:endParaRPr lang="en-GB" dirty="0"/>
          </a:p>
          <a:p>
            <a:endParaRPr lang="en-GB" dirty="0"/>
          </a:p>
          <a:p>
            <a:r>
              <a:rPr lang="ru-RU" dirty="0" err="1"/>
              <a:t>Когато</a:t>
            </a:r>
            <a:r>
              <a:rPr lang="ru-RU" dirty="0"/>
              <a:t> </a:t>
            </a:r>
            <a:r>
              <a:rPr lang="ru-RU" dirty="0" err="1"/>
              <a:t>има</a:t>
            </a:r>
            <a:r>
              <a:rPr lang="ru-RU" dirty="0"/>
              <a:t> справедливо равенство на </a:t>
            </a:r>
            <a:r>
              <a:rPr lang="ru-RU" dirty="0" err="1"/>
              <a:t>възможностите</a:t>
            </a:r>
            <a:r>
              <a:rPr lang="en-GB" dirty="0" smtClean="0"/>
              <a:t>?</a:t>
            </a:r>
            <a:endParaRPr lang="en-GB" dirty="0"/>
          </a:p>
          <a:p>
            <a:endParaRPr lang="en-GB" dirty="0"/>
          </a:p>
          <a:p>
            <a:r>
              <a:rPr lang="ru-RU" dirty="0" err="1"/>
              <a:t>Кога</a:t>
            </a:r>
            <a:r>
              <a:rPr lang="ru-RU" dirty="0"/>
              <a:t> </a:t>
            </a:r>
            <a:r>
              <a:rPr lang="bg-BG" dirty="0" smtClean="0"/>
              <a:t>се прилага </a:t>
            </a:r>
            <a:r>
              <a:rPr lang="ru-RU" dirty="0" smtClean="0"/>
              <a:t>принципа </a:t>
            </a:r>
            <a:r>
              <a:rPr lang="ru-RU" dirty="0"/>
              <a:t>на </a:t>
            </a:r>
            <a:r>
              <a:rPr lang="ru-RU" dirty="0" err="1"/>
              <a:t>разликата</a:t>
            </a:r>
            <a:r>
              <a:rPr lang="en-GB" dirty="0" smtClean="0"/>
              <a:t>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83314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03AF1-702B-A248-9078-0723C610F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Юрген </a:t>
            </a:r>
            <a:r>
              <a:rPr lang="ru-RU" dirty="0" err="1"/>
              <a:t>Хабермас</a:t>
            </a:r>
            <a:r>
              <a:rPr lang="ru-RU" dirty="0"/>
              <a:t>: </a:t>
            </a:r>
            <a:r>
              <a:rPr lang="ru-RU" dirty="0" err="1"/>
              <a:t>Етика</a:t>
            </a:r>
            <a:r>
              <a:rPr lang="ru-RU" dirty="0"/>
              <a:t> на дискурса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3463D6-8D37-6044-B709-C4C4DC4436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err="1"/>
              <a:t>Едно</a:t>
            </a:r>
            <a:r>
              <a:rPr lang="ru-RU" dirty="0"/>
              <a:t> правило за действие или </a:t>
            </a:r>
            <a:r>
              <a:rPr lang="ru-RU" dirty="0" err="1"/>
              <a:t>избор</a:t>
            </a:r>
            <a:r>
              <a:rPr lang="ru-RU" dirty="0"/>
              <a:t> е оправдано и </a:t>
            </a:r>
            <a:r>
              <a:rPr lang="ru-RU" dirty="0" err="1"/>
              <a:t>следователно</a:t>
            </a:r>
            <a:r>
              <a:rPr lang="ru-RU" dirty="0"/>
              <a:t> валидно </a:t>
            </a:r>
            <a:r>
              <a:rPr lang="ru-RU" dirty="0" smtClean="0"/>
              <a:t>само, </a:t>
            </a:r>
            <a:r>
              <a:rPr lang="ru-RU" dirty="0" err="1"/>
              <a:t>ако</a:t>
            </a:r>
            <a:r>
              <a:rPr lang="ru-RU" dirty="0"/>
              <a:t> </a:t>
            </a:r>
            <a:r>
              <a:rPr lang="ru-RU" dirty="0" err="1"/>
              <a:t>всички</a:t>
            </a:r>
            <a:r>
              <a:rPr lang="ru-RU" dirty="0"/>
              <a:t>, </a:t>
            </a:r>
            <a:r>
              <a:rPr lang="ru-RU" dirty="0" err="1"/>
              <a:t>които</a:t>
            </a:r>
            <a:r>
              <a:rPr lang="ru-RU" dirty="0"/>
              <a:t> </a:t>
            </a:r>
            <a:r>
              <a:rPr lang="ru-RU" dirty="0" err="1"/>
              <a:t>са</a:t>
            </a:r>
            <a:r>
              <a:rPr lang="ru-RU" dirty="0"/>
              <a:t> </a:t>
            </a:r>
            <a:r>
              <a:rPr lang="ru-RU" dirty="0" err="1"/>
              <a:t>засегнати</a:t>
            </a:r>
            <a:r>
              <a:rPr lang="ru-RU" dirty="0"/>
              <a:t> от него, </a:t>
            </a:r>
            <a:r>
              <a:rPr lang="ru-RU" dirty="0" err="1"/>
              <a:t>могат</a:t>
            </a:r>
            <a:r>
              <a:rPr lang="ru-RU" dirty="0"/>
              <a:t> да </a:t>
            </a:r>
            <a:r>
              <a:rPr lang="ru-RU" dirty="0" err="1"/>
              <a:t>го</a:t>
            </a:r>
            <a:r>
              <a:rPr lang="ru-RU" dirty="0"/>
              <a:t> </a:t>
            </a:r>
            <a:r>
              <a:rPr lang="ru-RU" dirty="0" err="1"/>
              <a:t>приемат</a:t>
            </a:r>
            <a:r>
              <a:rPr lang="ru-RU" dirty="0"/>
              <a:t> в разумен дискурс.</a:t>
            </a:r>
          </a:p>
          <a:p>
            <a:endParaRPr lang="ru-RU" dirty="0"/>
          </a:p>
          <a:p>
            <a:r>
              <a:rPr lang="ru-RU" dirty="0" err="1"/>
              <a:t>Една</a:t>
            </a:r>
            <a:r>
              <a:rPr lang="ru-RU" dirty="0"/>
              <a:t> норма е валидна, </a:t>
            </a:r>
            <a:r>
              <a:rPr lang="ru-RU" dirty="0" err="1"/>
              <a:t>когато</a:t>
            </a:r>
            <a:r>
              <a:rPr lang="ru-RU" dirty="0"/>
              <a:t> </a:t>
            </a:r>
            <a:r>
              <a:rPr lang="ru-RU" dirty="0" err="1"/>
              <a:t>предвидимите</a:t>
            </a:r>
            <a:r>
              <a:rPr lang="ru-RU" dirty="0"/>
              <a:t> </a:t>
            </a:r>
            <a:r>
              <a:rPr lang="ru-RU" dirty="0" err="1"/>
              <a:t>последици</a:t>
            </a:r>
            <a:r>
              <a:rPr lang="ru-RU" dirty="0"/>
              <a:t> и </a:t>
            </a:r>
            <a:r>
              <a:rPr lang="ru-RU" dirty="0" err="1"/>
              <a:t>странични</a:t>
            </a:r>
            <a:r>
              <a:rPr lang="ru-RU" dirty="0"/>
              <a:t> </a:t>
            </a:r>
            <a:r>
              <a:rPr lang="ru-RU" dirty="0" err="1"/>
              <a:t>ефекти</a:t>
            </a:r>
            <a:r>
              <a:rPr lang="ru-RU" dirty="0"/>
              <a:t> от </a:t>
            </a:r>
            <a:r>
              <a:rPr lang="ru-RU" dirty="0" err="1"/>
              <a:t>нейното</a:t>
            </a:r>
            <a:r>
              <a:rPr lang="ru-RU" dirty="0"/>
              <a:t> </a:t>
            </a:r>
            <a:r>
              <a:rPr lang="ru-RU" dirty="0" err="1"/>
              <a:t>общо</a:t>
            </a:r>
            <a:r>
              <a:rPr lang="ru-RU" dirty="0"/>
              <a:t> </a:t>
            </a:r>
            <a:r>
              <a:rPr lang="ru-RU" dirty="0" err="1"/>
              <a:t>спазване</a:t>
            </a:r>
            <a:r>
              <a:rPr lang="ru-RU" dirty="0"/>
              <a:t> за </a:t>
            </a:r>
            <a:r>
              <a:rPr lang="ru-RU" dirty="0" err="1"/>
              <a:t>интересите</a:t>
            </a:r>
            <a:r>
              <a:rPr lang="ru-RU" dirty="0"/>
              <a:t> и </a:t>
            </a:r>
            <a:r>
              <a:rPr lang="ru-RU" dirty="0" err="1"/>
              <a:t>ценностните</a:t>
            </a:r>
            <a:r>
              <a:rPr lang="ru-RU" dirty="0"/>
              <a:t> ориентации на </a:t>
            </a:r>
            <a:r>
              <a:rPr lang="ru-RU" dirty="0" err="1"/>
              <a:t>всеки</a:t>
            </a:r>
            <a:r>
              <a:rPr lang="ru-RU" dirty="0"/>
              <a:t> индивид </a:t>
            </a:r>
            <a:r>
              <a:rPr lang="ru-RU" dirty="0" err="1"/>
              <a:t>биха</a:t>
            </a:r>
            <a:r>
              <a:rPr lang="ru-RU" dirty="0"/>
              <a:t> могли да </a:t>
            </a:r>
            <a:r>
              <a:rPr lang="ru-RU" dirty="0" err="1"/>
              <a:t>бъдат</a:t>
            </a:r>
            <a:r>
              <a:rPr lang="ru-RU" dirty="0"/>
              <a:t> </a:t>
            </a:r>
            <a:r>
              <a:rPr lang="ru-RU" dirty="0" err="1"/>
              <a:t>приети</a:t>
            </a:r>
            <a:r>
              <a:rPr lang="ru-RU" dirty="0"/>
              <a:t> </a:t>
            </a:r>
            <a:r>
              <a:rPr lang="ru-RU" dirty="0" err="1"/>
              <a:t>съвместно</a:t>
            </a:r>
            <a:r>
              <a:rPr lang="ru-RU" dirty="0"/>
              <a:t> от </a:t>
            </a:r>
            <a:r>
              <a:rPr lang="ru-RU" dirty="0" err="1"/>
              <a:t>всички</a:t>
            </a:r>
            <a:r>
              <a:rPr lang="ru-RU" dirty="0"/>
              <a:t> </a:t>
            </a:r>
            <a:r>
              <a:rPr lang="ru-RU" dirty="0" err="1"/>
              <a:t>засегнати</a:t>
            </a:r>
            <a:r>
              <a:rPr lang="ru-RU" dirty="0"/>
              <a:t> без </a:t>
            </a:r>
            <a:r>
              <a:rPr lang="ru-RU" dirty="0" err="1" smtClean="0"/>
              <a:t>принуда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  <a:p>
            <a:r>
              <a:rPr lang="ru-RU" dirty="0" err="1"/>
              <a:t>Валидните</a:t>
            </a:r>
            <a:r>
              <a:rPr lang="ru-RU" dirty="0"/>
              <a:t> </a:t>
            </a:r>
            <a:r>
              <a:rPr lang="ru-RU" dirty="0" err="1"/>
              <a:t>норми</a:t>
            </a:r>
            <a:r>
              <a:rPr lang="ru-RU" dirty="0"/>
              <a:t> </a:t>
            </a:r>
            <a:r>
              <a:rPr lang="ru-RU" dirty="0" err="1"/>
              <a:t>са</a:t>
            </a:r>
            <a:r>
              <a:rPr lang="ru-RU" dirty="0"/>
              <a:t> </a:t>
            </a:r>
            <a:r>
              <a:rPr lang="ru-RU" dirty="0" err="1"/>
              <a:t>тези</a:t>
            </a:r>
            <a:r>
              <a:rPr lang="ru-RU" dirty="0"/>
              <a:t>, </a:t>
            </a:r>
            <a:r>
              <a:rPr lang="ru-RU" dirty="0" err="1"/>
              <a:t>които</a:t>
            </a:r>
            <a:r>
              <a:rPr lang="ru-RU" dirty="0"/>
              <a:t> </a:t>
            </a:r>
            <a:r>
              <a:rPr lang="ru-RU" dirty="0" err="1"/>
              <a:t>биха</a:t>
            </a:r>
            <a:r>
              <a:rPr lang="ru-RU" dirty="0"/>
              <a:t> били </a:t>
            </a:r>
            <a:r>
              <a:rPr lang="ru-RU" dirty="0" err="1"/>
              <a:t>приети</a:t>
            </a:r>
            <a:r>
              <a:rPr lang="ru-RU" dirty="0"/>
              <a:t> </a:t>
            </a:r>
            <a:r>
              <a:rPr lang="ru-RU" dirty="0" err="1"/>
              <a:t>като</a:t>
            </a:r>
            <a:r>
              <a:rPr lang="ru-RU" dirty="0"/>
              <a:t> </a:t>
            </a:r>
            <a:r>
              <a:rPr lang="ru-RU" dirty="0" err="1"/>
              <a:t>резултат</a:t>
            </a:r>
            <a:r>
              <a:rPr lang="ru-RU" dirty="0"/>
              <a:t> от " </a:t>
            </a:r>
            <a:r>
              <a:rPr lang="ru-RU" dirty="0" err="1"/>
              <a:t>идеална</a:t>
            </a:r>
            <a:r>
              <a:rPr lang="ru-RU" dirty="0"/>
              <a:t> </a:t>
            </a:r>
            <a:r>
              <a:rPr lang="ru-RU" dirty="0" err="1"/>
              <a:t>речева</a:t>
            </a:r>
            <a:r>
              <a:rPr lang="ru-RU" dirty="0"/>
              <a:t> ситуация", в </a:t>
            </a:r>
            <a:r>
              <a:rPr lang="ru-RU" dirty="0" err="1"/>
              <a:t>която</a:t>
            </a:r>
            <a:r>
              <a:rPr lang="ru-RU" dirty="0"/>
              <a:t> </a:t>
            </a:r>
            <a:r>
              <a:rPr lang="ru-RU" dirty="0" err="1"/>
              <a:t>всички</a:t>
            </a:r>
            <a:r>
              <a:rPr lang="ru-RU" dirty="0"/>
              <a:t> </a:t>
            </a:r>
            <a:r>
              <a:rPr lang="ru-RU" dirty="0" err="1"/>
              <a:t>участници</a:t>
            </a:r>
            <a:r>
              <a:rPr lang="ru-RU" dirty="0"/>
              <a:t> </a:t>
            </a:r>
            <a:r>
              <a:rPr lang="ru-RU" dirty="0" err="1"/>
              <a:t>биха</a:t>
            </a:r>
            <a:r>
              <a:rPr lang="ru-RU" dirty="0"/>
              <a:t> били </a:t>
            </a:r>
            <a:r>
              <a:rPr lang="ru-RU" dirty="0" err="1"/>
              <a:t>мотивирани</a:t>
            </a:r>
            <a:r>
              <a:rPr lang="ru-RU" dirty="0"/>
              <a:t> </a:t>
            </a:r>
            <a:r>
              <a:rPr lang="ru-RU" dirty="0" err="1"/>
              <a:t>единствено</a:t>
            </a:r>
            <a:r>
              <a:rPr lang="ru-RU" dirty="0"/>
              <a:t> от </a:t>
            </a:r>
            <a:r>
              <a:rPr lang="ru-RU" dirty="0" err="1"/>
              <a:t>желанието</a:t>
            </a:r>
            <a:r>
              <a:rPr lang="ru-RU" dirty="0"/>
              <a:t> да </a:t>
            </a:r>
            <a:r>
              <a:rPr lang="ru-RU" dirty="0" err="1"/>
              <a:t>постигнат</a:t>
            </a:r>
            <a:r>
              <a:rPr lang="ru-RU" dirty="0"/>
              <a:t> рационален консенсус и </a:t>
            </a:r>
            <a:r>
              <a:rPr lang="ru-RU" dirty="0" err="1"/>
              <a:t>биха</a:t>
            </a:r>
            <a:r>
              <a:rPr lang="ru-RU" dirty="0"/>
              <a:t> </a:t>
            </a:r>
            <a:r>
              <a:rPr lang="ru-RU" dirty="0" err="1"/>
              <a:t>оценявали</a:t>
            </a:r>
            <a:r>
              <a:rPr lang="ru-RU" dirty="0"/>
              <a:t> </a:t>
            </a:r>
            <a:r>
              <a:rPr lang="ru-RU" dirty="0" err="1"/>
              <a:t>твърденията</a:t>
            </a:r>
            <a:r>
              <a:rPr lang="ru-RU" dirty="0"/>
              <a:t> на </a:t>
            </a:r>
            <a:r>
              <a:rPr lang="ru-RU" dirty="0" err="1"/>
              <a:t>другия</a:t>
            </a:r>
            <a:r>
              <a:rPr lang="ru-RU" dirty="0"/>
              <a:t> </a:t>
            </a:r>
            <a:r>
              <a:rPr lang="ru-RU" dirty="0" err="1"/>
              <a:t>единствено</a:t>
            </a:r>
            <a:r>
              <a:rPr lang="ru-RU" dirty="0"/>
              <a:t> </a:t>
            </a:r>
            <a:r>
              <a:rPr lang="ru-RU" dirty="0" err="1"/>
              <a:t>въз</a:t>
            </a:r>
            <a:r>
              <a:rPr lang="ru-RU" dirty="0"/>
              <a:t> основа на </a:t>
            </a:r>
            <a:r>
              <a:rPr lang="ru-RU" dirty="0" err="1"/>
              <a:t>разсъждения</a:t>
            </a:r>
            <a:r>
              <a:rPr lang="ru-RU" dirty="0"/>
              <a:t> и </a:t>
            </a:r>
            <a:r>
              <a:rPr lang="ru-RU" dirty="0" err="1"/>
              <a:t>доказателства</a:t>
            </a:r>
            <a:r>
              <a:rPr lang="ru-RU" dirty="0"/>
              <a:t>, </a:t>
            </a:r>
            <a:r>
              <a:rPr lang="ru-RU" dirty="0" err="1"/>
              <a:t>бидейки</a:t>
            </a:r>
            <a:r>
              <a:rPr lang="ru-RU" dirty="0"/>
              <a:t> </a:t>
            </a:r>
            <a:r>
              <a:rPr lang="ru-RU" dirty="0" err="1"/>
              <a:t>свободни</a:t>
            </a:r>
            <a:r>
              <a:rPr lang="ru-RU" dirty="0"/>
              <a:t> от </a:t>
            </a:r>
            <a:r>
              <a:rPr lang="ru-RU" dirty="0" err="1"/>
              <a:t>всякаква</a:t>
            </a:r>
            <a:r>
              <a:rPr lang="ru-RU" dirty="0"/>
              <a:t> </a:t>
            </a:r>
            <a:r>
              <a:rPr lang="ru-RU" dirty="0" err="1"/>
              <a:t>физическа</a:t>
            </a:r>
            <a:r>
              <a:rPr lang="ru-RU" dirty="0"/>
              <a:t> и </a:t>
            </a:r>
            <a:r>
              <a:rPr lang="ru-RU" dirty="0" err="1"/>
              <a:t>психологическа</a:t>
            </a:r>
            <a:r>
              <a:rPr lang="ru-RU" dirty="0"/>
              <a:t> </a:t>
            </a:r>
            <a:r>
              <a:rPr lang="ru-RU" dirty="0" err="1" smtClean="0"/>
              <a:t>принуда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 </a:t>
            </a:r>
          </a:p>
          <a:p>
            <a:r>
              <a:rPr lang="ru-RU" dirty="0" err="1" smtClean="0"/>
              <a:t>Този</a:t>
            </a:r>
            <a:r>
              <a:rPr lang="ru-RU" dirty="0" smtClean="0"/>
              <a:t> </a:t>
            </a:r>
            <a:r>
              <a:rPr lang="ru-RU" dirty="0"/>
              <a:t>подход </a:t>
            </a:r>
            <a:r>
              <a:rPr lang="ru-RU" dirty="0" err="1"/>
              <a:t>предполага</a:t>
            </a:r>
            <a:r>
              <a:rPr lang="ru-RU" dirty="0"/>
              <a:t>, че </a:t>
            </a:r>
            <a:r>
              <a:rPr lang="ru-RU" dirty="0" err="1"/>
              <a:t>хората</a:t>
            </a:r>
            <a:r>
              <a:rPr lang="ru-RU" dirty="0"/>
              <a:t> </a:t>
            </a:r>
            <a:r>
              <a:rPr lang="ru-RU" dirty="0" err="1"/>
              <a:t>са</a:t>
            </a:r>
            <a:r>
              <a:rPr lang="ru-RU" dirty="0"/>
              <a:t> </a:t>
            </a:r>
            <a:r>
              <a:rPr lang="ru-RU" dirty="0" err="1"/>
              <a:t>способни</a:t>
            </a:r>
            <a:r>
              <a:rPr lang="ru-RU" dirty="0"/>
              <a:t> да </a:t>
            </a:r>
            <a:r>
              <a:rPr lang="ru-RU" dirty="0" err="1"/>
              <a:t>участват</a:t>
            </a:r>
            <a:r>
              <a:rPr lang="ru-RU" dirty="0"/>
              <a:t> в дискурс и да се </a:t>
            </a:r>
            <a:r>
              <a:rPr lang="ru-RU" dirty="0" err="1"/>
              <a:t>сближават</a:t>
            </a:r>
            <a:r>
              <a:rPr lang="ru-RU" dirty="0"/>
              <a:t> по отношение на </a:t>
            </a:r>
            <a:r>
              <a:rPr lang="ru-RU" dirty="0" err="1"/>
              <a:t>признаването</a:t>
            </a:r>
            <a:r>
              <a:rPr lang="ru-RU" dirty="0"/>
              <a:t> на причините за </a:t>
            </a:r>
            <a:r>
              <a:rPr lang="ru-RU" dirty="0" err="1"/>
              <a:t>нормите</a:t>
            </a:r>
            <a:r>
              <a:rPr lang="ru-RU" dirty="0"/>
              <a:t> и </a:t>
            </a:r>
            <a:r>
              <a:rPr lang="ru-RU" dirty="0" err="1" smtClean="0"/>
              <a:t>изборите</a:t>
            </a:r>
            <a:r>
              <a:rPr lang="ru-RU" dirty="0" smtClean="0"/>
              <a:t>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84555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B0E964-B33B-3E41-BA22-3AA635365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Хабермас и ИИ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E23D50-DB2C-C340-BEC4-70CE5D4265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Бихме</a:t>
            </a:r>
            <a:r>
              <a:rPr lang="ru-RU" dirty="0"/>
              <a:t> ли се </a:t>
            </a:r>
            <a:r>
              <a:rPr lang="ru-RU" dirty="0" err="1"/>
              <a:t>съгласили</a:t>
            </a:r>
            <a:r>
              <a:rPr lang="ru-RU" dirty="0"/>
              <a:t> </a:t>
            </a:r>
            <a:r>
              <a:rPr lang="ru-RU" dirty="0" err="1"/>
              <a:t>всички</a:t>
            </a:r>
            <a:r>
              <a:rPr lang="ru-RU" dirty="0"/>
              <a:t>, </a:t>
            </a:r>
            <a:r>
              <a:rPr lang="ru-RU" dirty="0" err="1"/>
              <a:t>ако</a:t>
            </a:r>
            <a:r>
              <a:rPr lang="ru-RU" dirty="0"/>
              <a:t> </a:t>
            </a:r>
            <a:r>
              <a:rPr lang="ru-RU" dirty="0" err="1"/>
              <a:t>участваме</a:t>
            </a:r>
            <a:r>
              <a:rPr lang="ru-RU" dirty="0"/>
              <a:t> в </a:t>
            </a:r>
            <a:r>
              <a:rPr lang="ru-RU" dirty="0" err="1"/>
              <a:t>безпристрастна</a:t>
            </a:r>
            <a:r>
              <a:rPr lang="ru-RU" dirty="0"/>
              <a:t> </a:t>
            </a:r>
            <a:r>
              <a:rPr lang="ru-RU" dirty="0" err="1"/>
              <a:t>дискусия</a:t>
            </a:r>
            <a:r>
              <a:rPr lang="ru-RU" dirty="0"/>
              <a:t> за </a:t>
            </a:r>
            <a:r>
              <a:rPr lang="ru-RU" dirty="0" err="1"/>
              <a:t>това</a:t>
            </a:r>
            <a:r>
              <a:rPr lang="ru-RU" dirty="0"/>
              <a:t> как да </a:t>
            </a:r>
            <a:r>
              <a:rPr lang="ru-RU" dirty="0" err="1"/>
              <a:t>използваме</a:t>
            </a:r>
            <a:r>
              <a:rPr lang="ru-RU" dirty="0"/>
              <a:t> ИИ</a:t>
            </a:r>
            <a:r>
              <a:rPr lang="ru-RU" dirty="0" smtClean="0"/>
              <a:t>?</a:t>
            </a:r>
          </a:p>
          <a:p>
            <a:r>
              <a:rPr lang="ru-RU" dirty="0" smtClean="0"/>
              <a:t>Можем </a:t>
            </a:r>
            <a:r>
              <a:rPr lang="ru-RU" dirty="0"/>
              <a:t>ли да си представим система за ИИ, </a:t>
            </a:r>
            <a:r>
              <a:rPr lang="ru-RU" dirty="0" err="1"/>
              <a:t>която</a:t>
            </a:r>
            <a:r>
              <a:rPr lang="ru-RU" dirty="0"/>
              <a:t> </a:t>
            </a:r>
            <a:r>
              <a:rPr lang="ru-RU" dirty="0" err="1"/>
              <a:t>участва</a:t>
            </a:r>
            <a:r>
              <a:rPr lang="ru-RU" dirty="0"/>
              <a:t> в </a:t>
            </a:r>
            <a:r>
              <a:rPr lang="ru-RU" dirty="0" err="1"/>
              <a:t>безпристрастен</a:t>
            </a:r>
            <a:r>
              <a:rPr lang="ru-RU" dirty="0"/>
              <a:t> морален </a:t>
            </a:r>
            <a:r>
              <a:rPr lang="ru-RU" dirty="0" err="1"/>
              <a:t>дебат</a:t>
            </a:r>
            <a:r>
              <a:rPr lang="ru-RU" dirty="0"/>
              <a:t>? </a:t>
            </a:r>
            <a:endParaRPr lang="ru-RU" dirty="0" smtClean="0"/>
          </a:p>
          <a:p>
            <a:r>
              <a:rPr lang="ru-RU" dirty="0" smtClean="0"/>
              <a:t>За </a:t>
            </a:r>
            <a:r>
              <a:rPr lang="ru-RU" dirty="0" err="1"/>
              <a:t>какво</a:t>
            </a:r>
            <a:r>
              <a:rPr lang="ru-RU" dirty="0"/>
              <a:t> би се </a:t>
            </a:r>
            <a:r>
              <a:rPr lang="ru-RU" dirty="0" err="1"/>
              <a:t>борила</a:t>
            </a:r>
            <a:r>
              <a:rPr lang="ru-RU" dirty="0"/>
              <a:t> </a:t>
            </a:r>
            <a:r>
              <a:rPr lang="ru-RU" dirty="0" err="1"/>
              <a:t>тя</a:t>
            </a:r>
            <a:r>
              <a:rPr lang="ru-RU" dirty="0"/>
              <a:t>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660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2281FB-671C-0041-BE76-B07C78761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Някои идеи за безпристрастност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8A974F-5928-0F46-BF29-8C00EFE116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bg-BG" dirty="0"/>
              <a:t>Етика и </a:t>
            </a:r>
            <a:r>
              <a:rPr lang="bg-BG" dirty="0" smtClean="0"/>
              <a:t>безпристрастност</a:t>
            </a:r>
          </a:p>
          <a:p>
            <a:pPr lvl="1"/>
            <a:r>
              <a:rPr lang="ru-RU" dirty="0" err="1"/>
              <a:t>Свързана</a:t>
            </a:r>
            <a:r>
              <a:rPr lang="ru-RU" dirty="0"/>
              <a:t> ли е </a:t>
            </a:r>
            <a:r>
              <a:rPr lang="ru-RU" dirty="0" err="1"/>
              <a:t>етиката</a:t>
            </a:r>
            <a:r>
              <a:rPr lang="ru-RU" dirty="0"/>
              <a:t> с </a:t>
            </a:r>
            <a:r>
              <a:rPr lang="ru-RU" dirty="0" err="1"/>
              <a:t>идеите</a:t>
            </a:r>
            <a:r>
              <a:rPr lang="ru-RU" dirty="0"/>
              <a:t> за </a:t>
            </a:r>
            <a:r>
              <a:rPr lang="ru-RU" dirty="0" err="1"/>
              <a:t>справедливост</a:t>
            </a:r>
            <a:r>
              <a:rPr lang="ru-RU" dirty="0"/>
              <a:t> или </a:t>
            </a:r>
            <a:r>
              <a:rPr lang="ru-RU" dirty="0" err="1"/>
              <a:t>безпристрастност</a:t>
            </a:r>
            <a:r>
              <a:rPr lang="en-GB" dirty="0" smtClean="0"/>
              <a:t>?</a:t>
            </a:r>
            <a:endParaRPr lang="en-GB" dirty="0"/>
          </a:p>
          <a:p>
            <a:pPr lvl="1"/>
            <a:r>
              <a:rPr lang="ru-RU" dirty="0" err="1" smtClean="0"/>
              <a:t>Неетично</a:t>
            </a:r>
            <a:r>
              <a:rPr lang="ru-RU" dirty="0" smtClean="0"/>
              <a:t> </a:t>
            </a:r>
            <a:r>
              <a:rPr lang="ru-RU" dirty="0"/>
              <a:t>ли е да се </a:t>
            </a:r>
            <a:r>
              <a:rPr lang="ru-RU" dirty="0" err="1" smtClean="0"/>
              <a:t>предпочит</a:t>
            </a:r>
            <a:r>
              <a:rPr lang="bg-BG" dirty="0" smtClean="0"/>
              <a:t>аме себе си</a:t>
            </a:r>
            <a:r>
              <a:rPr lang="ru-RU" dirty="0" smtClean="0"/>
              <a:t> </a:t>
            </a:r>
            <a:r>
              <a:rPr lang="ru-RU" dirty="0"/>
              <a:t>(или </a:t>
            </a:r>
            <a:r>
              <a:rPr lang="ru-RU" dirty="0" err="1" smtClean="0"/>
              <a:t>нашите</a:t>
            </a:r>
            <a:r>
              <a:rPr lang="ru-RU" dirty="0" smtClean="0"/>
              <a:t> приятели)</a:t>
            </a:r>
            <a:r>
              <a:rPr lang="en-GB" dirty="0" smtClean="0"/>
              <a:t>?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ru-RU" dirty="0" err="1"/>
              <a:t>Какво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кажете за </a:t>
            </a:r>
            <a:r>
              <a:rPr lang="ru-RU" dirty="0" err="1"/>
              <a:t>златното</a:t>
            </a:r>
            <a:r>
              <a:rPr lang="ru-RU" dirty="0"/>
              <a:t> правило</a:t>
            </a:r>
            <a:r>
              <a:rPr lang="ru-RU" dirty="0" smtClean="0"/>
              <a:t>?</a:t>
            </a:r>
          </a:p>
          <a:p>
            <a:pPr lvl="1"/>
            <a:r>
              <a:rPr lang="ru-RU" dirty="0" err="1"/>
              <a:t>Отнасяйте</a:t>
            </a:r>
            <a:r>
              <a:rPr lang="ru-RU" dirty="0"/>
              <a:t> се с </a:t>
            </a:r>
            <a:r>
              <a:rPr lang="ru-RU" dirty="0" err="1"/>
              <a:t>другите</a:t>
            </a:r>
            <a:r>
              <a:rPr lang="ru-RU" dirty="0"/>
              <a:t> </a:t>
            </a:r>
            <a:r>
              <a:rPr lang="ru-RU" dirty="0" err="1"/>
              <a:t>така</a:t>
            </a:r>
            <a:r>
              <a:rPr lang="ru-RU" dirty="0"/>
              <a:t>, </a:t>
            </a:r>
            <a:r>
              <a:rPr lang="ru-RU" dirty="0" err="1"/>
              <a:t>както</a:t>
            </a:r>
            <a:r>
              <a:rPr lang="ru-RU" dirty="0"/>
              <a:t> </a:t>
            </a:r>
            <a:r>
              <a:rPr lang="ru-RU" dirty="0" err="1"/>
              <a:t>бихте</a:t>
            </a:r>
            <a:r>
              <a:rPr lang="ru-RU" dirty="0"/>
              <a:t> искали да се </a:t>
            </a:r>
            <a:r>
              <a:rPr lang="ru-RU" dirty="0" err="1"/>
              <a:t>отнасят</a:t>
            </a:r>
            <a:r>
              <a:rPr lang="ru-RU" dirty="0"/>
              <a:t> с вас</a:t>
            </a:r>
            <a:r>
              <a:rPr lang="ru-RU" dirty="0" smtClean="0"/>
              <a:t>.</a:t>
            </a:r>
            <a:r>
              <a:rPr lang="ru-RU" dirty="0"/>
              <a:t> </a:t>
            </a:r>
            <a:endParaRPr lang="ru-RU" dirty="0" smtClean="0"/>
          </a:p>
          <a:p>
            <a:pPr lvl="1"/>
            <a:r>
              <a:rPr lang="ru-RU" dirty="0" smtClean="0"/>
              <a:t>Не </a:t>
            </a:r>
            <a:r>
              <a:rPr lang="ru-RU" dirty="0"/>
              <a:t>се </a:t>
            </a:r>
            <a:r>
              <a:rPr lang="ru-RU" dirty="0" err="1"/>
              <a:t>отнасяйте</a:t>
            </a:r>
            <a:r>
              <a:rPr lang="ru-RU" dirty="0"/>
              <a:t> </a:t>
            </a:r>
            <a:r>
              <a:rPr lang="ru-RU" dirty="0" err="1"/>
              <a:t>към</a:t>
            </a:r>
            <a:r>
              <a:rPr lang="ru-RU" dirty="0"/>
              <a:t> </a:t>
            </a:r>
            <a:r>
              <a:rPr lang="ru-RU" dirty="0" err="1"/>
              <a:t>другите</a:t>
            </a:r>
            <a:r>
              <a:rPr lang="ru-RU" dirty="0"/>
              <a:t> </a:t>
            </a:r>
            <a:r>
              <a:rPr lang="ru-RU" dirty="0" err="1"/>
              <a:t>така</a:t>
            </a:r>
            <a:r>
              <a:rPr lang="ru-RU" dirty="0"/>
              <a:t>, </a:t>
            </a:r>
            <a:r>
              <a:rPr lang="ru-RU" dirty="0" err="1"/>
              <a:t>както</a:t>
            </a:r>
            <a:r>
              <a:rPr lang="ru-RU" dirty="0"/>
              <a:t> не </a:t>
            </a:r>
            <a:r>
              <a:rPr lang="ru-RU" dirty="0" err="1"/>
              <a:t>бихте</a:t>
            </a:r>
            <a:r>
              <a:rPr lang="ru-RU" dirty="0"/>
              <a:t> искали да се </a:t>
            </a:r>
            <a:r>
              <a:rPr lang="ru-RU" dirty="0" err="1"/>
              <a:t>отнасят</a:t>
            </a:r>
            <a:r>
              <a:rPr lang="ru-RU" dirty="0"/>
              <a:t> </a:t>
            </a:r>
            <a:r>
              <a:rPr lang="ru-RU" dirty="0" err="1"/>
              <a:t>към</a:t>
            </a:r>
            <a:r>
              <a:rPr lang="ru-RU" dirty="0"/>
              <a:t> вас.</a:t>
            </a:r>
            <a:endParaRPr lang="en-GB" dirty="0"/>
          </a:p>
          <a:p>
            <a:pPr lvl="1"/>
            <a:r>
              <a:rPr lang="ru-RU" dirty="0" err="1"/>
              <a:t>Това</a:t>
            </a:r>
            <a:r>
              <a:rPr lang="ru-RU" dirty="0"/>
              <a:t>, </a:t>
            </a:r>
            <a:r>
              <a:rPr lang="ru-RU" dirty="0" err="1"/>
              <a:t>което</a:t>
            </a:r>
            <a:r>
              <a:rPr lang="ru-RU" dirty="0"/>
              <a:t> </a:t>
            </a:r>
            <a:r>
              <a:rPr lang="ru-RU" dirty="0" err="1"/>
              <a:t>желаеш</a:t>
            </a:r>
            <a:r>
              <a:rPr lang="ru-RU" dirty="0"/>
              <a:t> на </a:t>
            </a:r>
            <a:r>
              <a:rPr lang="ru-RU" dirty="0" err="1"/>
              <a:t>другите</a:t>
            </a:r>
            <a:r>
              <a:rPr lang="ru-RU" dirty="0"/>
              <a:t>, </a:t>
            </a:r>
            <a:r>
              <a:rPr lang="ru-RU" dirty="0" err="1"/>
              <a:t>желаеш</a:t>
            </a:r>
            <a:r>
              <a:rPr lang="ru-RU" dirty="0"/>
              <a:t> и на себе </a:t>
            </a:r>
            <a:r>
              <a:rPr lang="ru-RU" dirty="0" smtClean="0"/>
              <a:t>си.</a:t>
            </a:r>
          </a:p>
          <a:p>
            <a:pPr marL="0" lvl="1" indent="0">
              <a:buNone/>
            </a:pPr>
            <a:endParaRPr lang="ru-RU" sz="2800" dirty="0" smtClean="0"/>
          </a:p>
          <a:p>
            <a:pPr marL="0" lvl="1" indent="0">
              <a:buNone/>
            </a:pPr>
            <a:r>
              <a:rPr lang="ru-RU" sz="2800" dirty="0" smtClean="0"/>
              <a:t>Полезно </a:t>
            </a:r>
            <a:r>
              <a:rPr lang="ru-RU" sz="2800" dirty="0"/>
              <a:t>ли е </a:t>
            </a:r>
            <a:r>
              <a:rPr lang="ru-RU" sz="2800" dirty="0" err="1"/>
              <a:t>златното</a:t>
            </a:r>
            <a:r>
              <a:rPr lang="ru-RU" sz="2800" dirty="0"/>
              <a:t> </a:t>
            </a:r>
            <a:r>
              <a:rPr lang="ru-RU" sz="2800" dirty="0"/>
              <a:t>правило</a:t>
            </a:r>
          </a:p>
          <a:p>
            <a:pPr lvl="1"/>
            <a:r>
              <a:rPr lang="ru-RU" dirty="0" err="1"/>
              <a:t>Винаги</a:t>
            </a:r>
            <a:r>
              <a:rPr lang="ru-RU" dirty="0"/>
              <a:t>? Можете ли да намерите </a:t>
            </a:r>
            <a:r>
              <a:rPr lang="ru-RU" dirty="0" smtClean="0"/>
              <a:t>контра </a:t>
            </a:r>
            <a:r>
              <a:rPr lang="ru-RU" dirty="0" err="1" smtClean="0"/>
              <a:t>примери</a:t>
            </a:r>
            <a:r>
              <a:rPr lang="en-GB" dirty="0" smtClean="0"/>
              <a:t>?</a:t>
            </a:r>
            <a:endParaRPr lang="en-GB" dirty="0"/>
          </a:p>
          <a:p>
            <a:pPr lvl="1"/>
            <a:r>
              <a:rPr lang="ru-RU" dirty="0" err="1"/>
              <a:t>Бихте</a:t>
            </a:r>
            <a:r>
              <a:rPr lang="ru-RU" dirty="0"/>
              <a:t> ли искали система за </a:t>
            </a:r>
            <a:r>
              <a:rPr lang="ru-RU" dirty="0" err="1"/>
              <a:t>изкуствен</a:t>
            </a:r>
            <a:r>
              <a:rPr lang="ru-RU" dirty="0"/>
              <a:t> </a:t>
            </a:r>
            <a:r>
              <a:rPr lang="ru-RU" dirty="0" err="1"/>
              <a:t>интелект</a:t>
            </a:r>
            <a:r>
              <a:rPr lang="ru-RU" dirty="0"/>
              <a:t>, </a:t>
            </a:r>
            <a:r>
              <a:rPr lang="ru-RU" dirty="0" err="1"/>
              <a:t>която</a:t>
            </a:r>
            <a:r>
              <a:rPr lang="ru-RU" dirty="0"/>
              <a:t> да </a:t>
            </a:r>
            <a:r>
              <a:rPr lang="ru-RU" dirty="0" err="1"/>
              <a:t>го</a:t>
            </a:r>
            <a:r>
              <a:rPr lang="ru-RU" dirty="0"/>
              <a:t> </a:t>
            </a:r>
            <a:r>
              <a:rPr lang="ru-RU" dirty="0" err="1"/>
              <a:t>прилага</a:t>
            </a:r>
            <a:r>
              <a:rPr lang="ru-RU" dirty="0"/>
              <a:t> (по отношение на </a:t>
            </a:r>
            <a:r>
              <a:rPr lang="ru-RU" dirty="0" err="1"/>
              <a:t>собственика</a:t>
            </a:r>
            <a:r>
              <a:rPr lang="ru-RU" dirty="0"/>
              <a:t> си</a:t>
            </a:r>
            <a:r>
              <a:rPr lang="en-GB" dirty="0" smtClean="0"/>
              <a:t>)? </a:t>
            </a:r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452264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B4B02-1C5C-6249-A5FB-2C67A69ED0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dirty="0"/>
              <a:t>Етика на добродетелта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E0C6E3-B0C2-9447-942E-1F4DC9557B1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Giovanni Sartor</a:t>
            </a:r>
          </a:p>
        </p:txBody>
      </p:sp>
    </p:spTree>
    <p:extLst>
      <p:ext uri="{BB962C8B-B14F-4D97-AF65-F5344CB8AC3E}">
        <p14:creationId xmlns:p14="http://schemas.microsoft.com/office/powerpoint/2010/main" val="182360397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57B12-C2CA-6D41-BE96-8EB3A6701A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Етика на добродетелта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E85614-E8F8-4248-A9D0-2E1046CC73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/>
              <a:t>Етиката</a:t>
            </a:r>
            <a:r>
              <a:rPr lang="ru-RU" dirty="0"/>
              <a:t> не </a:t>
            </a:r>
            <a:r>
              <a:rPr lang="ru-RU" dirty="0" err="1"/>
              <a:t>бива</a:t>
            </a:r>
            <a:r>
              <a:rPr lang="ru-RU" dirty="0"/>
              <a:t> да се </a:t>
            </a:r>
            <a:r>
              <a:rPr lang="ru-RU" dirty="0" err="1"/>
              <a:t>фокусира</a:t>
            </a:r>
            <a:r>
              <a:rPr lang="ru-RU" dirty="0"/>
              <a:t> </a:t>
            </a:r>
            <a:r>
              <a:rPr lang="ru-RU" dirty="0" err="1"/>
              <a:t>върху</a:t>
            </a:r>
            <a:r>
              <a:rPr lang="ru-RU" dirty="0"/>
              <a:t> </a:t>
            </a:r>
            <a:r>
              <a:rPr lang="ru-RU" dirty="0" err="1"/>
              <a:t>нормите</a:t>
            </a:r>
            <a:r>
              <a:rPr lang="ru-RU" dirty="0"/>
              <a:t> или </a:t>
            </a:r>
            <a:r>
              <a:rPr lang="ru-RU" dirty="0" err="1"/>
              <a:t>върху</a:t>
            </a:r>
            <a:r>
              <a:rPr lang="ru-RU" dirty="0"/>
              <a:t> </a:t>
            </a:r>
            <a:r>
              <a:rPr lang="ru-RU" dirty="0" err="1" smtClean="0"/>
              <a:t>последствията</a:t>
            </a:r>
            <a:endParaRPr lang="ru-RU" dirty="0" smtClean="0"/>
          </a:p>
          <a:p>
            <a:pPr lvl="1"/>
            <a:r>
              <a:rPr lang="ru-RU" dirty="0"/>
              <a:t>Дадено действие е </a:t>
            </a:r>
            <a:r>
              <a:rPr lang="ru-RU" dirty="0" err="1"/>
              <a:t>морално</a:t>
            </a:r>
            <a:r>
              <a:rPr lang="ru-RU" dirty="0"/>
              <a:t> </a:t>
            </a:r>
            <a:r>
              <a:rPr lang="ru-RU" dirty="0" err="1"/>
              <a:t>правилно</a:t>
            </a:r>
            <a:r>
              <a:rPr lang="ru-RU" dirty="0"/>
              <a:t> само </a:t>
            </a:r>
            <a:r>
              <a:rPr lang="ru-RU" dirty="0" err="1"/>
              <a:t>защото</a:t>
            </a:r>
            <a:r>
              <a:rPr lang="ru-RU" dirty="0"/>
              <a:t> е такова, </a:t>
            </a:r>
            <a:r>
              <a:rPr lang="ru-RU" dirty="0" err="1"/>
              <a:t>каквото</a:t>
            </a:r>
            <a:r>
              <a:rPr lang="ru-RU" dirty="0"/>
              <a:t> </a:t>
            </a:r>
            <a:r>
              <a:rPr lang="ru-RU" dirty="0" err="1"/>
              <a:t>добродетелният</a:t>
            </a:r>
            <a:r>
              <a:rPr lang="ru-RU" dirty="0"/>
              <a:t> </a:t>
            </a:r>
            <a:r>
              <a:rPr lang="ru-RU" dirty="0" err="1"/>
              <a:t>човек</a:t>
            </a:r>
            <a:r>
              <a:rPr lang="ru-RU" dirty="0"/>
              <a:t>, </a:t>
            </a:r>
            <a:r>
              <a:rPr lang="ru-RU" dirty="0" err="1"/>
              <a:t>действащ</a:t>
            </a:r>
            <a:r>
              <a:rPr lang="ru-RU" dirty="0"/>
              <a:t> </a:t>
            </a:r>
            <a:r>
              <a:rPr lang="ru-RU" dirty="0" err="1"/>
              <a:t>според</a:t>
            </a:r>
            <a:r>
              <a:rPr lang="ru-RU" dirty="0"/>
              <a:t> характера си, би </a:t>
            </a:r>
            <a:r>
              <a:rPr lang="ru-RU" dirty="0" err="1"/>
              <a:t>извършил</a:t>
            </a:r>
            <a:r>
              <a:rPr lang="ru-RU" dirty="0"/>
              <a:t> в </a:t>
            </a:r>
            <a:r>
              <a:rPr lang="ru-RU" dirty="0" err="1"/>
              <a:t>тази</a:t>
            </a:r>
            <a:r>
              <a:rPr lang="ru-RU" dirty="0"/>
              <a:t> ситуация.</a:t>
            </a:r>
            <a:endParaRPr lang="en-GB" dirty="0"/>
          </a:p>
          <a:p>
            <a:r>
              <a:rPr lang="bg-BG" dirty="0"/>
              <a:t>Етиката е сложен </a:t>
            </a:r>
            <a:r>
              <a:rPr lang="bg-BG" dirty="0" smtClean="0"/>
              <a:t>въпрос</a:t>
            </a:r>
          </a:p>
          <a:p>
            <a:pPr lvl="1"/>
            <a:r>
              <a:rPr lang="ru-RU" dirty="0" err="1"/>
              <a:t>Тъй</a:t>
            </a:r>
            <a:r>
              <a:rPr lang="ru-RU" dirty="0"/>
              <a:t> </a:t>
            </a:r>
            <a:r>
              <a:rPr lang="ru-RU" dirty="0" err="1"/>
              <a:t>като</a:t>
            </a:r>
            <a:r>
              <a:rPr lang="ru-RU" dirty="0"/>
              <a:t> </a:t>
            </a:r>
            <a:r>
              <a:rPr lang="ru-RU" dirty="0" err="1"/>
              <a:t>има</a:t>
            </a:r>
            <a:r>
              <a:rPr lang="ru-RU" dirty="0"/>
              <a:t> много добродетели, </a:t>
            </a:r>
            <a:r>
              <a:rPr lang="ru-RU" dirty="0" err="1"/>
              <a:t>правилната</a:t>
            </a:r>
            <a:r>
              <a:rPr lang="ru-RU" dirty="0"/>
              <a:t> </a:t>
            </a:r>
            <a:r>
              <a:rPr lang="ru-RU" dirty="0" err="1"/>
              <a:t>постъпка</a:t>
            </a:r>
            <a:r>
              <a:rPr lang="ru-RU" dirty="0"/>
              <a:t> е </a:t>
            </a:r>
            <a:r>
              <a:rPr lang="ru-RU" dirty="0" err="1"/>
              <a:t>тази</a:t>
            </a:r>
            <a:r>
              <a:rPr lang="ru-RU" dirty="0"/>
              <a:t>, </a:t>
            </a:r>
            <a:r>
              <a:rPr lang="ru-RU" dirty="0" err="1"/>
              <a:t>която</a:t>
            </a:r>
            <a:r>
              <a:rPr lang="ru-RU" dirty="0"/>
              <a:t> би била </a:t>
            </a:r>
            <a:r>
              <a:rPr lang="ru-RU" dirty="0" err="1"/>
              <a:t>резултат</a:t>
            </a:r>
            <a:r>
              <a:rPr lang="ru-RU" dirty="0"/>
              <a:t> от </a:t>
            </a:r>
            <a:r>
              <a:rPr lang="ru-RU" dirty="0" err="1"/>
              <a:t>съчетанието</a:t>
            </a:r>
            <a:r>
              <a:rPr lang="ru-RU" dirty="0"/>
              <a:t> на </a:t>
            </a:r>
            <a:r>
              <a:rPr lang="ru-RU" dirty="0" err="1"/>
              <a:t>съответните</a:t>
            </a:r>
            <a:r>
              <a:rPr lang="ru-RU" dirty="0"/>
              <a:t> добродетели: </a:t>
            </a:r>
            <a:r>
              <a:rPr lang="ru-RU" dirty="0" err="1"/>
              <a:t>честност</a:t>
            </a:r>
            <a:r>
              <a:rPr lang="ru-RU" dirty="0"/>
              <a:t>, </a:t>
            </a:r>
            <a:r>
              <a:rPr lang="ru-RU" dirty="0" err="1"/>
              <a:t>лоялност</a:t>
            </a:r>
            <a:r>
              <a:rPr lang="ru-RU" dirty="0"/>
              <a:t>, </a:t>
            </a:r>
            <a:r>
              <a:rPr lang="ru-RU" dirty="0" err="1"/>
              <a:t>смелост</a:t>
            </a:r>
            <a:r>
              <a:rPr lang="ru-RU" dirty="0"/>
              <a:t>, </a:t>
            </a:r>
            <a:r>
              <a:rPr lang="ru-RU" dirty="0" err="1"/>
              <a:t>безпристрастност</a:t>
            </a:r>
            <a:r>
              <a:rPr lang="ru-RU" dirty="0"/>
              <a:t>, </a:t>
            </a:r>
            <a:r>
              <a:rPr lang="ru-RU" dirty="0" err="1"/>
              <a:t>мъдрост</a:t>
            </a:r>
            <a:r>
              <a:rPr lang="ru-RU" dirty="0"/>
              <a:t>, </a:t>
            </a:r>
            <a:r>
              <a:rPr lang="ru-RU" dirty="0" err="1"/>
              <a:t>вярност</a:t>
            </a:r>
            <a:r>
              <a:rPr lang="ru-RU" dirty="0"/>
              <a:t>, </a:t>
            </a:r>
            <a:r>
              <a:rPr lang="ru-RU" dirty="0" err="1"/>
              <a:t>щедрост</a:t>
            </a:r>
            <a:r>
              <a:rPr lang="ru-RU" dirty="0"/>
              <a:t>, </a:t>
            </a:r>
            <a:r>
              <a:rPr lang="ru-RU" dirty="0" err="1"/>
              <a:t>състрадание</a:t>
            </a:r>
            <a:r>
              <a:rPr lang="ru-RU" dirty="0"/>
              <a:t> и т.н.</a:t>
            </a:r>
            <a:r>
              <a:rPr lang="en-GB" dirty="0" smtClean="0"/>
              <a:t>.</a:t>
            </a:r>
            <a:endParaRPr lang="en-GB" dirty="0"/>
          </a:p>
          <a:p>
            <a:r>
              <a:rPr lang="ru-RU" dirty="0" err="1"/>
              <a:t>Етиката</a:t>
            </a:r>
            <a:r>
              <a:rPr lang="ru-RU" dirty="0"/>
              <a:t> не </a:t>
            </a:r>
            <a:r>
              <a:rPr lang="ru-RU" dirty="0" err="1"/>
              <a:t>може</a:t>
            </a:r>
            <a:r>
              <a:rPr lang="ru-RU" dirty="0"/>
              <a:t> да </a:t>
            </a:r>
            <a:r>
              <a:rPr lang="ru-RU" dirty="0" err="1"/>
              <a:t>бъде</a:t>
            </a:r>
            <a:r>
              <a:rPr lang="ru-RU" dirty="0"/>
              <a:t> научена чрез набор от правила, </a:t>
            </a:r>
            <a:r>
              <a:rPr lang="ru-RU" dirty="0" err="1"/>
              <a:t>нейното</a:t>
            </a:r>
            <a:r>
              <a:rPr lang="ru-RU" dirty="0"/>
              <a:t> </a:t>
            </a:r>
            <a:r>
              <a:rPr lang="ru-RU" dirty="0" err="1"/>
              <a:t>прилагане</a:t>
            </a:r>
            <a:r>
              <a:rPr lang="ru-RU" dirty="0"/>
              <a:t> </a:t>
            </a:r>
            <a:r>
              <a:rPr lang="ru-RU" dirty="0" err="1"/>
              <a:t>изисква</a:t>
            </a:r>
            <a:r>
              <a:rPr lang="ru-RU" dirty="0"/>
              <a:t> </a:t>
            </a:r>
            <a:r>
              <a:rPr lang="ru-RU" dirty="0" err="1"/>
              <a:t>практическа</a:t>
            </a:r>
            <a:r>
              <a:rPr lang="ru-RU" dirty="0"/>
              <a:t> </a:t>
            </a:r>
            <a:r>
              <a:rPr lang="ru-RU" dirty="0" err="1"/>
              <a:t>мъдрост</a:t>
            </a:r>
            <a:r>
              <a:rPr lang="ru-RU" dirty="0"/>
              <a:t>.</a:t>
            </a:r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835243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FBDCF-301D-A44D-ABC9-37FB77405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Въпроси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72EB75-166F-6F4B-98FC-F513744CAA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Как да разберем кое е </a:t>
            </a:r>
            <a:r>
              <a:rPr lang="ru-RU" dirty="0" err="1"/>
              <a:t>добродетел</a:t>
            </a:r>
            <a:r>
              <a:rPr lang="ru-RU" dirty="0"/>
              <a:t> и кое не е</a:t>
            </a:r>
            <a:r>
              <a:rPr lang="en-GB" dirty="0" smtClean="0"/>
              <a:t>? </a:t>
            </a:r>
            <a:endParaRPr lang="en-GB" dirty="0"/>
          </a:p>
          <a:p>
            <a:r>
              <a:rPr lang="ru-RU" dirty="0"/>
              <a:t>Как можем да извлечем </a:t>
            </a:r>
            <a:r>
              <a:rPr lang="ru-RU" dirty="0" err="1"/>
              <a:t>точни</a:t>
            </a:r>
            <a:r>
              <a:rPr lang="ru-RU" dirty="0"/>
              <a:t> указания от </a:t>
            </a:r>
            <a:r>
              <a:rPr lang="ru-RU" dirty="0" err="1"/>
              <a:t>описанието</a:t>
            </a:r>
            <a:r>
              <a:rPr lang="ru-RU" dirty="0"/>
              <a:t> на </a:t>
            </a:r>
            <a:r>
              <a:rPr lang="ru-RU" dirty="0" err="1"/>
              <a:t>добродетелите</a:t>
            </a:r>
            <a:r>
              <a:rPr lang="ru-RU" dirty="0"/>
              <a:t> и от примерите за добродетели? </a:t>
            </a:r>
            <a:r>
              <a:rPr lang="ru-RU" dirty="0" err="1"/>
              <a:t>Доколко</a:t>
            </a:r>
            <a:r>
              <a:rPr lang="ru-RU" dirty="0"/>
              <a:t> можем да </a:t>
            </a:r>
            <a:r>
              <a:rPr lang="ru-RU" dirty="0" err="1"/>
              <a:t>разчитаме</a:t>
            </a:r>
            <a:r>
              <a:rPr lang="ru-RU" dirty="0"/>
              <a:t> на </a:t>
            </a:r>
            <a:r>
              <a:rPr lang="ru-RU" dirty="0" err="1"/>
              <a:t>традицията</a:t>
            </a:r>
            <a:r>
              <a:rPr lang="en-GB" dirty="0" smtClean="0"/>
              <a:t>?</a:t>
            </a:r>
            <a:endParaRPr lang="en-GB" dirty="0"/>
          </a:p>
          <a:p>
            <a:r>
              <a:rPr lang="ru-RU" dirty="0" err="1"/>
              <a:t>Какво</a:t>
            </a:r>
            <a:r>
              <a:rPr lang="ru-RU" dirty="0"/>
              <a:t> става, </a:t>
            </a:r>
            <a:r>
              <a:rPr lang="ru-RU" dirty="0" err="1"/>
              <a:t>ако</a:t>
            </a:r>
            <a:r>
              <a:rPr lang="ru-RU" dirty="0"/>
              <a:t> </a:t>
            </a:r>
            <a:r>
              <a:rPr lang="ru-RU" dirty="0" err="1"/>
              <a:t>добродетелите</a:t>
            </a:r>
            <a:r>
              <a:rPr lang="ru-RU" dirty="0"/>
              <a:t> </a:t>
            </a:r>
            <a:r>
              <a:rPr lang="ru-RU" dirty="0" err="1"/>
              <a:t>са</a:t>
            </a:r>
            <a:r>
              <a:rPr lang="ru-RU" dirty="0"/>
              <a:t> в конфликт</a:t>
            </a:r>
            <a:r>
              <a:rPr lang="en-GB" dirty="0" smtClean="0"/>
              <a:t>?</a:t>
            </a:r>
            <a:endParaRPr lang="en-GB" dirty="0"/>
          </a:p>
          <a:p>
            <a:r>
              <a:rPr lang="ru-RU" dirty="0" err="1"/>
              <a:t>Какви</a:t>
            </a:r>
            <a:r>
              <a:rPr lang="ru-RU" dirty="0"/>
              <a:t> </a:t>
            </a:r>
            <a:r>
              <a:rPr lang="ru-RU" dirty="0" err="1"/>
              <a:t>са</a:t>
            </a:r>
            <a:r>
              <a:rPr lang="ru-RU" dirty="0"/>
              <a:t> </a:t>
            </a:r>
            <a:r>
              <a:rPr lang="ru-RU" dirty="0" err="1"/>
              <a:t>парадигмите</a:t>
            </a:r>
            <a:r>
              <a:rPr lang="ru-RU" dirty="0"/>
              <a:t> на </a:t>
            </a:r>
            <a:r>
              <a:rPr lang="ru-RU" dirty="0" err="1"/>
              <a:t>добродетелите</a:t>
            </a:r>
            <a:r>
              <a:rPr lang="ru-RU" dirty="0"/>
              <a:t>, </a:t>
            </a:r>
            <a:r>
              <a:rPr lang="ru-RU" dirty="0" err="1"/>
              <a:t>към</a:t>
            </a:r>
            <a:r>
              <a:rPr lang="ru-RU" dirty="0"/>
              <a:t> </a:t>
            </a:r>
            <a:r>
              <a:rPr lang="ru-RU" dirty="0" err="1"/>
              <a:t>които</a:t>
            </a:r>
            <a:r>
              <a:rPr lang="ru-RU" dirty="0"/>
              <a:t> можем да се </a:t>
            </a:r>
            <a:r>
              <a:rPr lang="ru-RU" dirty="0" err="1"/>
              <a:t>обърнем</a:t>
            </a:r>
            <a:r>
              <a:rPr lang="en-GB" dirty="0" smtClean="0"/>
              <a:t>?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284942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7DAF9-E107-E34C-AACA-543C68665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ИИ и </a:t>
            </a:r>
            <a:r>
              <a:rPr lang="ru-RU" dirty="0" err="1"/>
              <a:t>етиката</a:t>
            </a:r>
            <a:r>
              <a:rPr lang="ru-RU" dirty="0"/>
              <a:t> на </a:t>
            </a:r>
            <a:r>
              <a:rPr lang="ru-RU" dirty="0" err="1"/>
              <a:t>добродетелите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49B5B1-E7F2-9340-ACF7-D941947B13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Трябва</a:t>
            </a:r>
            <a:r>
              <a:rPr lang="ru-RU" dirty="0"/>
              <a:t> ли </a:t>
            </a:r>
            <a:r>
              <a:rPr lang="ru-RU" dirty="0" err="1"/>
              <a:t>ние</a:t>
            </a:r>
            <a:r>
              <a:rPr lang="ru-RU" dirty="0"/>
              <a:t>, </a:t>
            </a:r>
            <a:r>
              <a:rPr lang="ru-RU" dirty="0" err="1"/>
              <a:t>като</a:t>
            </a:r>
            <a:r>
              <a:rPr lang="ru-RU" dirty="0"/>
              <a:t> </a:t>
            </a:r>
            <a:r>
              <a:rPr lang="ru-RU" dirty="0" err="1"/>
              <a:t>разработчици</a:t>
            </a:r>
            <a:r>
              <a:rPr lang="ru-RU" dirty="0"/>
              <a:t> на </a:t>
            </a:r>
            <a:r>
              <a:rPr lang="ru-RU" dirty="0" err="1"/>
              <a:t>системи</a:t>
            </a:r>
            <a:r>
              <a:rPr lang="ru-RU" dirty="0"/>
              <a:t> за </a:t>
            </a:r>
            <a:r>
              <a:rPr lang="ru-RU" dirty="0" err="1"/>
              <a:t>изкуствен</a:t>
            </a:r>
            <a:r>
              <a:rPr lang="ru-RU" dirty="0"/>
              <a:t> </a:t>
            </a:r>
            <a:r>
              <a:rPr lang="ru-RU" dirty="0" err="1"/>
              <a:t>интелект</a:t>
            </a:r>
            <a:r>
              <a:rPr lang="ru-RU" dirty="0"/>
              <a:t>, да </a:t>
            </a:r>
            <a:r>
              <a:rPr lang="ru-RU" dirty="0" err="1"/>
              <a:t>бъдем</a:t>
            </a:r>
            <a:r>
              <a:rPr lang="ru-RU" dirty="0"/>
              <a:t> </a:t>
            </a:r>
            <a:r>
              <a:rPr lang="ru-RU" dirty="0" err="1"/>
              <a:t>добродетелни</a:t>
            </a:r>
            <a:r>
              <a:rPr lang="ru-RU" dirty="0"/>
              <a:t>? </a:t>
            </a:r>
            <a:r>
              <a:rPr lang="ru-RU" dirty="0" err="1"/>
              <a:t>Какви</a:t>
            </a:r>
            <a:r>
              <a:rPr lang="ru-RU" dirty="0"/>
              <a:t> черти на характера </a:t>
            </a:r>
            <a:r>
              <a:rPr lang="ru-RU" dirty="0" err="1"/>
              <a:t>трябва</a:t>
            </a:r>
            <a:r>
              <a:rPr lang="ru-RU" dirty="0"/>
              <a:t> да </a:t>
            </a:r>
            <a:r>
              <a:rPr lang="ru-RU" dirty="0" err="1"/>
              <a:t>възпитаваме</a:t>
            </a:r>
            <a:r>
              <a:rPr lang="ru-RU" dirty="0"/>
              <a:t> у нас</a:t>
            </a:r>
            <a:r>
              <a:rPr lang="ru-RU" dirty="0" smtClean="0"/>
              <a:t>?</a:t>
            </a:r>
            <a:endParaRPr lang="en-GB" dirty="0"/>
          </a:p>
          <a:p>
            <a:r>
              <a:rPr lang="ru-RU" dirty="0" err="1"/>
              <a:t>Трябва</a:t>
            </a:r>
            <a:r>
              <a:rPr lang="ru-RU" dirty="0"/>
              <a:t> ли </a:t>
            </a:r>
            <a:r>
              <a:rPr lang="ru-RU" dirty="0" err="1"/>
              <a:t>приложенията</a:t>
            </a:r>
            <a:r>
              <a:rPr lang="ru-RU" dirty="0"/>
              <a:t> на ИИ (</a:t>
            </a:r>
            <a:r>
              <a:rPr lang="ru-RU" dirty="0" err="1"/>
              <a:t>агентите</a:t>
            </a:r>
            <a:r>
              <a:rPr lang="ru-RU" dirty="0"/>
              <a:t> на ИИ) да </a:t>
            </a:r>
            <a:r>
              <a:rPr lang="ru-RU" dirty="0" err="1"/>
              <a:t>бъдат</a:t>
            </a:r>
            <a:r>
              <a:rPr lang="ru-RU" dirty="0"/>
              <a:t> </a:t>
            </a:r>
            <a:r>
              <a:rPr lang="ru-RU" dirty="0" err="1"/>
              <a:t>добродетелни</a:t>
            </a:r>
            <a:r>
              <a:rPr lang="en-GB" dirty="0" smtClean="0"/>
              <a:t>)?</a:t>
            </a:r>
            <a:endParaRPr lang="en-GB" dirty="0"/>
          </a:p>
          <a:p>
            <a:r>
              <a:rPr lang="ru-RU" dirty="0"/>
              <a:t>Как </a:t>
            </a:r>
            <a:r>
              <a:rPr lang="ru-RU" dirty="0" err="1"/>
              <a:t>могат</a:t>
            </a:r>
            <a:r>
              <a:rPr lang="ru-RU" dirty="0"/>
              <a:t> да се научат </a:t>
            </a:r>
            <a:r>
              <a:rPr lang="ru-RU" dirty="0" err="1"/>
              <a:t>добродетелите</a:t>
            </a:r>
            <a:r>
              <a:rPr lang="en-GB" dirty="0" smtClean="0"/>
              <a:t>?</a:t>
            </a:r>
            <a:endParaRPr lang="en-GB" dirty="0"/>
          </a:p>
          <a:p>
            <a:r>
              <a:rPr lang="ru-RU" dirty="0" err="1"/>
              <a:t>Ако</a:t>
            </a:r>
            <a:r>
              <a:rPr lang="ru-RU" dirty="0"/>
              <a:t> от пример, </a:t>
            </a:r>
            <a:r>
              <a:rPr lang="ru-RU" dirty="0" err="1" smtClean="0"/>
              <a:t>може</a:t>
            </a:r>
            <a:r>
              <a:rPr lang="ru-RU" dirty="0" smtClean="0"/>
              <a:t> ли </a:t>
            </a:r>
            <a:r>
              <a:rPr lang="ru-RU" dirty="0" err="1"/>
              <a:t>обучението</a:t>
            </a:r>
            <a:r>
              <a:rPr lang="ru-RU" dirty="0"/>
              <a:t> на AI система да </a:t>
            </a:r>
            <a:r>
              <a:rPr lang="ru-RU" dirty="0" err="1"/>
              <a:t>доведе</a:t>
            </a:r>
            <a:r>
              <a:rPr lang="ru-RU" dirty="0"/>
              <a:t> до </a:t>
            </a:r>
            <a:r>
              <a:rPr lang="ru-RU" dirty="0" err="1"/>
              <a:t>добродетелно</a:t>
            </a:r>
            <a:r>
              <a:rPr lang="ru-RU" dirty="0"/>
              <a:t> поведение на него</a:t>
            </a:r>
            <a:r>
              <a:rPr lang="en-GB" dirty="0" smtClean="0"/>
              <a:t>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322082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6C798-9636-0947-9616-EF4DC5C18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Библиография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A5E7C5-E09F-DB47-B391-C48EB74B09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Shafer-Landau, R. (2018). The Fundamentals of Ethics. Oxford University Press.</a:t>
            </a:r>
          </a:p>
          <a:p>
            <a:r>
              <a:rPr lang="en-GB" dirty="0"/>
              <a:t>Singer, P. (2021). Ethics. In </a:t>
            </a:r>
            <a:r>
              <a:rPr lang="en-GB" dirty="0" err="1"/>
              <a:t>Encyclopedia</a:t>
            </a:r>
            <a:r>
              <a:rPr lang="en-GB" dirty="0"/>
              <a:t> Britannica: </a:t>
            </a:r>
            <a:r>
              <a:rPr lang="en-GB" dirty="0">
                <a:hlinkClick r:id="rId2"/>
              </a:rPr>
              <a:t>https://www.britannica.com/topic/ethics-philosophy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1005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51A349-4F4B-7642-9AE8-56F0E6C85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Имануел Кант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C381AB-8A3A-DA46-9D59-A0ACDD3AC9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120063" cy="4351338"/>
          </a:xfrm>
        </p:spPr>
        <p:txBody>
          <a:bodyPr/>
          <a:lstStyle/>
          <a:p>
            <a:r>
              <a:rPr lang="ru-RU" dirty="0"/>
              <a:t>Един от </a:t>
            </a:r>
            <a:r>
              <a:rPr lang="ru-RU" dirty="0" err="1"/>
              <a:t>най-великите</a:t>
            </a:r>
            <a:r>
              <a:rPr lang="ru-RU" dirty="0"/>
              <a:t> </a:t>
            </a:r>
            <a:r>
              <a:rPr lang="ru-RU" dirty="0" err="1"/>
              <a:t>философи</a:t>
            </a:r>
            <a:r>
              <a:rPr lang="ru-RU" dirty="0"/>
              <a:t> на </a:t>
            </a:r>
            <a:r>
              <a:rPr lang="ru-RU" dirty="0" err="1"/>
              <a:t>всички</a:t>
            </a:r>
            <a:r>
              <a:rPr lang="ru-RU" dirty="0"/>
              <a:t> </a:t>
            </a:r>
            <a:r>
              <a:rPr lang="ru-RU" dirty="0" smtClean="0"/>
              <a:t>времена</a:t>
            </a:r>
          </a:p>
          <a:p>
            <a:r>
              <a:rPr lang="en-GB" dirty="0" smtClean="0"/>
              <a:t> </a:t>
            </a:r>
            <a:r>
              <a:rPr lang="bg-BG" dirty="0" smtClean="0"/>
              <a:t>Живял </a:t>
            </a:r>
            <a:r>
              <a:rPr lang="bg-BG" dirty="0"/>
              <a:t>в </a:t>
            </a:r>
            <a:r>
              <a:rPr lang="bg-BG" dirty="0" smtClean="0"/>
              <a:t>Прусия </a:t>
            </a:r>
            <a:r>
              <a:rPr lang="en-GB" dirty="0" smtClean="0"/>
              <a:t>(1724-1804</a:t>
            </a:r>
            <a:r>
              <a:rPr lang="en-GB" dirty="0"/>
              <a:t>)</a:t>
            </a:r>
          </a:p>
          <a:p>
            <a:endParaRPr lang="en-GB" dirty="0"/>
          </a:p>
          <a:p>
            <a:r>
              <a:rPr lang="bg-BG" dirty="0" smtClean="0"/>
              <a:t>Трудове</a:t>
            </a:r>
            <a:r>
              <a:rPr lang="en-GB" dirty="0" smtClean="0"/>
              <a:t> </a:t>
            </a:r>
            <a:endParaRPr lang="en-GB" dirty="0"/>
          </a:p>
          <a:p>
            <a:pPr lvl="1"/>
            <a:r>
              <a:rPr lang="ru-RU" dirty="0"/>
              <a:t>Теория на </a:t>
            </a:r>
            <a:r>
              <a:rPr lang="ru-RU" dirty="0" err="1"/>
              <a:t>знанието</a:t>
            </a:r>
            <a:r>
              <a:rPr lang="ru-RU" dirty="0"/>
              <a:t>: Критика на </a:t>
            </a:r>
            <a:r>
              <a:rPr lang="ru-RU" dirty="0" err="1"/>
              <a:t>чистия</a:t>
            </a:r>
            <a:r>
              <a:rPr lang="ru-RU" dirty="0"/>
              <a:t> </a:t>
            </a:r>
            <a:r>
              <a:rPr lang="ru-RU" dirty="0" smtClean="0"/>
              <a:t>разум</a:t>
            </a:r>
            <a:endParaRPr lang="en-US" dirty="0" smtClean="0"/>
          </a:p>
          <a:p>
            <a:pPr lvl="1"/>
            <a:r>
              <a:rPr lang="ru-RU" dirty="0"/>
              <a:t>Теория на </a:t>
            </a:r>
            <a:r>
              <a:rPr lang="ru-RU" dirty="0" err="1"/>
              <a:t>морала</a:t>
            </a:r>
            <a:r>
              <a:rPr lang="ru-RU" dirty="0"/>
              <a:t>: Критика на </a:t>
            </a:r>
            <a:r>
              <a:rPr lang="ru-RU" dirty="0" err="1"/>
              <a:t>практическите</a:t>
            </a:r>
            <a:r>
              <a:rPr lang="ru-RU" dirty="0"/>
              <a:t> </a:t>
            </a:r>
            <a:r>
              <a:rPr lang="ru-RU" dirty="0" smtClean="0"/>
              <a:t>причини</a:t>
            </a:r>
            <a:endParaRPr lang="en-US" dirty="0" smtClean="0"/>
          </a:p>
          <a:p>
            <a:pPr lvl="1"/>
            <a:r>
              <a:rPr lang="ru-RU" dirty="0"/>
              <a:t>Теория на </a:t>
            </a:r>
            <a:r>
              <a:rPr lang="ru-RU" dirty="0" err="1"/>
              <a:t>естетиката</a:t>
            </a:r>
            <a:r>
              <a:rPr lang="ru-RU" dirty="0"/>
              <a:t> (</a:t>
            </a:r>
            <a:r>
              <a:rPr lang="ru-RU" dirty="0" err="1"/>
              <a:t>изкуството</a:t>
            </a:r>
            <a:r>
              <a:rPr lang="ru-RU" dirty="0"/>
              <a:t>): </a:t>
            </a:r>
            <a:r>
              <a:rPr lang="ru-RU" dirty="0"/>
              <a:t>Критика на </a:t>
            </a:r>
            <a:r>
              <a:rPr lang="ru-RU" dirty="0" err="1"/>
              <a:t>способността</a:t>
            </a:r>
            <a:r>
              <a:rPr lang="ru-RU" dirty="0"/>
              <a:t> за </a:t>
            </a:r>
            <a:r>
              <a:rPr lang="ru-RU" dirty="0" err="1"/>
              <a:t>съждение</a:t>
            </a:r>
            <a:r>
              <a:rPr lang="ru-RU" dirty="0"/>
              <a:t> </a:t>
            </a:r>
            <a:endParaRPr lang="en-US" dirty="0" smtClean="0"/>
          </a:p>
          <a:p>
            <a:pPr lvl="1"/>
            <a:r>
              <a:rPr lang="ru-RU" dirty="0" smtClean="0"/>
              <a:t>Право</a:t>
            </a:r>
            <a:r>
              <a:rPr lang="ru-RU" dirty="0"/>
              <a:t>, логика, астрономия и др.</a:t>
            </a:r>
            <a:r>
              <a:rPr lang="en-GB" dirty="0" smtClean="0"/>
              <a:t>.</a:t>
            </a:r>
            <a:endParaRPr lang="en-GB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D93A8653-5F3C-5B4C-8E81-AE38DA510C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2425" y="1690688"/>
            <a:ext cx="2794000" cy="364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4484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A5DF8-DE0C-4448-8B1F-71300FDE0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Етиката</a:t>
            </a:r>
            <a:r>
              <a:rPr lang="ru-RU" dirty="0"/>
              <a:t> на Кант и </a:t>
            </a:r>
            <a:r>
              <a:rPr lang="ru-RU" dirty="0" err="1"/>
              <a:t>принципът</a:t>
            </a:r>
            <a:r>
              <a:rPr lang="ru-RU" dirty="0"/>
              <a:t> на </a:t>
            </a:r>
            <a:r>
              <a:rPr lang="ru-RU" dirty="0" err="1"/>
              <a:t>универсалност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A5BA87-2F47-7445-B7F9-5F2432D3EF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GB" dirty="0"/>
          </a:p>
          <a:p>
            <a:r>
              <a:rPr lang="ru-RU" dirty="0"/>
              <a:t>"</a:t>
            </a:r>
            <a:r>
              <a:rPr lang="ru-RU" dirty="0" err="1"/>
              <a:t>Действай</a:t>
            </a:r>
            <a:r>
              <a:rPr lang="ru-RU" dirty="0"/>
              <a:t> само </a:t>
            </a:r>
            <a:r>
              <a:rPr lang="ru-RU" dirty="0" err="1"/>
              <a:t>според</a:t>
            </a:r>
            <a:r>
              <a:rPr lang="ru-RU" dirty="0"/>
              <a:t> </a:t>
            </a:r>
            <a:r>
              <a:rPr lang="ru-RU" dirty="0" err="1"/>
              <a:t>онази</a:t>
            </a:r>
            <a:r>
              <a:rPr lang="ru-RU" dirty="0"/>
              <a:t> максима, </a:t>
            </a:r>
            <a:r>
              <a:rPr lang="ru-RU" dirty="0" err="1"/>
              <a:t>която</a:t>
            </a:r>
            <a:r>
              <a:rPr lang="ru-RU" dirty="0"/>
              <a:t> </a:t>
            </a:r>
            <a:r>
              <a:rPr lang="ru-RU" dirty="0" err="1"/>
              <a:t>едновременно</a:t>
            </a:r>
            <a:r>
              <a:rPr lang="ru-RU" dirty="0"/>
              <a:t> с </a:t>
            </a:r>
            <a:r>
              <a:rPr lang="ru-RU" dirty="0" err="1"/>
              <a:t>това</a:t>
            </a:r>
            <a:r>
              <a:rPr lang="ru-RU" dirty="0"/>
              <a:t> </a:t>
            </a:r>
            <a:r>
              <a:rPr lang="ru-RU" dirty="0" err="1"/>
              <a:t>можеш</a:t>
            </a:r>
            <a:r>
              <a:rPr lang="ru-RU" dirty="0"/>
              <a:t> да </a:t>
            </a:r>
            <a:r>
              <a:rPr lang="ru-RU" dirty="0" err="1"/>
              <a:t>пожелаеш</a:t>
            </a:r>
            <a:r>
              <a:rPr lang="ru-RU" dirty="0"/>
              <a:t> да се </a:t>
            </a:r>
            <a:r>
              <a:rPr lang="ru-RU" dirty="0" err="1"/>
              <a:t>превърне</a:t>
            </a:r>
            <a:r>
              <a:rPr lang="ru-RU" dirty="0"/>
              <a:t> </a:t>
            </a:r>
            <a:r>
              <a:rPr lang="ru-RU" dirty="0" err="1"/>
              <a:t>във</a:t>
            </a:r>
            <a:r>
              <a:rPr lang="ru-RU" dirty="0"/>
              <a:t> всеобщ закон."</a:t>
            </a:r>
            <a:r>
              <a:rPr lang="en-GB" dirty="0" smtClean="0"/>
              <a:t> </a:t>
            </a:r>
            <a:r>
              <a:rPr lang="en-GB" dirty="0"/>
              <a:t>(1785).</a:t>
            </a:r>
          </a:p>
          <a:p>
            <a:endParaRPr lang="en-GB" dirty="0"/>
          </a:p>
          <a:p>
            <a:r>
              <a:rPr lang="en-GB" dirty="0"/>
              <a:t> </a:t>
            </a:r>
            <a:r>
              <a:rPr lang="ru-RU" dirty="0" err="1"/>
              <a:t>Какво</a:t>
            </a:r>
            <a:r>
              <a:rPr lang="ru-RU" dirty="0"/>
              <a:t> </a:t>
            </a:r>
            <a:r>
              <a:rPr lang="ru-RU" dirty="0" err="1"/>
              <a:t>представлява</a:t>
            </a:r>
            <a:r>
              <a:rPr lang="ru-RU" dirty="0"/>
              <a:t> </a:t>
            </a:r>
            <a:r>
              <a:rPr lang="ru-RU" dirty="0" err="1"/>
              <a:t>максимата</a:t>
            </a:r>
            <a:r>
              <a:rPr lang="ru-RU" dirty="0"/>
              <a:t>: </a:t>
            </a:r>
            <a:r>
              <a:rPr lang="ru-RU" dirty="0" err="1"/>
              <a:t>субективен</a:t>
            </a:r>
            <a:r>
              <a:rPr lang="ru-RU" dirty="0"/>
              <a:t> принцип на действие, </a:t>
            </a:r>
            <a:r>
              <a:rPr lang="ru-RU" dirty="0" err="1"/>
              <a:t>който</a:t>
            </a:r>
            <a:r>
              <a:rPr lang="ru-RU" dirty="0"/>
              <a:t> </a:t>
            </a:r>
            <a:r>
              <a:rPr lang="ru-RU" dirty="0" err="1"/>
              <a:t>свързва</a:t>
            </a:r>
            <a:r>
              <a:rPr lang="ru-RU" dirty="0"/>
              <a:t> </a:t>
            </a:r>
            <a:r>
              <a:rPr lang="ru-RU" dirty="0" err="1"/>
              <a:t>действието</a:t>
            </a:r>
            <a:r>
              <a:rPr lang="ru-RU" dirty="0"/>
              <a:t> с причините за него (намерение да се </a:t>
            </a:r>
            <a:r>
              <a:rPr lang="ru-RU" dirty="0" err="1"/>
              <a:t>извърши</a:t>
            </a:r>
            <a:r>
              <a:rPr lang="ru-RU" dirty="0"/>
              <a:t> действие по определена причина).</a:t>
            </a:r>
            <a:r>
              <a:rPr lang="en-GB" dirty="0" smtClean="0"/>
              <a:t>)</a:t>
            </a:r>
            <a:endParaRPr lang="en-GB" dirty="0"/>
          </a:p>
          <a:p>
            <a:pPr lvl="1"/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дарявам</a:t>
            </a:r>
            <a:r>
              <a:rPr lang="ru-RU" dirty="0"/>
              <a:t> средства за </a:t>
            </a:r>
            <a:r>
              <a:rPr lang="ru-RU" dirty="0" err="1"/>
              <a:t>благотворителни</a:t>
            </a:r>
            <a:r>
              <a:rPr lang="ru-RU" dirty="0"/>
              <a:t> организации за </a:t>
            </a:r>
            <a:r>
              <a:rPr lang="ru-RU" dirty="0" err="1"/>
              <a:t>намаляване</a:t>
            </a:r>
            <a:r>
              <a:rPr lang="ru-RU" dirty="0"/>
              <a:t> на </a:t>
            </a:r>
            <a:r>
              <a:rPr lang="ru-RU" dirty="0" smtClean="0"/>
              <a:t>глада</a:t>
            </a:r>
          </a:p>
          <a:p>
            <a:pPr lvl="1"/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измамя</a:t>
            </a:r>
            <a:r>
              <a:rPr lang="ru-RU" dirty="0"/>
              <a:t> </a:t>
            </a:r>
            <a:r>
              <a:rPr lang="ru-RU" dirty="0" err="1"/>
              <a:t>договорния</a:t>
            </a:r>
            <a:r>
              <a:rPr lang="ru-RU" dirty="0"/>
              <a:t> си </a:t>
            </a:r>
            <a:r>
              <a:rPr lang="ru-RU" dirty="0" err="1"/>
              <a:t>партньор</a:t>
            </a:r>
            <a:r>
              <a:rPr lang="ru-RU" dirty="0"/>
              <a:t>, за да </a:t>
            </a:r>
            <a:r>
              <a:rPr lang="ru-RU" dirty="0" err="1"/>
              <a:t>увелича</a:t>
            </a:r>
            <a:r>
              <a:rPr lang="ru-RU" dirty="0"/>
              <a:t> </a:t>
            </a:r>
            <a:r>
              <a:rPr lang="ru-RU" dirty="0" err="1"/>
              <a:t>печалбата</a:t>
            </a:r>
            <a:r>
              <a:rPr lang="ru-RU" dirty="0"/>
              <a:t> си</a:t>
            </a:r>
            <a:r>
              <a:rPr lang="ru-RU" dirty="0" smtClean="0"/>
              <a:t>.</a:t>
            </a:r>
          </a:p>
          <a:p>
            <a:pPr lvl="1"/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мамя</a:t>
            </a:r>
            <a:r>
              <a:rPr lang="ru-RU" dirty="0"/>
              <a:t> с </a:t>
            </a:r>
            <a:r>
              <a:rPr lang="ru-RU" dirty="0" err="1"/>
              <a:t>данъците</a:t>
            </a:r>
            <a:r>
              <a:rPr lang="ru-RU" dirty="0"/>
              <a:t>, за да </a:t>
            </a:r>
            <a:r>
              <a:rPr lang="ru-RU" dirty="0" err="1"/>
              <a:t>запазя</a:t>
            </a:r>
            <a:r>
              <a:rPr lang="ru-RU" dirty="0"/>
              <a:t> парите си</a:t>
            </a:r>
            <a:r>
              <a:rPr lang="ru-RU" dirty="0" smtClean="0"/>
              <a:t>.</a:t>
            </a:r>
          </a:p>
          <a:p>
            <a:pPr lvl="1"/>
            <a:r>
              <a:rPr lang="ru-RU" dirty="0" err="1"/>
              <a:t>Ще</a:t>
            </a:r>
            <a:r>
              <a:rPr lang="ru-RU" dirty="0"/>
              <a:t> кажа </a:t>
            </a:r>
            <a:r>
              <a:rPr lang="ru-RU" dirty="0" err="1"/>
              <a:t>истината</a:t>
            </a:r>
            <a:r>
              <a:rPr lang="ru-RU" dirty="0"/>
              <a:t>, за да си </a:t>
            </a:r>
            <a:r>
              <a:rPr lang="ru-RU" dirty="0" err="1"/>
              <a:t>осигуря</a:t>
            </a:r>
            <a:r>
              <a:rPr lang="ru-RU" dirty="0"/>
              <a:t> доверие</a:t>
            </a:r>
            <a:endParaRPr lang="en-GB" dirty="0"/>
          </a:p>
          <a:p>
            <a:pPr lvl="1"/>
            <a:endParaRPr lang="en-GB" dirty="0"/>
          </a:p>
          <a:p>
            <a:r>
              <a:rPr lang="ru-RU" dirty="0" err="1"/>
              <a:t>Могат</a:t>
            </a:r>
            <a:r>
              <a:rPr lang="ru-RU" dirty="0"/>
              <a:t> ли да </a:t>
            </a:r>
            <a:r>
              <a:rPr lang="ru-RU" dirty="0" err="1"/>
              <a:t>бъдат</a:t>
            </a:r>
            <a:r>
              <a:rPr lang="ru-RU" dirty="0"/>
              <a:t> </a:t>
            </a:r>
            <a:r>
              <a:rPr lang="ru-RU" dirty="0" err="1"/>
              <a:t>универсализирани</a:t>
            </a:r>
            <a:r>
              <a:rPr lang="ru-RU" dirty="0"/>
              <a:t>? </a:t>
            </a:r>
            <a:r>
              <a:rPr lang="ru-RU" dirty="0" err="1"/>
              <a:t>Бих</a:t>
            </a:r>
            <a:r>
              <a:rPr lang="ru-RU" dirty="0"/>
              <a:t> ли искал те да се </a:t>
            </a:r>
            <a:r>
              <a:rPr lang="ru-RU" dirty="0" err="1"/>
              <a:t>превърнат</a:t>
            </a:r>
            <a:r>
              <a:rPr lang="ru-RU" dirty="0"/>
              <a:t> в </a:t>
            </a:r>
            <a:r>
              <a:rPr lang="ru-RU" dirty="0" err="1"/>
              <a:t>универсални</a:t>
            </a:r>
            <a:r>
              <a:rPr lang="ru-RU" dirty="0"/>
              <a:t> </a:t>
            </a:r>
            <a:r>
              <a:rPr lang="ru-RU" dirty="0" err="1"/>
              <a:t>закони</a:t>
            </a:r>
            <a:r>
              <a:rPr lang="ru-RU" dirty="0"/>
              <a:t>, </a:t>
            </a:r>
            <a:r>
              <a:rPr lang="ru-RU" dirty="0" err="1"/>
              <a:t>които</a:t>
            </a:r>
            <a:r>
              <a:rPr lang="ru-RU" dirty="0"/>
              <a:t> да се </a:t>
            </a:r>
            <a:r>
              <a:rPr lang="ru-RU" dirty="0" err="1"/>
              <a:t>прилагат</a:t>
            </a:r>
            <a:r>
              <a:rPr lang="ru-RU" dirty="0"/>
              <a:t> от </a:t>
            </a:r>
            <a:r>
              <a:rPr lang="ru-RU" dirty="0" err="1"/>
              <a:t>всички</a:t>
            </a:r>
            <a:r>
              <a:rPr lang="ru-RU" dirty="0" smtClean="0"/>
              <a:t>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6651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CA3FA8-B9BF-D94D-B016-A3BC761449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Тест за универсализация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A689EE-F770-7B48-B838-8B4FCFD8DE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Шафер Ландау. Тест за </a:t>
            </a:r>
            <a:r>
              <a:rPr lang="ru-RU" dirty="0" err="1" smtClean="0"/>
              <a:t>универсалност</a:t>
            </a:r>
            <a:r>
              <a:rPr lang="en-GB" dirty="0" smtClean="0"/>
              <a:t>:</a:t>
            </a:r>
            <a:endParaRPr lang="en-GB" dirty="0"/>
          </a:p>
          <a:p>
            <a:pPr lvl="1"/>
            <a:r>
              <a:rPr lang="ru-RU" dirty="0" err="1"/>
              <a:t>Формулирайте</a:t>
            </a:r>
            <a:r>
              <a:rPr lang="ru-RU" dirty="0"/>
              <a:t> </a:t>
            </a:r>
            <a:r>
              <a:rPr lang="ru-RU" dirty="0" err="1"/>
              <a:t>максимата</a:t>
            </a:r>
            <a:r>
              <a:rPr lang="ru-RU" dirty="0"/>
              <a:t> си, ясно </a:t>
            </a:r>
            <a:r>
              <a:rPr lang="ru-RU" dirty="0" err="1"/>
              <a:t>заявете</a:t>
            </a:r>
            <a:r>
              <a:rPr lang="ru-RU" dirty="0"/>
              <a:t> </a:t>
            </a:r>
            <a:r>
              <a:rPr lang="ru-RU" dirty="0" err="1"/>
              <a:t>какво</a:t>
            </a:r>
            <a:r>
              <a:rPr lang="ru-RU" dirty="0"/>
              <a:t> </a:t>
            </a:r>
            <a:r>
              <a:rPr lang="ru-RU" dirty="0" err="1"/>
              <a:t>възнамерявате</a:t>
            </a:r>
            <a:r>
              <a:rPr lang="ru-RU" dirty="0"/>
              <a:t> да направите и </a:t>
            </a:r>
            <a:r>
              <a:rPr lang="ru-RU" dirty="0" err="1"/>
              <a:t>защо</a:t>
            </a:r>
            <a:r>
              <a:rPr lang="ru-RU" dirty="0"/>
              <a:t> </a:t>
            </a:r>
            <a:r>
              <a:rPr lang="ru-RU" dirty="0" err="1"/>
              <a:t>възнамерявате</a:t>
            </a:r>
            <a:r>
              <a:rPr lang="ru-RU" dirty="0"/>
              <a:t> да </a:t>
            </a:r>
            <a:r>
              <a:rPr lang="ru-RU" dirty="0" err="1"/>
              <a:t>го</a:t>
            </a:r>
            <a:r>
              <a:rPr lang="ru-RU" dirty="0"/>
              <a:t> направите.</a:t>
            </a:r>
            <a:r>
              <a:rPr lang="en-GB" dirty="0" smtClean="0"/>
              <a:t>.</a:t>
            </a:r>
            <a:endParaRPr lang="en-GB" dirty="0"/>
          </a:p>
          <a:p>
            <a:pPr lvl="1"/>
            <a:r>
              <a:rPr lang="ru-RU" dirty="0" err="1"/>
              <a:t>Представете</a:t>
            </a:r>
            <a:r>
              <a:rPr lang="ru-RU" dirty="0"/>
              <a:t> си свят, в </a:t>
            </a:r>
            <a:r>
              <a:rPr lang="ru-RU" dirty="0" err="1"/>
              <a:t>който</a:t>
            </a:r>
            <a:r>
              <a:rPr lang="ru-RU" dirty="0"/>
              <a:t> </a:t>
            </a:r>
            <a:r>
              <a:rPr lang="ru-RU" dirty="0" err="1"/>
              <a:t>всички</a:t>
            </a:r>
            <a:r>
              <a:rPr lang="ru-RU" dirty="0"/>
              <a:t> подкрепят и </a:t>
            </a:r>
            <a:r>
              <a:rPr lang="ru-RU" dirty="0" err="1"/>
              <a:t>действат</a:t>
            </a:r>
            <a:r>
              <a:rPr lang="ru-RU" dirty="0"/>
              <a:t> </a:t>
            </a:r>
            <a:r>
              <a:rPr lang="ru-RU" dirty="0" err="1"/>
              <a:t>според</a:t>
            </a:r>
            <a:r>
              <a:rPr lang="ru-RU" dirty="0"/>
              <a:t> </a:t>
            </a:r>
            <a:r>
              <a:rPr lang="ru-RU" dirty="0" err="1"/>
              <a:t>вашата</a:t>
            </a:r>
            <a:r>
              <a:rPr lang="ru-RU" dirty="0"/>
              <a:t> максима</a:t>
            </a:r>
            <a:r>
              <a:rPr lang="en-GB" dirty="0" smtClean="0"/>
              <a:t>.</a:t>
            </a:r>
            <a:endParaRPr lang="en-GB" dirty="0"/>
          </a:p>
          <a:p>
            <a:pPr lvl="1"/>
            <a:r>
              <a:rPr lang="ru-RU" dirty="0"/>
              <a:t>След </a:t>
            </a:r>
            <a:r>
              <a:rPr lang="ru-RU" dirty="0" err="1"/>
              <a:t>това</a:t>
            </a:r>
            <a:r>
              <a:rPr lang="ru-RU" dirty="0"/>
              <a:t> се запитайте: </a:t>
            </a:r>
            <a:r>
              <a:rPr lang="ru-RU" dirty="0" err="1"/>
              <a:t>Може</a:t>
            </a:r>
            <a:r>
              <a:rPr lang="ru-RU" dirty="0"/>
              <a:t> ли </a:t>
            </a:r>
            <a:r>
              <a:rPr lang="ru-RU" dirty="0" err="1"/>
              <a:t>целта</a:t>
            </a:r>
            <a:r>
              <a:rPr lang="ru-RU" dirty="0"/>
              <a:t> на </a:t>
            </a:r>
            <a:r>
              <a:rPr lang="ru-RU" dirty="0" err="1"/>
              <a:t>моето</a:t>
            </a:r>
            <a:r>
              <a:rPr lang="ru-RU" dirty="0"/>
              <a:t> действие да </a:t>
            </a:r>
            <a:r>
              <a:rPr lang="ru-RU" dirty="0" err="1"/>
              <a:t>бъде</a:t>
            </a:r>
            <a:r>
              <a:rPr lang="ru-RU" dirty="0"/>
              <a:t> </a:t>
            </a:r>
            <a:r>
              <a:rPr lang="ru-RU" dirty="0" err="1"/>
              <a:t>постигната</a:t>
            </a:r>
            <a:r>
              <a:rPr lang="ru-RU" dirty="0"/>
              <a:t> в </a:t>
            </a:r>
            <a:r>
              <a:rPr lang="ru-RU" dirty="0" err="1"/>
              <a:t>такъв</a:t>
            </a:r>
            <a:r>
              <a:rPr lang="ru-RU" dirty="0"/>
              <a:t> свят.</a:t>
            </a:r>
            <a:r>
              <a:rPr lang="en-GB" dirty="0" smtClean="0"/>
              <a:t>?</a:t>
            </a:r>
            <a:endParaRPr lang="en-GB" dirty="0"/>
          </a:p>
          <a:p>
            <a:endParaRPr lang="en-GB" dirty="0"/>
          </a:p>
          <a:p>
            <a:r>
              <a:rPr lang="bg-BG" dirty="0"/>
              <a:t>Процесът гарантира някаква </a:t>
            </a:r>
            <a:r>
              <a:rPr lang="bg-BG" dirty="0" smtClean="0"/>
              <a:t>справедливост</a:t>
            </a:r>
          </a:p>
          <a:p>
            <a:endParaRPr lang="en-GB" dirty="0"/>
          </a:p>
          <a:p>
            <a:pPr marL="0" indent="0">
              <a:buNone/>
            </a:pPr>
            <a:r>
              <a:rPr lang="bg-BG" dirty="0"/>
              <a:t>Приложете този принцип </a:t>
            </a:r>
            <a:r>
              <a:rPr lang="bg-BG" dirty="0" smtClean="0"/>
              <a:t>към</a:t>
            </a:r>
          </a:p>
          <a:p>
            <a:pPr lvl="1"/>
            <a:r>
              <a:rPr lang="ru-RU" dirty="0" err="1"/>
              <a:t>Измама</a:t>
            </a:r>
            <a:r>
              <a:rPr lang="ru-RU" dirty="0"/>
              <a:t> по </a:t>
            </a:r>
            <a:r>
              <a:rPr lang="ru-RU" dirty="0" err="1"/>
              <a:t>време</a:t>
            </a:r>
            <a:r>
              <a:rPr lang="ru-RU" dirty="0"/>
              <a:t> на </a:t>
            </a:r>
            <a:r>
              <a:rPr lang="ru-RU" dirty="0" err="1"/>
              <a:t>изпит</a:t>
            </a:r>
            <a:r>
              <a:rPr lang="ru-RU" dirty="0"/>
              <a:t> с цел </a:t>
            </a:r>
            <a:r>
              <a:rPr lang="ru-RU" dirty="0" err="1"/>
              <a:t>получаване</a:t>
            </a:r>
            <a:r>
              <a:rPr lang="ru-RU" dirty="0"/>
              <a:t> на добра </a:t>
            </a:r>
            <a:r>
              <a:rPr lang="ru-RU" dirty="0" smtClean="0"/>
              <a:t>оценка</a:t>
            </a:r>
          </a:p>
          <a:p>
            <a:pPr lvl="1"/>
            <a:r>
              <a:rPr lang="ru-RU" dirty="0" err="1"/>
              <a:t>Даване</a:t>
            </a:r>
            <a:r>
              <a:rPr lang="ru-RU" dirty="0"/>
              <a:t> на пари на </a:t>
            </a:r>
            <a:r>
              <a:rPr lang="ru-RU" dirty="0" err="1"/>
              <a:t>благотворителна</a:t>
            </a:r>
            <a:r>
              <a:rPr lang="ru-RU" dirty="0"/>
              <a:t> организация за </a:t>
            </a:r>
            <a:r>
              <a:rPr lang="ru-RU" dirty="0" err="1" smtClean="0"/>
              <a:t>облекчение</a:t>
            </a:r>
            <a:endParaRPr lang="ru-RU" dirty="0" smtClean="0"/>
          </a:p>
          <a:p>
            <a:pPr lvl="1"/>
            <a:endParaRPr lang="en-GB" dirty="0"/>
          </a:p>
          <a:p>
            <a:r>
              <a:rPr lang="ru-RU" dirty="0" err="1"/>
              <a:t>Бихме</a:t>
            </a:r>
            <a:r>
              <a:rPr lang="ru-RU" dirty="0"/>
              <a:t> ли искали робот да </a:t>
            </a:r>
            <a:r>
              <a:rPr lang="ru-RU" dirty="0" err="1"/>
              <a:t>следва</a:t>
            </a:r>
            <a:r>
              <a:rPr lang="ru-RU" dirty="0"/>
              <a:t> </a:t>
            </a:r>
            <a:r>
              <a:rPr lang="ru-RU" dirty="0" err="1"/>
              <a:t>тази</a:t>
            </a:r>
            <a:r>
              <a:rPr lang="ru-RU" dirty="0"/>
              <a:t> максима</a:t>
            </a:r>
            <a:r>
              <a:rPr lang="en-GB" dirty="0" smtClean="0"/>
              <a:t>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72752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5343C-C9A3-6842-A0F5-2504A3CC3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Имануел</a:t>
            </a:r>
            <a:r>
              <a:rPr lang="ru-RU" dirty="0"/>
              <a:t> Кант </a:t>
            </a:r>
            <a:r>
              <a:rPr lang="ru-RU" dirty="0" err="1"/>
              <a:t>срещу</a:t>
            </a:r>
            <a:r>
              <a:rPr lang="ru-RU" dirty="0"/>
              <a:t> Бенджамин Констант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E0C2C9-B88F-194B-90A7-0DA1D8E911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/>
              <a:t>Трябва</a:t>
            </a:r>
            <a:r>
              <a:rPr lang="ru-RU" dirty="0"/>
              <a:t> ли </a:t>
            </a:r>
            <a:r>
              <a:rPr lang="ru-RU" dirty="0" err="1"/>
              <a:t>човек</a:t>
            </a:r>
            <a:r>
              <a:rPr lang="ru-RU" dirty="0"/>
              <a:t> да </a:t>
            </a:r>
            <a:r>
              <a:rPr lang="ru-RU" dirty="0" err="1"/>
              <a:t>каже</a:t>
            </a:r>
            <a:r>
              <a:rPr lang="ru-RU" dirty="0"/>
              <a:t> (</a:t>
            </a:r>
            <a:r>
              <a:rPr lang="ru-RU" dirty="0" err="1"/>
              <a:t>ако</a:t>
            </a:r>
            <a:r>
              <a:rPr lang="ru-RU" dirty="0"/>
              <a:t> </a:t>
            </a:r>
            <a:r>
              <a:rPr lang="ru-RU" dirty="0" err="1"/>
              <a:t>бъде</a:t>
            </a:r>
            <a:r>
              <a:rPr lang="ru-RU" dirty="0"/>
              <a:t> </a:t>
            </a:r>
            <a:r>
              <a:rPr lang="ru-RU" dirty="0" err="1"/>
              <a:t>помолен</a:t>
            </a:r>
            <a:r>
              <a:rPr lang="ru-RU" dirty="0"/>
              <a:t>) на известен </a:t>
            </a:r>
            <a:r>
              <a:rPr lang="ru-RU" dirty="0" err="1"/>
              <a:t>убиец</a:t>
            </a:r>
            <a:r>
              <a:rPr lang="ru-RU" dirty="0"/>
              <a:t> </a:t>
            </a:r>
            <a:r>
              <a:rPr lang="ru-RU" dirty="0" err="1"/>
              <a:t>местонахождението</a:t>
            </a:r>
            <a:r>
              <a:rPr lang="ru-RU" dirty="0"/>
              <a:t> на </a:t>
            </a:r>
            <a:r>
              <a:rPr lang="ru-RU" dirty="0" err="1"/>
              <a:t>жертвата</a:t>
            </a:r>
            <a:r>
              <a:rPr lang="ru-RU" dirty="0"/>
              <a:t> </a:t>
            </a:r>
            <a:r>
              <a:rPr lang="ru-RU" dirty="0" err="1"/>
              <a:t>му</a:t>
            </a:r>
            <a:r>
              <a:rPr lang="en-GB" dirty="0" smtClean="0"/>
              <a:t>.</a:t>
            </a:r>
            <a:r>
              <a:rPr lang="en-GB" dirty="0"/>
              <a:t> </a:t>
            </a:r>
          </a:p>
          <a:p>
            <a:pPr lvl="1"/>
            <a:r>
              <a:rPr lang="ru-RU" dirty="0" err="1"/>
              <a:t>Нормално</a:t>
            </a:r>
            <a:r>
              <a:rPr lang="ru-RU" dirty="0"/>
              <a:t> е да откажете да отговорите</a:t>
            </a:r>
            <a:r>
              <a:rPr lang="en-GB" dirty="0" smtClean="0"/>
              <a:t>?</a:t>
            </a:r>
            <a:endParaRPr lang="en-GB" dirty="0"/>
          </a:p>
          <a:p>
            <a:pPr lvl="1"/>
            <a:r>
              <a:rPr lang="ru-RU" dirty="0" err="1"/>
              <a:t>Нормално</a:t>
            </a:r>
            <a:r>
              <a:rPr lang="ru-RU" dirty="0"/>
              <a:t> е да </a:t>
            </a:r>
            <a:r>
              <a:rPr lang="ru-RU" dirty="0" err="1"/>
              <a:t>излъжете</a:t>
            </a:r>
            <a:r>
              <a:rPr lang="ru-RU" dirty="0"/>
              <a:t> (например, </a:t>
            </a:r>
            <a:r>
              <a:rPr lang="ru-RU" dirty="0" err="1"/>
              <a:t>ако</a:t>
            </a:r>
            <a:r>
              <a:rPr lang="ru-RU" dirty="0"/>
              <a:t> </a:t>
            </a:r>
            <a:r>
              <a:rPr lang="ru-RU" dirty="0" err="1"/>
              <a:t>сте</a:t>
            </a:r>
            <a:r>
              <a:rPr lang="ru-RU" dirty="0"/>
              <a:t> </a:t>
            </a:r>
            <a:r>
              <a:rPr lang="ru-RU" dirty="0" err="1"/>
              <a:t>заплашени</a:t>
            </a:r>
            <a:r>
              <a:rPr lang="ru-RU" dirty="0"/>
              <a:t> от </a:t>
            </a:r>
            <a:r>
              <a:rPr lang="ru-RU" dirty="0" err="1"/>
              <a:t>убиеца</a:t>
            </a:r>
            <a:r>
              <a:rPr lang="en-GB" dirty="0" smtClean="0"/>
              <a:t>)?</a:t>
            </a:r>
            <a:endParaRPr lang="en-GB" dirty="0"/>
          </a:p>
          <a:p>
            <a:pPr lvl="1"/>
            <a:endParaRPr lang="en-GB" dirty="0"/>
          </a:p>
          <a:p>
            <a:r>
              <a:rPr lang="ru-RU" dirty="0" err="1"/>
              <a:t>Може</a:t>
            </a:r>
            <a:r>
              <a:rPr lang="ru-RU" dirty="0"/>
              <a:t> ли да се </a:t>
            </a:r>
            <a:r>
              <a:rPr lang="ru-RU" dirty="0" err="1"/>
              <a:t>универсализира</a:t>
            </a:r>
            <a:r>
              <a:rPr lang="ru-RU" dirty="0"/>
              <a:t> </a:t>
            </a:r>
            <a:r>
              <a:rPr lang="ru-RU" dirty="0" err="1"/>
              <a:t>максимата</a:t>
            </a:r>
            <a:r>
              <a:rPr lang="ru-RU" dirty="0"/>
              <a:t> за </a:t>
            </a:r>
            <a:r>
              <a:rPr lang="ru-RU" dirty="0" err="1"/>
              <a:t>лъжата</a:t>
            </a:r>
            <a:r>
              <a:rPr lang="en-GB" dirty="0" smtClean="0"/>
              <a:t>?</a:t>
            </a:r>
            <a:endParaRPr lang="en-GB" dirty="0"/>
          </a:p>
          <a:p>
            <a:r>
              <a:rPr lang="ru-RU" dirty="0" err="1"/>
              <a:t>Възможно</a:t>
            </a:r>
            <a:r>
              <a:rPr lang="ru-RU" dirty="0"/>
              <a:t> ли е да </a:t>
            </a:r>
            <a:r>
              <a:rPr lang="ru-RU" dirty="0" err="1"/>
              <a:t>бъде</a:t>
            </a:r>
            <a:r>
              <a:rPr lang="ru-RU" dirty="0"/>
              <a:t> отстранен</a:t>
            </a:r>
            <a:r>
              <a:rPr lang="en-GB" dirty="0" smtClean="0"/>
              <a:t>?</a:t>
            </a:r>
            <a:endParaRPr lang="en-GB" dirty="0"/>
          </a:p>
          <a:p>
            <a:r>
              <a:rPr lang="ru-RU" dirty="0"/>
              <a:t>Добре е да </a:t>
            </a:r>
            <a:r>
              <a:rPr lang="ru-RU" dirty="0" err="1"/>
              <a:t>имате</a:t>
            </a:r>
            <a:r>
              <a:rPr lang="ru-RU" dirty="0"/>
              <a:t> робот, </a:t>
            </a:r>
            <a:r>
              <a:rPr lang="ru-RU" dirty="0" err="1"/>
              <a:t>който</a:t>
            </a:r>
            <a:r>
              <a:rPr lang="ru-RU" dirty="0"/>
              <a:t> </a:t>
            </a:r>
            <a:r>
              <a:rPr lang="ru-RU" dirty="0" err="1"/>
              <a:t>лъже</a:t>
            </a:r>
            <a:r>
              <a:rPr lang="ru-RU" dirty="0"/>
              <a:t> </a:t>
            </a:r>
            <a:r>
              <a:rPr lang="en-GB" dirty="0" smtClean="0"/>
              <a:t>: </a:t>
            </a:r>
            <a:endParaRPr lang="en-GB" dirty="0"/>
          </a:p>
          <a:p>
            <a:pPr lvl="1"/>
            <a:r>
              <a:rPr lang="ru-RU" dirty="0" err="1"/>
              <a:t>Какво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кажете за </a:t>
            </a:r>
            <a:r>
              <a:rPr lang="en-US" dirty="0" smtClean="0"/>
              <a:t>“</a:t>
            </a:r>
            <a:r>
              <a:rPr lang="ru-RU" dirty="0" err="1" smtClean="0"/>
              <a:t>Лъжец</a:t>
            </a:r>
            <a:r>
              <a:rPr lang="en-US" dirty="0" smtClean="0"/>
              <a:t>”</a:t>
            </a:r>
            <a:r>
              <a:rPr lang="ru-RU" dirty="0" smtClean="0"/>
              <a:t> на Азимов?</a:t>
            </a:r>
          </a:p>
          <a:p>
            <a:pPr lvl="1"/>
            <a:r>
              <a:rPr lang="bg-BG" dirty="0"/>
              <a:t>Какво ще кажете за</a:t>
            </a:r>
            <a:r>
              <a:rPr lang="en-GB" dirty="0" smtClean="0"/>
              <a:t> </a:t>
            </a:r>
            <a:r>
              <a:rPr lang="en-GB" dirty="0"/>
              <a:t>HAL </a:t>
            </a:r>
            <a:r>
              <a:rPr lang="bg-BG" dirty="0" smtClean="0"/>
              <a:t>във филмите</a:t>
            </a:r>
          </a:p>
          <a:p>
            <a:pPr marL="457200" lvl="1" indent="0">
              <a:buNone/>
            </a:pPr>
            <a:r>
              <a:rPr lang="en-US" dirty="0" smtClean="0"/>
              <a:t>2001</a:t>
            </a:r>
            <a:r>
              <a:rPr lang="en-US" dirty="0"/>
              <a:t>: A Space </a:t>
            </a:r>
            <a:r>
              <a:rPr lang="en-US" dirty="0" smtClean="0"/>
              <a:t>Odyssey</a:t>
            </a:r>
            <a:r>
              <a:rPr lang="bg-BG" dirty="0" smtClean="0"/>
              <a:t> (или по-късна версия)?</a:t>
            </a:r>
            <a:endParaRPr lang="en-GB" dirty="0"/>
          </a:p>
        </p:txBody>
      </p:sp>
      <p:pic>
        <p:nvPicPr>
          <p:cNvPr id="2050" name="Picture 2" descr="Le droit de mentir... ou pas ! - Le Point">
            <a:extLst>
              <a:ext uri="{FF2B5EF4-FFF2-40B4-BE49-F238E27FC236}">
                <a16:creationId xmlns:a16="http://schemas.microsoft.com/office/drawing/2014/main" id="{66A54CB9-7C55-5645-9BCD-53C2230EF4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4409" y="4001294"/>
            <a:ext cx="4038600" cy="201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6429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29A4FD-58D4-054B-99E8-69787E85B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Хипотетичен</a:t>
            </a:r>
            <a:r>
              <a:rPr lang="ru-RU" dirty="0"/>
              <a:t> императив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A60B7F-3C0D-C04A-8789-6AAC8C4045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5405"/>
            <a:ext cx="10515600" cy="4758113"/>
          </a:xfrm>
        </p:spPr>
        <p:txBody>
          <a:bodyPr>
            <a:normAutofit fontScale="92500" lnSpcReduction="20000"/>
          </a:bodyPr>
          <a:lstStyle/>
          <a:p>
            <a:endParaRPr lang="en-GB" dirty="0"/>
          </a:p>
          <a:p>
            <a:r>
              <a:rPr lang="ru-RU" dirty="0" err="1"/>
              <a:t>Хипотетичен</a:t>
            </a:r>
            <a:r>
              <a:rPr lang="ru-RU" dirty="0"/>
              <a:t> императив: те </a:t>
            </a:r>
            <a:r>
              <a:rPr lang="ru-RU" dirty="0" err="1"/>
              <a:t>изискват</a:t>
            </a:r>
            <a:r>
              <a:rPr lang="ru-RU" dirty="0"/>
              <a:t> от нас да правим </a:t>
            </a:r>
            <a:r>
              <a:rPr lang="ru-RU" dirty="0" err="1"/>
              <a:t>това</a:t>
            </a:r>
            <a:r>
              <a:rPr lang="ru-RU" dirty="0"/>
              <a:t>, </a:t>
            </a:r>
            <a:r>
              <a:rPr lang="ru-RU" dirty="0" err="1"/>
              <a:t>което</a:t>
            </a:r>
            <a:r>
              <a:rPr lang="ru-RU" dirty="0"/>
              <a:t> </a:t>
            </a:r>
            <a:r>
              <a:rPr lang="ru-RU" dirty="0" err="1"/>
              <a:t>отговаря</a:t>
            </a:r>
            <a:r>
              <a:rPr lang="ru-RU" dirty="0"/>
              <a:t> на </a:t>
            </a:r>
            <a:r>
              <a:rPr lang="ru-RU" dirty="0" err="1"/>
              <a:t>нашите</a:t>
            </a:r>
            <a:r>
              <a:rPr lang="ru-RU" dirty="0"/>
              <a:t> </a:t>
            </a:r>
            <a:r>
              <a:rPr lang="ru-RU" dirty="0" smtClean="0"/>
              <a:t>цели</a:t>
            </a:r>
          </a:p>
          <a:p>
            <a:pPr lvl="1"/>
            <a:r>
              <a:rPr lang="ru-RU" dirty="0" err="1"/>
              <a:t>Бих</a:t>
            </a:r>
            <a:r>
              <a:rPr lang="ru-RU" dirty="0"/>
              <a:t> искал да имам </a:t>
            </a:r>
            <a:r>
              <a:rPr lang="ru-RU" dirty="0" err="1"/>
              <a:t>повече</a:t>
            </a:r>
            <a:r>
              <a:rPr lang="ru-RU" dirty="0"/>
              <a:t> </a:t>
            </a:r>
            <a:r>
              <a:rPr lang="ru-RU" dirty="0" smtClean="0"/>
              <a:t>пари</a:t>
            </a:r>
          </a:p>
          <a:p>
            <a:pPr lvl="1"/>
            <a:r>
              <a:rPr lang="ru-RU" dirty="0" err="1"/>
              <a:t>Ако</a:t>
            </a:r>
            <a:r>
              <a:rPr lang="ru-RU" dirty="0"/>
              <a:t> </a:t>
            </a:r>
            <a:r>
              <a:rPr lang="ru-RU" dirty="0" err="1"/>
              <a:t>мамя</a:t>
            </a:r>
            <a:r>
              <a:rPr lang="ru-RU" dirty="0"/>
              <a:t> с </a:t>
            </a:r>
            <a:r>
              <a:rPr lang="ru-RU" dirty="0" err="1"/>
              <a:t>данъците</a:t>
            </a:r>
            <a:r>
              <a:rPr lang="ru-RU" dirty="0"/>
              <a:t>, </a:t>
            </a:r>
            <a:r>
              <a:rPr lang="ru-RU" dirty="0" err="1"/>
              <a:t>ще</a:t>
            </a:r>
            <a:r>
              <a:rPr lang="ru-RU" dirty="0"/>
              <a:t> имам </a:t>
            </a:r>
            <a:r>
              <a:rPr lang="ru-RU" dirty="0" err="1"/>
              <a:t>повече</a:t>
            </a:r>
            <a:r>
              <a:rPr lang="ru-RU" dirty="0"/>
              <a:t> </a:t>
            </a:r>
            <a:r>
              <a:rPr lang="ru-RU" dirty="0" smtClean="0"/>
              <a:t>пари</a:t>
            </a:r>
          </a:p>
          <a:p>
            <a:pPr lvl="1"/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мамя</a:t>
            </a:r>
            <a:r>
              <a:rPr lang="ru-RU" dirty="0"/>
              <a:t> с </a:t>
            </a:r>
            <a:r>
              <a:rPr lang="ru-RU" dirty="0" err="1"/>
              <a:t>данъците</a:t>
            </a:r>
            <a:r>
              <a:rPr lang="ru-RU" dirty="0"/>
              <a:t>, за да имам </a:t>
            </a:r>
            <a:r>
              <a:rPr lang="ru-RU" dirty="0" err="1"/>
              <a:t>повече</a:t>
            </a:r>
            <a:r>
              <a:rPr lang="ru-RU" dirty="0"/>
              <a:t> </a:t>
            </a:r>
            <a:r>
              <a:rPr lang="ru-RU" dirty="0" smtClean="0"/>
              <a:t>пари</a:t>
            </a:r>
          </a:p>
          <a:p>
            <a:endParaRPr lang="en-GB" dirty="0"/>
          </a:p>
          <a:p>
            <a:pPr lvl="1"/>
            <a:r>
              <a:rPr lang="ru-RU" dirty="0" err="1"/>
              <a:t>Бих</a:t>
            </a:r>
            <a:r>
              <a:rPr lang="ru-RU" dirty="0"/>
              <a:t> искал да </a:t>
            </a:r>
            <a:r>
              <a:rPr lang="ru-RU" dirty="0" err="1"/>
              <a:t>получа</a:t>
            </a:r>
            <a:r>
              <a:rPr lang="ru-RU" dirty="0"/>
              <a:t> добра </a:t>
            </a:r>
            <a:r>
              <a:rPr lang="ru-RU" dirty="0" smtClean="0"/>
              <a:t>оценка</a:t>
            </a:r>
          </a:p>
          <a:p>
            <a:pPr lvl="1"/>
            <a:r>
              <a:rPr lang="ru-RU" dirty="0" err="1"/>
              <a:t>Ако</a:t>
            </a:r>
            <a:r>
              <a:rPr lang="ru-RU" dirty="0"/>
              <a:t> уча, </a:t>
            </a:r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получа</a:t>
            </a:r>
            <a:r>
              <a:rPr lang="ru-RU" dirty="0"/>
              <a:t> добра </a:t>
            </a:r>
            <a:r>
              <a:rPr lang="ru-RU" dirty="0" smtClean="0"/>
              <a:t>оценка</a:t>
            </a:r>
          </a:p>
          <a:p>
            <a:pPr lvl="1"/>
            <a:r>
              <a:rPr lang="bg-BG" dirty="0"/>
              <a:t>Ще </a:t>
            </a:r>
            <a:r>
              <a:rPr lang="bg-BG" dirty="0" smtClean="0"/>
              <a:t>уча</a:t>
            </a:r>
          </a:p>
          <a:p>
            <a:pPr lvl="1"/>
            <a:endParaRPr lang="en-GB" dirty="0"/>
          </a:p>
          <a:p>
            <a:pPr lvl="1"/>
            <a:r>
              <a:rPr lang="bg-BG" dirty="0"/>
              <a:t>Добре ли е това</a:t>
            </a:r>
            <a:r>
              <a:rPr lang="en-GB" dirty="0" smtClean="0"/>
              <a:t>? </a:t>
            </a:r>
            <a:endParaRPr lang="en-GB" dirty="0"/>
          </a:p>
          <a:p>
            <a:pPr lvl="1"/>
            <a:r>
              <a:rPr lang="ru-RU" dirty="0" err="1"/>
              <a:t>Императивът</a:t>
            </a:r>
            <a:r>
              <a:rPr lang="ru-RU" dirty="0"/>
              <a:t> </a:t>
            </a:r>
            <a:r>
              <a:rPr lang="ru-RU" dirty="0" err="1"/>
              <a:t>зависи</a:t>
            </a:r>
            <a:r>
              <a:rPr lang="ru-RU" dirty="0"/>
              <a:t> от </a:t>
            </a:r>
            <a:r>
              <a:rPr lang="ru-RU" dirty="0" err="1"/>
              <a:t>това</a:t>
            </a:r>
            <a:r>
              <a:rPr lang="ru-RU" dirty="0"/>
              <a:t>, </a:t>
            </a:r>
            <a:r>
              <a:rPr lang="ru-RU" dirty="0" err="1"/>
              <a:t>което</a:t>
            </a:r>
            <a:r>
              <a:rPr lang="ru-RU" dirty="0"/>
              <a:t> искам (да </a:t>
            </a:r>
            <a:r>
              <a:rPr lang="ru-RU" dirty="0" err="1"/>
              <a:t>получа</a:t>
            </a:r>
            <a:r>
              <a:rPr lang="ru-RU" dirty="0"/>
              <a:t> </a:t>
            </a:r>
            <a:r>
              <a:rPr lang="ru-RU" dirty="0" err="1"/>
              <a:t>добри</a:t>
            </a:r>
            <a:r>
              <a:rPr lang="ru-RU" dirty="0"/>
              <a:t> оценки, да имам </a:t>
            </a:r>
            <a:r>
              <a:rPr lang="ru-RU" dirty="0" err="1"/>
              <a:t>повече</a:t>
            </a:r>
            <a:r>
              <a:rPr lang="ru-RU" dirty="0"/>
              <a:t> пари</a:t>
            </a:r>
            <a:r>
              <a:rPr lang="en-GB" dirty="0" smtClean="0"/>
              <a:t>)</a:t>
            </a:r>
            <a:endParaRPr lang="en-GB" dirty="0"/>
          </a:p>
          <a:p>
            <a:pPr lvl="2"/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мамя</a:t>
            </a:r>
            <a:r>
              <a:rPr lang="ru-RU" dirty="0"/>
              <a:t> с </a:t>
            </a:r>
            <a:r>
              <a:rPr lang="ru-RU" dirty="0" err="1"/>
              <a:t>данъците</a:t>
            </a:r>
            <a:r>
              <a:rPr lang="ru-RU" dirty="0"/>
              <a:t>, за да имам </a:t>
            </a:r>
            <a:r>
              <a:rPr lang="ru-RU" dirty="0" err="1"/>
              <a:t>повече</a:t>
            </a:r>
            <a:r>
              <a:rPr lang="ru-RU" dirty="0"/>
              <a:t> пари</a:t>
            </a:r>
            <a:r>
              <a:rPr lang="en-GB" dirty="0" smtClean="0"/>
              <a:t>!</a:t>
            </a:r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30373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0E3932-3096-A449-A228-D1AEB0588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Категоричният императив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855A46-55E0-8E4D-B671-D085209FD0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Морален императив, </a:t>
            </a:r>
            <a:r>
              <a:rPr lang="ru-RU" dirty="0" err="1"/>
              <a:t>който</a:t>
            </a:r>
            <a:r>
              <a:rPr lang="ru-RU" dirty="0"/>
              <a:t> </a:t>
            </a:r>
            <a:r>
              <a:rPr lang="ru-RU" dirty="0" err="1"/>
              <a:t>важи</a:t>
            </a:r>
            <a:r>
              <a:rPr lang="ru-RU" dirty="0"/>
              <a:t> за </a:t>
            </a:r>
            <a:r>
              <a:rPr lang="ru-RU" dirty="0" err="1"/>
              <a:t>всички</a:t>
            </a:r>
            <a:r>
              <a:rPr lang="ru-RU" dirty="0"/>
              <a:t> </a:t>
            </a:r>
            <a:r>
              <a:rPr lang="ru-RU" dirty="0" err="1"/>
              <a:t>разумни</a:t>
            </a:r>
            <a:r>
              <a:rPr lang="ru-RU" dirty="0"/>
              <a:t> </a:t>
            </a:r>
            <a:r>
              <a:rPr lang="ru-RU" dirty="0" err="1"/>
              <a:t>същества</a:t>
            </a:r>
            <a:r>
              <a:rPr lang="ru-RU" dirty="0"/>
              <a:t>, независимо от </a:t>
            </a:r>
            <a:r>
              <a:rPr lang="ru-RU" dirty="0" err="1"/>
              <a:t>техните</a:t>
            </a:r>
            <a:r>
              <a:rPr lang="ru-RU" dirty="0"/>
              <a:t> </a:t>
            </a:r>
            <a:r>
              <a:rPr lang="ru-RU" dirty="0" err="1"/>
              <a:t>лични</a:t>
            </a:r>
            <a:r>
              <a:rPr lang="ru-RU" dirty="0"/>
              <a:t> желания и </a:t>
            </a:r>
            <a:r>
              <a:rPr lang="ru-RU" dirty="0" err="1"/>
              <a:t>претенции</a:t>
            </a:r>
            <a:r>
              <a:rPr lang="ru-RU" dirty="0" smtClean="0"/>
              <a:t>.</a:t>
            </a:r>
            <a:r>
              <a:rPr lang="en-GB" dirty="0"/>
              <a:t> </a:t>
            </a:r>
          </a:p>
          <a:p>
            <a:endParaRPr lang="en-GB" dirty="0"/>
          </a:p>
          <a:p>
            <a:r>
              <a:rPr lang="en-GB" dirty="0" smtClean="0"/>
              <a:t>“</a:t>
            </a:r>
            <a:r>
              <a:rPr lang="ru-RU" dirty="0" err="1"/>
              <a:t>Действайте</a:t>
            </a:r>
            <a:r>
              <a:rPr lang="ru-RU" dirty="0"/>
              <a:t> само по </a:t>
            </a:r>
            <a:r>
              <a:rPr lang="ru-RU" dirty="0" err="1"/>
              <a:t>онази</a:t>
            </a:r>
            <a:r>
              <a:rPr lang="ru-RU" dirty="0"/>
              <a:t> максима, чрез </a:t>
            </a:r>
            <a:r>
              <a:rPr lang="ru-RU" dirty="0" err="1"/>
              <a:t>която</a:t>
            </a:r>
            <a:r>
              <a:rPr lang="ru-RU" dirty="0"/>
              <a:t> можете </a:t>
            </a:r>
            <a:r>
              <a:rPr lang="ru-RU" dirty="0" err="1"/>
              <a:t>едновременно</a:t>
            </a:r>
            <a:r>
              <a:rPr lang="ru-RU" dirty="0"/>
              <a:t> да пожелаете </a:t>
            </a:r>
            <a:r>
              <a:rPr lang="ru-RU" dirty="0" err="1"/>
              <a:t>тя</a:t>
            </a:r>
            <a:r>
              <a:rPr lang="ru-RU" dirty="0"/>
              <a:t> да се </a:t>
            </a:r>
            <a:r>
              <a:rPr lang="ru-RU" dirty="0" err="1"/>
              <a:t>превърне</a:t>
            </a:r>
            <a:r>
              <a:rPr lang="ru-RU" dirty="0"/>
              <a:t> </a:t>
            </a:r>
            <a:r>
              <a:rPr lang="ru-RU" dirty="0" err="1"/>
              <a:t>във</a:t>
            </a:r>
            <a:r>
              <a:rPr lang="ru-RU" dirty="0"/>
              <a:t> всеобщ закон.</a:t>
            </a:r>
            <a:r>
              <a:rPr lang="en-GB" dirty="0" smtClean="0"/>
              <a:t>”</a:t>
            </a:r>
            <a:endParaRPr lang="en-GB" dirty="0"/>
          </a:p>
          <a:p>
            <a:endParaRPr lang="en-GB" dirty="0"/>
          </a:p>
          <a:p>
            <a:pPr lvl="1"/>
            <a:r>
              <a:rPr lang="en-GB" dirty="0" smtClean="0"/>
              <a:t> </a:t>
            </a:r>
            <a:r>
              <a:rPr lang="ru-RU" dirty="0"/>
              <a:t>да </a:t>
            </a:r>
            <a:r>
              <a:rPr lang="ru-RU" dirty="0" err="1"/>
              <a:t>изказвате</a:t>
            </a:r>
            <a:r>
              <a:rPr lang="ru-RU" dirty="0"/>
              <a:t> </a:t>
            </a:r>
            <a:r>
              <a:rPr lang="ru-RU" dirty="0" err="1"/>
              <a:t>неверни</a:t>
            </a:r>
            <a:r>
              <a:rPr lang="ru-RU" dirty="0"/>
              <a:t> предположения, </a:t>
            </a:r>
            <a:r>
              <a:rPr lang="ru-RU" dirty="0" err="1"/>
              <a:t>когато</a:t>
            </a:r>
            <a:r>
              <a:rPr lang="ru-RU" dirty="0"/>
              <a:t> </a:t>
            </a:r>
            <a:r>
              <a:rPr lang="ru-RU" dirty="0" err="1"/>
              <a:t>това</a:t>
            </a:r>
            <a:r>
              <a:rPr lang="ru-RU" dirty="0"/>
              <a:t> </a:t>
            </a:r>
            <a:r>
              <a:rPr lang="ru-RU" dirty="0" err="1"/>
              <a:t>ви</a:t>
            </a:r>
            <a:r>
              <a:rPr lang="ru-RU" dirty="0"/>
              <a:t> е </a:t>
            </a:r>
            <a:r>
              <a:rPr lang="ru-RU" dirty="0" err="1" smtClean="0"/>
              <a:t>изгодно</a:t>
            </a:r>
            <a:r>
              <a:rPr lang="en-GB" dirty="0" smtClean="0"/>
              <a:t>?</a:t>
            </a:r>
            <a:endParaRPr lang="en-GB" dirty="0"/>
          </a:p>
          <a:p>
            <a:pPr lvl="1"/>
            <a:r>
              <a:rPr lang="en-GB" dirty="0" smtClean="0"/>
              <a:t> </a:t>
            </a:r>
            <a:r>
              <a:rPr lang="ru-RU" dirty="0"/>
              <a:t>да </a:t>
            </a:r>
            <a:r>
              <a:rPr lang="ru-RU" dirty="0" err="1"/>
              <a:t>отказвате</a:t>
            </a:r>
            <a:r>
              <a:rPr lang="ru-RU" dirty="0"/>
              <a:t> </a:t>
            </a:r>
            <a:r>
              <a:rPr lang="ru-RU" dirty="0" err="1"/>
              <a:t>помощ</a:t>
            </a:r>
            <a:r>
              <a:rPr lang="ru-RU" dirty="0"/>
              <a:t> на </a:t>
            </a:r>
            <a:r>
              <a:rPr lang="ru-RU" dirty="0" err="1"/>
              <a:t>нуждаещите</a:t>
            </a:r>
            <a:r>
              <a:rPr lang="ru-RU" dirty="0"/>
              <a:t> се, </a:t>
            </a:r>
            <a:r>
              <a:rPr lang="ru-RU" dirty="0" err="1"/>
              <a:t>когато</a:t>
            </a:r>
            <a:r>
              <a:rPr lang="ru-RU" dirty="0"/>
              <a:t> </a:t>
            </a:r>
            <a:r>
              <a:rPr lang="ru-RU" dirty="0" err="1"/>
              <a:t>това</a:t>
            </a:r>
            <a:r>
              <a:rPr lang="ru-RU" dirty="0"/>
              <a:t> </a:t>
            </a:r>
            <a:r>
              <a:rPr lang="ru-RU" dirty="0" err="1"/>
              <a:t>ви</a:t>
            </a:r>
            <a:r>
              <a:rPr lang="ru-RU" dirty="0"/>
              <a:t> е </a:t>
            </a:r>
            <a:r>
              <a:rPr lang="ru-RU" dirty="0" err="1" smtClean="0"/>
              <a:t>изгодно</a:t>
            </a:r>
            <a:r>
              <a:rPr lang="en-GB" dirty="0" smtClean="0"/>
              <a:t>?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1814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A4A7C31BC41F84CAD7420467C61AFB7" ma:contentTypeVersion="15" ma:contentTypeDescription="Create a new document." ma:contentTypeScope="" ma:versionID="7cf3dc1689557a285f2d2ce45e273514">
  <xsd:schema xmlns:xsd="http://www.w3.org/2001/XMLSchema" xmlns:xs="http://www.w3.org/2001/XMLSchema" xmlns:p="http://schemas.microsoft.com/office/2006/metadata/properties" xmlns:ns2="97c5e815-bb9e-417e-a357-9d725bdad6ad" xmlns:ns3="3ad8ab27-81d5-4733-84af-62e9df1d9f84" targetNamespace="http://schemas.microsoft.com/office/2006/metadata/properties" ma:root="true" ma:fieldsID="2244a2ca672ddea134902b58b882a48c" ns2:_="" ns3:_="">
    <xsd:import namespace="97c5e815-bb9e-417e-a357-9d725bdad6ad"/>
    <xsd:import namespace="3ad8ab27-81d5-4733-84af-62e9df1d9f8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5e815-bb9e-417e-a357-9d725bdad6a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f77b169b-7464-4c14-89c9-ab876efcba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d8ab27-81d5-4733-84af-62e9df1d9f8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30ff5b68-f3c9-42ae-9f4f-c4fbcf79e558}" ma:internalName="TaxCatchAll" ma:showField="CatchAllData" ma:web="3ad8ab27-81d5-4733-84af-62e9df1d9f8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ad8ab27-81d5-4733-84af-62e9df1d9f84" xsi:nil="true"/>
    <lcf76f155ced4ddcb4097134ff3c332f xmlns="97c5e815-bb9e-417e-a357-9d725bdad6ad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07A1270-8A85-4D1E-B9BE-7005CAEF634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4CCEB34-0464-406A-86BB-9831806786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7c5e815-bb9e-417e-a357-9d725bdad6ad"/>
    <ds:schemaRef ds:uri="3ad8ab27-81d5-4733-84af-62e9df1d9f8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B7FFA62-2264-4F11-A2EA-DBA7C47050E2}">
  <ds:schemaRefs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3ad8ab27-81d5-4733-84af-62e9df1d9f84"/>
    <ds:schemaRef ds:uri="http://purl.org/dc/terms/"/>
    <ds:schemaRef ds:uri="http://schemas.microsoft.com/office/infopath/2007/PartnerControls"/>
    <ds:schemaRef ds:uri="http://schemas.microsoft.com/office/2006/metadata/properties"/>
    <ds:schemaRef ds:uri="97c5e815-bb9e-417e-a357-9d725bdad6ad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4195</TotalTime>
  <Words>2700</Words>
  <Application>Microsoft Office PowerPoint</Application>
  <PresentationFormat>Widescreen</PresentationFormat>
  <Paragraphs>260</Paragraphs>
  <Slides>34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9" baseType="lpstr">
      <vt:lpstr>Arial</vt:lpstr>
      <vt:lpstr>Calibri</vt:lpstr>
      <vt:lpstr>Calibri Light</vt:lpstr>
      <vt:lpstr>Helvetica Neue</vt:lpstr>
      <vt:lpstr>Office Theme</vt:lpstr>
      <vt:lpstr>Деонтология/ Кантова етика</vt:lpstr>
      <vt:lpstr>Деонтология</vt:lpstr>
      <vt:lpstr>Някои идеи за безпристрастност</vt:lpstr>
      <vt:lpstr>Имануел Кант</vt:lpstr>
      <vt:lpstr>Етиката на Кант и принципът на универсалност</vt:lpstr>
      <vt:lpstr>Тест за универсализация</vt:lpstr>
      <vt:lpstr>Имануел Кант срещу Бенджамин Констант</vt:lpstr>
      <vt:lpstr>Хипотетичен императив</vt:lpstr>
      <vt:lpstr>Категоричният императив</vt:lpstr>
      <vt:lpstr>Добрата воля</vt:lpstr>
      <vt:lpstr>Друга версия на категоричния императив: принципът на хуманността</vt:lpstr>
      <vt:lpstr>Кога ИИ третира хората само като средства</vt:lpstr>
      <vt:lpstr>Достойнство</vt:lpstr>
      <vt:lpstr>Основите на достойнството</vt:lpstr>
      <vt:lpstr>Моралът като аспект на рационалността</vt:lpstr>
      <vt:lpstr>Рационалност и последователност</vt:lpstr>
      <vt:lpstr>Въпроси</vt:lpstr>
      <vt:lpstr>Алън Гевирт: принцип на общата съгласуваност</vt:lpstr>
      <vt:lpstr>Искаме ли Кантски роботи</vt:lpstr>
      <vt:lpstr>David Ross (1877 - 1971):  на пръв поглед явни задължения</vt:lpstr>
      <vt:lpstr>Неизпълнимост на задълженията</vt:lpstr>
      <vt:lpstr>Контрактаризъм (договореност)</vt:lpstr>
      <vt:lpstr>Теории за договор на общността</vt:lpstr>
      <vt:lpstr>Естествено състояние  и договор на общността</vt:lpstr>
      <vt:lpstr>Джон Ролс(1921-2002)</vt:lpstr>
      <vt:lpstr>Какви принципи биха избрали?</vt:lpstr>
      <vt:lpstr>ИИ в едно справедливо общество (според Ролс)</vt:lpstr>
      <vt:lpstr>Юрген Хабермас: Етика на дискурса</vt:lpstr>
      <vt:lpstr>Хабермас и ИИ</vt:lpstr>
      <vt:lpstr>Етика на добродетелта</vt:lpstr>
      <vt:lpstr>Етика на добродетелта</vt:lpstr>
      <vt:lpstr>Въпроси</vt:lpstr>
      <vt:lpstr>ИИ и етиката на добродетелите</vt:lpstr>
      <vt:lpstr>Библиография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Ethics/Morality</dc:title>
  <dc:creator>Sartor, Giovanni</dc:creator>
  <cp:lastModifiedBy>ABEM</cp:lastModifiedBy>
  <cp:revision>98</cp:revision>
  <dcterms:created xsi:type="dcterms:W3CDTF">2021-02-28T11:01:55Z</dcterms:created>
  <dcterms:modified xsi:type="dcterms:W3CDTF">2023-11-17T19:40:09Z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0x0101006A4A7C31BC41F84CAD7420467C61AFB7</vt:lpwstr>
  </property>
</Properties>
</file>